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5054C2-D9B4-1F42-987F-677889C233B3}" v="9" dt="2026-04-21T06:03:47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33"/>
    <p:restoredTop sz="80798"/>
  </p:normalViewPr>
  <p:slideViewPr>
    <p:cSldViewPr snapToGrid="0">
      <p:cViewPr varScale="1">
        <p:scale>
          <a:sx n="93" d="100"/>
          <a:sy n="93" d="100"/>
        </p:scale>
        <p:origin x="124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e Søndergaard Kallerup" userId="50fe5172-c2d9-47d0-a78e-3e89f24522ca" providerId="ADAL" clId="{28071078-AF95-59A1-9B60-9454A72BB109}"/>
    <pc:docChg chg="custSel addSld modSld sldOrd">
      <pc:chgData name="Line Søndergaard Kallerup" userId="50fe5172-c2d9-47d0-a78e-3e89f24522ca" providerId="ADAL" clId="{28071078-AF95-59A1-9B60-9454A72BB109}" dt="2026-04-21T12:55:01.185" v="67" actId="20577"/>
      <pc:docMkLst>
        <pc:docMk/>
      </pc:docMkLst>
      <pc:sldChg chg="addSp modSp mod">
        <pc:chgData name="Line Søndergaard Kallerup" userId="50fe5172-c2d9-47d0-a78e-3e89f24522ca" providerId="ADAL" clId="{28071078-AF95-59A1-9B60-9454A72BB109}" dt="2026-04-21T06:03:49.481" v="30" actId="1076"/>
        <pc:sldMkLst>
          <pc:docMk/>
          <pc:sldMk cId="686036642" sldId="257"/>
        </pc:sldMkLst>
        <pc:spChg chg="add mod">
          <ac:chgData name="Line Søndergaard Kallerup" userId="50fe5172-c2d9-47d0-a78e-3e89f24522ca" providerId="ADAL" clId="{28071078-AF95-59A1-9B60-9454A72BB109}" dt="2026-04-21T06:03:49.481" v="30" actId="1076"/>
          <ac:spMkLst>
            <pc:docMk/>
            <pc:sldMk cId="686036642" sldId="257"/>
            <ac:spMk id="3" creationId="{5FAD5E7E-FD14-7650-4860-E557A9E14EDC}"/>
          </ac:spMkLst>
        </pc:spChg>
      </pc:sldChg>
      <pc:sldChg chg="modSp mod">
        <pc:chgData name="Line Søndergaard Kallerup" userId="50fe5172-c2d9-47d0-a78e-3e89f24522ca" providerId="ADAL" clId="{28071078-AF95-59A1-9B60-9454A72BB109}" dt="2026-04-20T20:37:39.790" v="27" actId="20577"/>
        <pc:sldMkLst>
          <pc:docMk/>
          <pc:sldMk cId="538562197" sldId="258"/>
        </pc:sldMkLst>
        <pc:spChg chg="mod">
          <ac:chgData name="Line Søndergaard Kallerup" userId="50fe5172-c2d9-47d0-a78e-3e89f24522ca" providerId="ADAL" clId="{28071078-AF95-59A1-9B60-9454A72BB109}" dt="2026-04-20T20:37:39.790" v="27" actId="20577"/>
          <ac:spMkLst>
            <pc:docMk/>
            <pc:sldMk cId="538562197" sldId="258"/>
            <ac:spMk id="2" creationId="{49B5CF93-5C2E-C3AE-1C45-FFE293C022B8}"/>
          </ac:spMkLst>
        </pc:spChg>
        <pc:picChg chg="mod">
          <ac:chgData name="Line Søndergaard Kallerup" userId="50fe5172-c2d9-47d0-a78e-3e89f24522ca" providerId="ADAL" clId="{28071078-AF95-59A1-9B60-9454A72BB109}" dt="2026-04-20T20:37:37.971" v="25" actId="1076"/>
          <ac:picMkLst>
            <pc:docMk/>
            <pc:sldMk cId="538562197" sldId="258"/>
            <ac:picMk id="4" creationId="{D9A98B8B-A6B9-EA2C-E218-8FD12E9859ED}"/>
          </ac:picMkLst>
        </pc:picChg>
      </pc:sldChg>
      <pc:sldChg chg="ord">
        <pc:chgData name="Line Søndergaard Kallerup" userId="50fe5172-c2d9-47d0-a78e-3e89f24522ca" providerId="ADAL" clId="{28071078-AF95-59A1-9B60-9454A72BB109}" dt="2026-04-20T20:37:20.094" v="24" actId="20578"/>
        <pc:sldMkLst>
          <pc:docMk/>
          <pc:sldMk cId="3809783718" sldId="260"/>
        </pc:sldMkLst>
      </pc:sldChg>
      <pc:sldChg chg="modSp add mod">
        <pc:chgData name="Line Søndergaard Kallerup" userId="50fe5172-c2d9-47d0-a78e-3e89f24522ca" providerId="ADAL" clId="{28071078-AF95-59A1-9B60-9454A72BB109}" dt="2026-04-21T12:55:01.185" v="67" actId="20577"/>
        <pc:sldMkLst>
          <pc:docMk/>
          <pc:sldMk cId="771041598" sldId="264"/>
        </pc:sldMkLst>
        <pc:spChg chg="mod">
          <ac:chgData name="Line Søndergaard Kallerup" userId="50fe5172-c2d9-47d0-a78e-3e89f24522ca" providerId="ADAL" clId="{28071078-AF95-59A1-9B60-9454A72BB109}" dt="2026-04-21T12:55:01.185" v="67" actId="20577"/>
          <ac:spMkLst>
            <pc:docMk/>
            <pc:sldMk cId="771041598" sldId="264"/>
            <ac:spMk id="2" creationId="{3FF43ACB-BAB5-D609-1060-A8777FF86108}"/>
          </ac:spMkLst>
        </pc:spChg>
      </pc:sldChg>
      <pc:sldChg chg="modSp add mod">
        <pc:chgData name="Line Søndergaard Kallerup" userId="50fe5172-c2d9-47d0-a78e-3e89f24522ca" providerId="ADAL" clId="{28071078-AF95-59A1-9B60-9454A72BB109}" dt="2026-04-20T20:31:44.174" v="16" actId="20577"/>
        <pc:sldMkLst>
          <pc:docMk/>
          <pc:sldMk cId="2947568248" sldId="265"/>
        </pc:sldMkLst>
        <pc:spChg chg="mod">
          <ac:chgData name="Line Søndergaard Kallerup" userId="50fe5172-c2d9-47d0-a78e-3e89f24522ca" providerId="ADAL" clId="{28071078-AF95-59A1-9B60-9454A72BB109}" dt="2026-04-20T20:31:44.174" v="16" actId="20577"/>
          <ac:spMkLst>
            <pc:docMk/>
            <pc:sldMk cId="2947568248" sldId="265"/>
            <ac:spMk id="2" creationId="{778A95F3-AA55-8949-B890-4F771BCD3A7F}"/>
          </ac:spMkLst>
        </pc:spChg>
      </pc:sldChg>
      <pc:sldChg chg="modSp add mod">
        <pc:chgData name="Line Søndergaard Kallerup" userId="50fe5172-c2d9-47d0-a78e-3e89f24522ca" providerId="ADAL" clId="{28071078-AF95-59A1-9B60-9454A72BB109}" dt="2026-04-20T20:31:50.127" v="23" actId="20577"/>
        <pc:sldMkLst>
          <pc:docMk/>
          <pc:sldMk cId="1567170703" sldId="266"/>
        </pc:sldMkLst>
        <pc:spChg chg="mod">
          <ac:chgData name="Line Søndergaard Kallerup" userId="50fe5172-c2d9-47d0-a78e-3e89f24522ca" providerId="ADAL" clId="{28071078-AF95-59A1-9B60-9454A72BB109}" dt="2026-04-20T20:31:50.127" v="23" actId="20577"/>
          <ac:spMkLst>
            <pc:docMk/>
            <pc:sldMk cId="1567170703" sldId="266"/>
            <ac:spMk id="2" creationId="{2965110E-E8AF-E811-3C7A-3A2D54D111C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4471D-3567-F640-8A0D-FF21C9A4D428}" type="datetimeFigureOut">
              <a:rPr lang="da-DK" smtClean="0"/>
              <a:t>20.04.2026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35A6B-922D-694E-A743-C7EF7271EE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251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ksemplet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hårfarve er en forsimpling for at vise pointen med dominerende og recessive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alleller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 virkeligheden har det vist sig at ikke alle </a:t>
            </a:r>
            <a:r>
              <a:rPr lang="da-DK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homozygoter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 den recessive MCR1-allel har rødt hår, og det skyldes at menneskers hårfarve bestemmes af et samspil mellem over 100 gener. På samme vis er øjenfarve associeret med 16 gener, hudfarve med 150 </a:t>
            </a:r>
            <a:r>
              <a:rPr lang="da-DK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og højde med 50 gener. Dette understreger tydeligt at der er en særdeles kompleks sammenhæng mellem genkombination og udseende hos mennesket.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35A6B-922D-694E-A743-C7EF7271EEA4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6533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at forstå hvordan </a:t>
            </a:r>
            <a:r>
              <a:rPr lang="da-DK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allellerne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fordeles i </a:t>
            </a:r>
            <a:r>
              <a:rPr lang="da-DK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kønscellerne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hos F</a:t>
            </a:r>
            <a:r>
              <a:rPr lang="da-DK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-generationen, er det nyttigt at kende til Mendels 2. lov der siger, at to egenskaber nedarves uafhængigt af hinanden. Det betyder at kombinationen af egenskaberne fordeles tilfældigt, og dermed vil individer med </a:t>
            </a:r>
            <a:r>
              <a:rPr lang="da-DK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genotypen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GgRr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danne fire forskellige </a:t>
            </a:r>
            <a:r>
              <a:rPr lang="da-DK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kønsceller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nemlig GR, Gr,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gr.</a:t>
            </a:r>
          </a:p>
          <a:p>
            <a:endParaRPr lang="da-D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GR, Gr,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gr.</a:t>
            </a: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· 4 = 16 mulige kombinationer af kønscellerne, som vist i figur 137. Det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fænotypiske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a-DK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udspaltningsforhold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bliver 9:3:3:1.</a:t>
            </a:r>
          </a:p>
          <a:p>
            <a:endParaRPr lang="da-D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Mendels 2. lov om at egenskaber nedarves uafhængigt af hinanden, gælder kun for </a:t>
            </a:r>
            <a:r>
              <a:rPr lang="da-DK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der er placeret på forskellige </a:t>
            </a:r>
            <a:r>
              <a:rPr lang="da-DK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kromosomer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eller med stor afstand på samme kromosom. Er to gener placeret tæt på hinanden på samme kromosom, kaldes de for koblede gener. Jo mindre afstand der er mellem </a:t>
            </a:r>
            <a:r>
              <a:rPr lang="da-DK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generne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jo mindre sandsynlighed er der for at de splittes under meiosens </a:t>
            </a:r>
            <a:r>
              <a:rPr lang="da-DK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overkrydsninger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Når koblede gener nedarves, vil de ikke fordeles tilfældigt i </a:t>
            </a:r>
            <a:r>
              <a:rPr lang="da-DK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kønscellerne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men derimod være samlet, og derfor vil der for denne type gener ikke være tale om et </a:t>
            </a:r>
            <a:r>
              <a:rPr lang="da-DK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udspaltningsforhold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som beskrevet i afsnittet Nedarvning af to egenskaber.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35A6B-922D-694E-A743-C7EF7271EEA4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9566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skyldes at det ene </a:t>
            </a:r>
            <a:r>
              <a:rPr lang="da-DK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'skygger' for det andet gens </a:t>
            </a:r>
            <a:r>
              <a:rPr lang="da-DK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fænotype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Fænomenet kaldes for </a:t>
            </a:r>
            <a:r>
              <a:rPr lang="da-DK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epistasi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og kommer til udtryk ved at F</a:t>
            </a:r>
            <a:r>
              <a:rPr lang="da-DK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-generationen har færre fænotyper end de forventede fire. Der findes flere varianter af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epistasi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hvoraf der her introduceres to forskellige; </a:t>
            </a:r>
            <a:r>
              <a:rPr lang="da-DK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recessiv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epistasi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 </a:t>
            </a:r>
            <a:r>
              <a:rPr lang="da-DK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dominant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epistasi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35A6B-922D-694E-A743-C7EF7271EEA4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3425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Dominant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epistasi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opstår når et gens dominante fænotype skygger både for den dominante og recessive fænotype af et andet gen.</a:t>
            </a:r>
          </a:p>
          <a:p>
            <a:endParaRPr lang="da-D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Dominant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epistasi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opstår når et gens dominante fænotype skygger både for den dominante og recessive fænotype af et andet gen. Vi kender denne form for </a:t>
            </a:r>
            <a:r>
              <a:rPr lang="da-DK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epistasi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fra grønsagen squash, hvor farven styres af </a:t>
            </a:r>
            <a:r>
              <a:rPr lang="da-DK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generne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 og G, som vist i figur 139a. Her gælder, at tilstedeværelsen af en enkelt dominant allel H blokerer for at squashen kan blive enten grøn eller gul. En squash bliver altså hvid hvis blot en enkelt H-allel er til stede, uanset hvilken kombination af allel G der forekommer. Den dominante allel H skygger således for fænotypen af både GG,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Derfor gælder det, at den </a:t>
            </a:r>
            <a:r>
              <a:rPr lang="da-DK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dominante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allel H udviser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epistasi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 for </a:t>
            </a:r>
            <a:r>
              <a:rPr lang="da-DK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G. Udspaltningsforholdet i F</a:t>
            </a:r>
            <a:r>
              <a:rPr lang="da-DK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-generationen vil være 12:3:1, som vist i figur 139b.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35A6B-922D-694E-A743-C7EF7271EEA4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9536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F1: Dobbelt heterozygot</a:t>
            </a:r>
          </a:p>
          <a:p>
            <a:r>
              <a:rPr lang="da-DK" dirty="0"/>
              <a:t>F2: </a:t>
            </a: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Mendels 2. lov der siger, at to egenskaber nedarves uafhængigt af hinanden, der kan derfor dannes i F2 følgende gameter, når der er tale om en dobbelt heterozygot F1 generation: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AB,aB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ab</a:t>
            </a:r>
          </a:p>
          <a:p>
            <a:endParaRPr lang="da-D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56D73-6110-2E43-8902-7AD8B9A50B48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08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0FE69-A8FC-D855-C8D2-CAA3B0685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40679DA-2516-234C-D508-B55A75875F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FDDD04DC-74FB-F1FF-FD07-0ED15290A6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F1: Dobbelt heterozygot</a:t>
            </a:r>
          </a:p>
          <a:p>
            <a:r>
              <a:rPr lang="da-DK" dirty="0"/>
              <a:t>F2: </a:t>
            </a: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Mendels 2. lov der siger, at to egenskaber nedarves uafhængigt af hinanden, der kan derfor dannes i F2 følgende gameter, når der er tale om en dobbelt heterozygot F1 generation: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AB,aB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ab</a:t>
            </a:r>
          </a:p>
          <a:p>
            <a:endParaRPr lang="da-D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Udspaltningsforhold: 9:3:3:1</a:t>
            </a: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Sorte: AABB,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AaBB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AABb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AaBb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AaBB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AaBb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AABb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AaBb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AaBb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9 i alt</a:t>
            </a:r>
          </a:p>
          <a:p>
            <a:r>
              <a:rPr lang="da-DK" sz="1200" b="0" i="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Røde: </a:t>
            </a:r>
            <a:r>
              <a:rPr lang="da-DK" sz="1200" b="0" i="0" kern="120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aaBB</a:t>
            </a:r>
            <a:r>
              <a:rPr lang="da-DK" sz="1200" b="0" i="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a-DK" sz="1200" b="0" i="0" kern="120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aaBb</a:t>
            </a:r>
            <a:r>
              <a:rPr lang="da-DK" sz="1200" b="0" i="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a-DK" sz="1200" b="0" i="0" kern="120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aaBb</a:t>
            </a:r>
            <a:r>
              <a:rPr lang="da-DK" sz="1200" b="0" i="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: 3</a:t>
            </a: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Grønne: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Aabb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Aabb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Aabb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</a:t>
            </a: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Hvide: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aabb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ialt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AAEBB40-33A9-3DBA-223E-D250AC632C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56D73-6110-2E43-8902-7AD8B9A50B48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617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er 69 planter i alt, normal er 45, grøn dværg er 12, albino er 12 hvis man slår dem sammen, </a:t>
            </a:r>
            <a:r>
              <a:rPr lang="da-DK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dvs</a:t>
            </a:r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45:12:12, hvis det havde være 9:3:3:1 så havde der været </a:t>
            </a:r>
            <a:r>
              <a:rPr lang="da-DK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</a:t>
            </a:r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39 (9/16)*69=39, </a:t>
            </a:r>
          </a:p>
          <a:p>
            <a:pPr fontAlgn="t"/>
            <a:endParaRPr lang="da-DK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Recessiv </a:t>
            </a:r>
            <a:r>
              <a:rPr lang="da-DK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epistase</a:t>
            </a:r>
            <a:endParaRPr lang="da-DK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recessive gen </a:t>
            </a:r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 (albino)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epistatisk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maskerer effekten af vækstgenet </a:t>
            </a:r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D/d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giver et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fænotypisk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forhold tæt på </a:t>
            </a:r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: 3 : 4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da-DK" dirty="0"/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 siger at genotypen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udviser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epistasi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 for gen D.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56D73-6110-2E43-8902-7AD8B9A50B48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3886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84CCD-E446-90B2-39F2-37525F066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8A874CD-7725-9681-D2C8-CEFB06E7E4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CA92FF6-0565-8257-8FB4-8DEC3A5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E9A8-AE18-5F4A-B35C-770E00727AF4}" type="datetimeFigureOut">
              <a:rPr lang="da-DK" smtClean="0"/>
              <a:t>20.04.2026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D62DDD5-F84D-187F-2FCF-5740005FF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D3BCF2B-AD9F-B57F-4EF0-C0F7E42F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826B-D2AD-4A46-970F-C0B68D14BF7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0457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CC05FF-0E5C-7B4F-7332-330C00BC2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7B4397D-DF69-D0C9-6E2F-A72573848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0A104F4-6B34-982E-9726-EA0A6E36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E9A8-AE18-5F4A-B35C-770E00727AF4}" type="datetimeFigureOut">
              <a:rPr lang="da-DK" smtClean="0"/>
              <a:t>20.04.2026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D0FC894-568E-79A5-1DFE-694A0A422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18603E4-86AB-DF44-208B-5B99E10C7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826B-D2AD-4A46-970F-C0B68D14BF7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9678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F4F09E07-E8AD-867D-422C-20B0A2BF28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71BEDDE-16E1-3DB8-4586-917F92F66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93511D-1C3A-B3A8-6500-A4FC5C83C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E9A8-AE18-5F4A-B35C-770E00727AF4}" type="datetimeFigureOut">
              <a:rPr lang="da-DK" smtClean="0"/>
              <a:t>20.04.2026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24C56E8-3B8E-C662-6AE7-67006BC33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C27744D-19D4-2D8A-97AA-0577848E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826B-D2AD-4A46-970F-C0B68D14BF7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887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C96404-504C-C199-E626-B95BDED9E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5451FD6-673D-C4FE-8F63-2F8A010B8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C13A5BB-D82B-AF6A-96F2-F4970914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E9A8-AE18-5F4A-B35C-770E00727AF4}" type="datetimeFigureOut">
              <a:rPr lang="da-DK" smtClean="0"/>
              <a:t>20.04.2026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1AB36D6-66F4-5E78-9924-3D331CBFA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12F8B1B-BF62-B8CE-A486-9D4205E05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826B-D2AD-4A46-970F-C0B68D14BF7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8696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FF72D9-DDC9-4C70-7BB3-038E90AF3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C6FDA84-0878-BEF0-7C69-E00A6193E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87CB23-69D5-638C-1FEA-4E322ED10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E9A8-AE18-5F4A-B35C-770E00727AF4}" type="datetimeFigureOut">
              <a:rPr lang="da-DK" smtClean="0"/>
              <a:t>20.04.2026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5BD8500-BFC2-2A7A-21E0-683F143B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0E6AEEF-6885-B298-0594-913668408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826B-D2AD-4A46-970F-C0B68D14BF7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72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242E28-DEE5-DE6B-7C1A-087665346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0A1CAD5-9AAC-9337-31E5-933BCE6BEA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950F5A3-B0F4-CB73-A676-D50EDEF1E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E4D4E0-97CB-9A0D-CC81-4FB908929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E9A8-AE18-5F4A-B35C-770E00727AF4}" type="datetimeFigureOut">
              <a:rPr lang="da-DK" smtClean="0"/>
              <a:t>20.04.2026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3BFD88C-0196-613C-DABD-61DC3FA6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940C286-0439-13DA-1C66-FF769654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826B-D2AD-4A46-970F-C0B68D14BF7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005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F7571B-DA73-1D36-4A6E-6E5A221A9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86E356C-C725-92A3-F339-83ACD9910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060CD59-AA69-1612-3808-6A2F0029A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6E557E7-4908-7F14-7876-ED5FA6B0CD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87E5D4A-34DE-D322-5321-03630B640D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050C7DB-61E3-3617-A14B-C0676B576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E9A8-AE18-5F4A-B35C-770E00727AF4}" type="datetimeFigureOut">
              <a:rPr lang="da-DK" smtClean="0"/>
              <a:t>20.04.2026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BB26C19-594D-DEEE-564D-A6585C610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CBFA0A77-FDE8-FE4E-B6BE-A16F3A56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826B-D2AD-4A46-970F-C0B68D14BF7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868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5ABC0D-0B86-097D-174F-DA0AB2AB6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67E8CD5-FE04-B8C1-2901-577116604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E9A8-AE18-5F4A-B35C-770E00727AF4}" type="datetimeFigureOut">
              <a:rPr lang="da-DK" smtClean="0"/>
              <a:t>20.04.2026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1CD9CCE-5298-DFC9-2539-AA247A731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9D0ED35-6492-8228-48FE-8D79731A2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826B-D2AD-4A46-970F-C0B68D14BF7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501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6372B49-1763-E9CA-0C39-F4AEC0986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E9A8-AE18-5F4A-B35C-770E00727AF4}" type="datetimeFigureOut">
              <a:rPr lang="da-DK" smtClean="0"/>
              <a:t>20.04.2026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40FB44B-CA89-C0FF-4CD1-4176BA1CB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ABF2A29-7A0C-00FA-D4E8-8F321EEF8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826B-D2AD-4A46-970F-C0B68D14BF7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722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2E4E4-2693-1E58-B24C-7CB4CEA2F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F035D27-B507-89A6-F5B5-404F31443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0D6A976-104C-F0EC-3B4D-48B5B0DB6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16198D3-FCE3-EA44-BF25-646E952FC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E9A8-AE18-5F4A-B35C-770E00727AF4}" type="datetimeFigureOut">
              <a:rPr lang="da-DK" smtClean="0"/>
              <a:t>20.04.2026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62607D6-E605-BF3D-F347-C6CA3A5B2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7EAAADE-59A4-73E4-94B6-247ECFFEA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826B-D2AD-4A46-970F-C0B68D14BF7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4589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367C3-734D-B4B1-FB75-B734B56A4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9E26596-331D-858B-EA20-11180F2D97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CF47096-51F0-6801-9382-C8F672DCD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3E04302-F969-AB15-10E5-8D3EFDDE9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E9A8-AE18-5F4A-B35C-770E00727AF4}" type="datetimeFigureOut">
              <a:rPr lang="da-DK" smtClean="0"/>
              <a:t>20.04.2026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887CF54-0BDA-D1D1-8E64-1985A4D9C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C40E629-78C8-7845-53C6-8461B3322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826B-D2AD-4A46-970F-C0B68D14BF7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199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F7FEAEA7-40AF-FCA6-0F25-ABB35E375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8E37E74-73D5-59EB-CAA5-88CA0D047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3E5FFB4-E8C8-0133-E5C2-2D65BCCAE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C4E9A8-AE18-5F4A-B35C-770E00727AF4}" type="datetimeFigureOut">
              <a:rPr lang="da-DK" smtClean="0"/>
              <a:t>20.04.2026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11958AD-335A-6170-2393-74402DCC7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C30B24-891B-801A-40E8-E132058FE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EF826B-D2AD-4A46-970F-C0B68D14BF7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494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48E5D2-C69E-BFA8-A4EC-494B572BBD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Genetik og kræft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8081696-3950-F008-E2EE-BE65F3D04B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Modul 1</a:t>
            </a:r>
          </a:p>
        </p:txBody>
      </p:sp>
    </p:spTree>
    <p:extLst>
      <p:ext uri="{BB962C8B-B14F-4D97-AF65-F5344CB8AC3E}">
        <p14:creationId xmlns:p14="http://schemas.microsoft.com/office/powerpoint/2010/main" val="3242307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9DEB5-4AFF-0C13-FCC9-8E7186C38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8A95F3-AA55-8949-B890-4F771BCD3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OPGAVE: Krydsningsskemaer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B5A1B6A-2C7D-95F2-1794-78FF8693A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Lav et krydsningsskema der viser F2 generationen (zygoterne) over følgende </a:t>
            </a:r>
          </a:p>
          <a:p>
            <a:r>
              <a:rPr lang="en-US" dirty="0"/>
              <a:t>P: AABB x </a:t>
            </a:r>
            <a:r>
              <a:rPr lang="en-US" dirty="0" err="1"/>
              <a:t>aabb</a:t>
            </a:r>
            <a:endParaRPr lang="da-DK" dirty="0"/>
          </a:p>
          <a:p>
            <a:r>
              <a:rPr lang="en-US" dirty="0"/>
              <a:t>F1: ?</a:t>
            </a:r>
            <a:endParaRPr lang="da-DK" dirty="0"/>
          </a:p>
          <a:p>
            <a:r>
              <a:rPr lang="en-US" dirty="0"/>
              <a:t>F2: ?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163F464B-1DE2-1B2C-DBDE-982B7C078335}"/>
              </a:ext>
            </a:extLst>
          </p:cNvPr>
          <p:cNvGraphicFramePr>
            <a:graphicFrameLocks noGrp="1"/>
          </p:cNvGraphicFramePr>
          <p:nvPr/>
        </p:nvGraphicFramePr>
        <p:xfrm>
          <a:off x="3546642" y="4715048"/>
          <a:ext cx="812800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84451769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60756869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8732212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53686717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967982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b="0" dirty="0">
                          <a:solidFill>
                            <a:schemeClr val="tx1"/>
                          </a:solidFill>
                        </a:rPr>
                        <a:t>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b="0" dirty="0" err="1">
                          <a:solidFill>
                            <a:schemeClr val="tx1"/>
                          </a:solidFill>
                        </a:rPr>
                        <a:t>aB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b="0" dirty="0" err="1">
                          <a:solidFill>
                            <a:schemeClr val="tx1"/>
                          </a:solidFill>
                        </a:rPr>
                        <a:t>bA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b="0" dirty="0">
                          <a:solidFill>
                            <a:schemeClr val="tx1"/>
                          </a:solidFill>
                        </a:rPr>
                        <a:t>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541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b="1" dirty="0"/>
                        <a:t>AABB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b="1" dirty="0" err="1"/>
                        <a:t>AaBB</a:t>
                      </a:r>
                      <a:endParaRPr lang="da-D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b="1" dirty="0" err="1"/>
                        <a:t>AABb</a:t>
                      </a:r>
                      <a:endParaRPr lang="da-D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b="1" dirty="0" err="1"/>
                        <a:t>AaBb</a:t>
                      </a:r>
                      <a:endParaRPr lang="da-D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700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/>
                        <a:t>aB</a:t>
                      </a:r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b="1" dirty="0" err="1"/>
                        <a:t>AaBB</a:t>
                      </a:r>
                      <a:endParaRPr lang="da-D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b="1" dirty="0" err="1">
                          <a:solidFill>
                            <a:srgbClr val="FF0000"/>
                          </a:solidFill>
                        </a:rPr>
                        <a:t>aaBB</a:t>
                      </a:r>
                      <a:endParaRPr lang="da-DK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b="1" dirty="0" err="1"/>
                        <a:t>AaBb</a:t>
                      </a:r>
                      <a:endParaRPr lang="da-D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b="1" dirty="0" err="1">
                          <a:solidFill>
                            <a:srgbClr val="FF0000"/>
                          </a:solidFill>
                        </a:rPr>
                        <a:t>aaBb</a:t>
                      </a:r>
                      <a:endParaRPr lang="da-DK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090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/>
                        <a:t>bA</a:t>
                      </a:r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b="1" dirty="0" err="1"/>
                        <a:t>AABb</a:t>
                      </a:r>
                      <a:endParaRPr lang="da-D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b="1" dirty="0" err="1"/>
                        <a:t>AaBb</a:t>
                      </a:r>
                      <a:endParaRPr lang="da-D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b="1" dirty="0" err="1">
                          <a:solidFill>
                            <a:schemeClr val="accent6"/>
                          </a:solidFill>
                        </a:rPr>
                        <a:t>AAbb</a:t>
                      </a:r>
                      <a:endParaRPr lang="da-DK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b="1" dirty="0" err="1">
                          <a:solidFill>
                            <a:schemeClr val="accent6"/>
                          </a:solidFill>
                        </a:rPr>
                        <a:t>Aabb</a:t>
                      </a:r>
                      <a:endParaRPr lang="da-DK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879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b="1" dirty="0" err="1"/>
                        <a:t>AaBb</a:t>
                      </a:r>
                      <a:endParaRPr lang="da-D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b="1" dirty="0" err="1">
                          <a:solidFill>
                            <a:srgbClr val="FF0000"/>
                          </a:solidFill>
                        </a:rPr>
                        <a:t>aaBb</a:t>
                      </a:r>
                      <a:endParaRPr lang="da-DK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b="1" dirty="0" err="1">
                          <a:solidFill>
                            <a:schemeClr val="accent6"/>
                          </a:solidFill>
                        </a:rPr>
                        <a:t>Aabb</a:t>
                      </a:r>
                      <a:endParaRPr lang="da-DK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b="1" dirty="0" err="1">
                          <a:solidFill>
                            <a:schemeClr val="bg1"/>
                          </a:solidFill>
                        </a:rPr>
                        <a:t>aabb</a:t>
                      </a:r>
                      <a:endParaRPr lang="da-DK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381631"/>
                  </a:ext>
                </a:extLst>
              </a:tr>
            </a:tbl>
          </a:graphicData>
        </a:graphic>
      </p:graphicFrame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7A506553-75F8-7DCE-3A7A-6531F471A6BF}"/>
              </a:ext>
            </a:extLst>
          </p:cNvPr>
          <p:cNvGraphicFramePr>
            <a:graphicFrameLocks noGrp="1"/>
          </p:cNvGraphicFramePr>
          <p:nvPr/>
        </p:nvGraphicFramePr>
        <p:xfrm>
          <a:off x="5358063" y="2872740"/>
          <a:ext cx="4876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84451769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60756869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873221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b="0" dirty="0">
                          <a:solidFill>
                            <a:schemeClr val="tx1"/>
                          </a:solidFill>
                        </a:rPr>
                        <a:t>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b="0" dirty="0">
                          <a:solidFill>
                            <a:schemeClr val="tx1"/>
                          </a:solidFill>
                        </a:rPr>
                        <a:t>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541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err="1"/>
                        <a:t>aAbB</a:t>
                      </a:r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err="1"/>
                        <a:t>aAbB</a:t>
                      </a:r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700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err="1"/>
                        <a:t>aAbB</a:t>
                      </a:r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err="1"/>
                        <a:t>aAbB</a:t>
                      </a:r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090746"/>
                  </a:ext>
                </a:extLst>
              </a:tr>
            </a:tbl>
          </a:graphicData>
        </a:graphic>
      </p:graphicFrame>
      <p:sp>
        <p:nvSpPr>
          <p:cNvPr id="7" name="Tekstfelt 6">
            <a:extLst>
              <a:ext uri="{FF2B5EF4-FFF2-40B4-BE49-F238E27FC236}">
                <a16:creationId xmlns:a16="http://schemas.microsoft.com/office/drawing/2014/main" id="{B8C6436B-2CDE-689D-0F53-28217A7BF474}"/>
              </a:ext>
            </a:extLst>
          </p:cNvPr>
          <p:cNvSpPr txBox="1"/>
          <p:nvPr/>
        </p:nvSpPr>
        <p:spPr>
          <a:xfrm>
            <a:off x="4699537" y="2872740"/>
            <a:ext cx="658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F1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0C91B77-2D13-4C47-ACD1-B9A99B2F76A4}"/>
              </a:ext>
            </a:extLst>
          </p:cNvPr>
          <p:cNvSpPr txBox="1"/>
          <p:nvPr/>
        </p:nvSpPr>
        <p:spPr>
          <a:xfrm>
            <a:off x="2795874" y="4715048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F2</a:t>
            </a:r>
          </a:p>
        </p:txBody>
      </p:sp>
    </p:spTree>
    <p:extLst>
      <p:ext uri="{BB962C8B-B14F-4D97-AF65-F5344CB8AC3E}">
        <p14:creationId xmlns:p14="http://schemas.microsoft.com/office/powerpoint/2010/main" val="2947568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65110E-E8AF-E811-3C7A-3A2D54D11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 Krydsningsskemaer - svær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6877453-8267-99F7-DA15-6850E7372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Hvilken nedarvningstype vil det være sandsynligt der er tale om hvis der </a:t>
            </a:r>
            <a:r>
              <a:rPr lang="da-DK" dirty="0" err="1"/>
              <a:t>fænotypiske</a:t>
            </a:r>
            <a:r>
              <a:rPr lang="da-DK" dirty="0"/>
              <a:t> fordeling i F2 generationen ser ud som i nedenstående skema. Der er krydset to </a:t>
            </a:r>
            <a:r>
              <a:rPr lang="da-DK" dirty="0" err="1"/>
              <a:t>heterozygote</a:t>
            </a:r>
            <a:r>
              <a:rPr lang="da-DK" dirty="0"/>
              <a:t> planter </a:t>
            </a:r>
            <a:r>
              <a:rPr lang="da-DK" dirty="0" err="1"/>
              <a:t>GgDd</a:t>
            </a:r>
            <a:r>
              <a:rPr lang="da-DK" dirty="0"/>
              <a:t>. G= grøn g= albino. D= normal vækst d=dværg.</a:t>
            </a:r>
          </a:p>
          <a:p>
            <a:pPr marL="0" indent="0">
              <a:buNone/>
            </a:pPr>
            <a:endParaRPr lang="da-DK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8F37117F-BA91-47D2-138F-7FA14ED9ED9A}"/>
              </a:ext>
            </a:extLst>
          </p:cNvPr>
          <p:cNvGraphicFramePr>
            <a:graphicFrameLocks noGrp="1"/>
          </p:cNvGraphicFramePr>
          <p:nvPr/>
        </p:nvGraphicFramePr>
        <p:xfrm>
          <a:off x="958871" y="4001294"/>
          <a:ext cx="3683467" cy="1332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9443">
                  <a:extLst>
                    <a:ext uri="{9D8B030D-6E8A-4147-A177-3AD203B41FA5}">
                      <a16:colId xmlns:a16="http://schemas.microsoft.com/office/drawing/2014/main" val="2175764805"/>
                    </a:ext>
                  </a:extLst>
                </a:gridCol>
                <a:gridCol w="1024024">
                  <a:extLst>
                    <a:ext uri="{9D8B030D-6E8A-4147-A177-3AD203B41FA5}">
                      <a16:colId xmlns:a16="http://schemas.microsoft.com/office/drawing/2014/main" val="28488685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2000" b="1" kern="100">
                          <a:solidFill>
                            <a:schemeClr val="tx1"/>
                          </a:solidFill>
                          <a:effectLst/>
                        </a:rPr>
                        <a:t>Grøn normal vækst</a:t>
                      </a:r>
                      <a:endParaRPr lang="da-DK" sz="2000" b="1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2000" b="1" kern="10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da-DK" sz="2000" b="1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860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2000" b="1" kern="100">
                          <a:solidFill>
                            <a:schemeClr val="tx1"/>
                          </a:solidFill>
                          <a:effectLst/>
                        </a:rPr>
                        <a:t>Grøn dværg</a:t>
                      </a:r>
                      <a:endParaRPr lang="da-DK" sz="2000" b="1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2000" b="1" kern="1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da-DK" sz="2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95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2000" b="1" kern="100">
                          <a:solidFill>
                            <a:schemeClr val="tx1"/>
                          </a:solidFill>
                          <a:effectLst/>
                        </a:rPr>
                        <a:t>Albino normal</a:t>
                      </a:r>
                      <a:endParaRPr lang="da-DK" sz="2000" b="1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2000" b="1" kern="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da-DK" sz="2000" b="1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28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2000" b="1" kern="100">
                          <a:solidFill>
                            <a:schemeClr val="tx1"/>
                          </a:solidFill>
                          <a:effectLst/>
                        </a:rPr>
                        <a:t>Albino dværg</a:t>
                      </a:r>
                      <a:endParaRPr lang="da-DK" sz="2000" b="1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2000" b="1" kern="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da-DK" sz="2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496085"/>
                  </a:ext>
                </a:extLst>
              </a:tr>
            </a:tbl>
          </a:graphicData>
        </a:graphic>
      </p:graphicFrame>
      <p:sp>
        <p:nvSpPr>
          <p:cNvPr id="6" name="Tekstfelt 5">
            <a:extLst>
              <a:ext uri="{FF2B5EF4-FFF2-40B4-BE49-F238E27FC236}">
                <a16:creationId xmlns:a16="http://schemas.microsoft.com/office/drawing/2014/main" id="{D3E6D173-6FB6-843C-5FE2-8B3E7751E6FB}"/>
              </a:ext>
            </a:extLst>
          </p:cNvPr>
          <p:cNvSpPr txBox="1"/>
          <p:nvPr/>
        </p:nvSpPr>
        <p:spPr>
          <a:xfrm>
            <a:off x="1026942" y="6006905"/>
            <a:ext cx="793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OBS: Husk begrebet </a:t>
            </a:r>
            <a:r>
              <a:rPr lang="da-DK" dirty="0" err="1"/>
              <a:t>epistasi</a:t>
            </a:r>
            <a:r>
              <a:rPr lang="da-DK" dirty="0"/>
              <a:t>, når du forsøger at besvare opgaven – den er svær!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7CFCCE5F-C83E-79EC-DA38-2883A53493D3}"/>
              </a:ext>
            </a:extLst>
          </p:cNvPr>
          <p:cNvSpPr txBox="1"/>
          <p:nvPr/>
        </p:nvSpPr>
        <p:spPr>
          <a:xfrm>
            <a:off x="5795889" y="3613485"/>
            <a:ext cx="466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Uafhængig 2 gen- nedarvning: 9:3:3:1</a:t>
            </a:r>
          </a:p>
          <a:p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82E6023E-F8D9-AD79-A72F-C986AC4AC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898" y="4153829"/>
            <a:ext cx="6010422" cy="118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7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4B83F-7C81-ED9E-DF10-9005917FF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Gregor Mendel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41842160-D321-65DF-23C5-5336EB561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150" y="2667794"/>
            <a:ext cx="9537700" cy="266700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5FAD5E7E-FD14-7650-4860-E557A9E14EDC}"/>
              </a:ext>
            </a:extLst>
          </p:cNvPr>
          <p:cNvSpPr txBox="1"/>
          <p:nvPr/>
        </p:nvSpPr>
        <p:spPr>
          <a:xfrm>
            <a:off x="7801960" y="365125"/>
            <a:ext cx="30628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Homologe kromosomer</a:t>
            </a:r>
          </a:p>
          <a:p>
            <a:r>
              <a:rPr lang="da-DK" dirty="0"/>
              <a:t>Allelle gener</a:t>
            </a:r>
          </a:p>
          <a:p>
            <a:r>
              <a:rPr lang="da-DK" dirty="0"/>
              <a:t>Genotype og fænotype</a:t>
            </a:r>
          </a:p>
          <a:p>
            <a:r>
              <a:rPr lang="da-DK" dirty="0"/>
              <a:t>Nedarvning af én egenskaber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86036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078F9A-7BD5-D9E9-109D-5F1FD0A85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Homologe kromosomer og </a:t>
            </a:r>
            <a:r>
              <a:rPr lang="da-DK" dirty="0" err="1"/>
              <a:t>allele</a:t>
            </a:r>
            <a:r>
              <a:rPr lang="da-DK" dirty="0"/>
              <a:t> gener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36B96847-07B2-1FF0-CD3C-8AC011120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8925" y="1924099"/>
            <a:ext cx="5109447" cy="435133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A2B519F3-F592-4AEB-CB0A-BC6A7D5AB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8372" y="1797440"/>
            <a:ext cx="61468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38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5C9742-968E-96CC-F597-573C175A3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Nedarvning at en egenskab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BD294EED-1C95-85AB-D48E-4D507B574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008" y="1893387"/>
            <a:ext cx="50165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83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B5CF93-5C2E-C3AE-1C45-FFE293C02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Dominansforhold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D9A98B8B-A6B9-EA2C-E218-8FD12E985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1982" y="1690688"/>
            <a:ext cx="36642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62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E13B4E-2E57-77AB-75A3-71A7BA28B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Nedarvning af to forskellige egenskaber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3CE9B0C0-2A8E-F76B-B3D6-897AA572F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4900" y="1924844"/>
            <a:ext cx="99822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69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5E3A62-6701-199F-6BC5-8B784FFF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55" y="365125"/>
            <a:ext cx="10935045" cy="1325563"/>
          </a:xfrm>
        </p:spPr>
        <p:txBody>
          <a:bodyPr/>
          <a:lstStyle/>
          <a:p>
            <a:r>
              <a:rPr lang="da-DK"/>
              <a:t>Recessiv </a:t>
            </a:r>
            <a:r>
              <a:rPr lang="da-DK" dirty="0" err="1"/>
              <a:t>epistasi</a:t>
            </a:r>
            <a:endParaRPr lang="da-DK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04849363-8566-BF90-6F8D-968F06D49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b="24367"/>
          <a:stretch>
            <a:fillRect/>
          </a:stretch>
        </p:blipFill>
        <p:spPr>
          <a:xfrm>
            <a:off x="75173" y="1492739"/>
            <a:ext cx="6197600" cy="30353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3D2F043-C228-97B0-E090-FABEAA9C5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773" y="2455641"/>
            <a:ext cx="5676900" cy="303530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2558FF44-BA40-106C-443C-44D5812C02B0}"/>
              </a:ext>
            </a:extLst>
          </p:cNvPr>
          <p:cNvSpPr txBox="1"/>
          <p:nvPr/>
        </p:nvSpPr>
        <p:spPr>
          <a:xfrm>
            <a:off x="418755" y="5379456"/>
            <a:ext cx="113544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da-DK" b="1" i="0" dirty="0">
                <a:solidFill>
                  <a:srgbClr val="767676"/>
                </a:solidFill>
                <a:effectLst/>
                <a:latin typeface="Noto Sans" panose="020B0502040504020204" pitchFamily="34" charset="0"/>
              </a:rPr>
              <a:t>Figur 138.</a:t>
            </a:r>
          </a:p>
          <a:p>
            <a:pPr algn="l">
              <a:buNone/>
            </a:pPr>
            <a:r>
              <a:rPr lang="da-DK" b="0" i="0" dirty="0">
                <a:solidFill>
                  <a:srgbClr val="555555"/>
                </a:solidFill>
                <a:effectLst/>
                <a:latin typeface="Noto Sans" panose="020B0502040504020204" pitchFamily="34" charset="0"/>
              </a:rPr>
              <a:t>Recessiv </a:t>
            </a:r>
            <a:r>
              <a:rPr lang="da-DK" b="0" i="0" dirty="0" err="1">
                <a:solidFill>
                  <a:srgbClr val="555555"/>
                </a:solidFill>
                <a:effectLst/>
                <a:latin typeface="Noto Sans" panose="020B0502040504020204" pitchFamily="34" charset="0"/>
              </a:rPr>
              <a:t>epistasi</a:t>
            </a:r>
            <a:r>
              <a:rPr lang="da-DK" b="0" i="0" dirty="0">
                <a:solidFill>
                  <a:srgbClr val="555555"/>
                </a:solidFill>
                <a:effectLst/>
                <a:latin typeface="Noto Sans" panose="020B0502040504020204" pitchFamily="34" charset="0"/>
              </a:rPr>
              <a:t>.</a:t>
            </a:r>
          </a:p>
          <a:p>
            <a:pPr algn="l">
              <a:buNone/>
            </a:pPr>
            <a:r>
              <a:rPr lang="da-DK" b="1" i="0" dirty="0">
                <a:solidFill>
                  <a:srgbClr val="555555"/>
                </a:solidFill>
                <a:effectLst/>
                <a:latin typeface="Noto Sans" panose="020B0502040504020204" pitchFamily="34" charset="0"/>
              </a:rPr>
              <a:t>a. </a:t>
            </a:r>
            <a:r>
              <a:rPr lang="da-DK" b="0" i="0" dirty="0">
                <a:solidFill>
                  <a:srgbClr val="555555"/>
                </a:solidFill>
                <a:effectLst/>
                <a:latin typeface="Noto Sans" panose="020B0502040504020204" pitchFamily="34" charset="0"/>
              </a:rPr>
              <a:t>Den recessive </a:t>
            </a:r>
            <a:r>
              <a:rPr lang="da-DK" b="0" i="0" dirty="0" err="1">
                <a:solidFill>
                  <a:srgbClr val="555555"/>
                </a:solidFill>
                <a:effectLst/>
                <a:latin typeface="Noto Sans" panose="020B0502040504020204" pitchFamily="34" charset="0"/>
              </a:rPr>
              <a:t>homozygote</a:t>
            </a:r>
            <a:r>
              <a:rPr lang="da-DK" b="0" i="0" dirty="0">
                <a:solidFill>
                  <a:srgbClr val="555555"/>
                </a:solidFill>
                <a:effectLst/>
                <a:latin typeface="Noto Sans" panose="020B0502040504020204" pitchFamily="34" charset="0"/>
              </a:rPr>
              <a:t> genotype udviser </a:t>
            </a:r>
            <a:r>
              <a:rPr lang="da-DK" b="0" i="0" dirty="0" err="1">
                <a:solidFill>
                  <a:srgbClr val="555555"/>
                </a:solidFill>
                <a:effectLst/>
                <a:latin typeface="Noto Sans" panose="020B0502040504020204" pitchFamily="34" charset="0"/>
              </a:rPr>
              <a:t>epistasi</a:t>
            </a:r>
            <a:r>
              <a:rPr lang="da-DK" b="0" i="0" dirty="0">
                <a:solidFill>
                  <a:srgbClr val="555555"/>
                </a:solidFill>
                <a:effectLst/>
                <a:latin typeface="Noto Sans" panose="020B0502040504020204" pitchFamily="34" charset="0"/>
              </a:rPr>
              <a:t> over for fænotypen af både BB, </a:t>
            </a:r>
            <a:r>
              <a:rPr lang="da-DK" b="0" i="0" dirty="0" err="1">
                <a:solidFill>
                  <a:srgbClr val="555555"/>
                </a:solidFill>
                <a:effectLst/>
                <a:latin typeface="Noto Sans" panose="020B0502040504020204" pitchFamily="34" charset="0"/>
              </a:rPr>
              <a:t>Bb</a:t>
            </a:r>
            <a:r>
              <a:rPr lang="da-DK" b="0" i="0" dirty="0">
                <a:solidFill>
                  <a:srgbClr val="555555"/>
                </a:solidFill>
                <a:effectLst/>
                <a:latin typeface="Noto Sans" panose="020B0502040504020204" pitchFamily="34" charset="0"/>
              </a:rPr>
              <a:t> og </a:t>
            </a:r>
            <a:r>
              <a:rPr lang="da-DK" b="0" i="0" dirty="0" err="1">
                <a:solidFill>
                  <a:srgbClr val="555555"/>
                </a:solidFill>
                <a:effectLst/>
                <a:latin typeface="Noto Sans" panose="020B0502040504020204" pitchFamily="34" charset="0"/>
              </a:rPr>
              <a:t>bb</a:t>
            </a:r>
            <a:r>
              <a:rPr lang="da-DK" b="0" i="0" dirty="0">
                <a:solidFill>
                  <a:srgbClr val="555555"/>
                </a:solidFill>
                <a:effectLst/>
                <a:latin typeface="Noto Sans" panose="020B0502040504020204" pitchFamily="34" charset="0"/>
              </a:rPr>
              <a:t>.</a:t>
            </a:r>
          </a:p>
          <a:p>
            <a:pPr algn="l">
              <a:buNone/>
            </a:pPr>
            <a:r>
              <a:rPr lang="da-DK" b="1" i="0" dirty="0">
                <a:solidFill>
                  <a:srgbClr val="555555"/>
                </a:solidFill>
                <a:effectLst/>
                <a:latin typeface="Noto Sans" panose="020B0502040504020204" pitchFamily="34" charset="0"/>
              </a:rPr>
              <a:t>b. </a:t>
            </a:r>
            <a:r>
              <a:rPr lang="da-DK" b="0" i="0" dirty="0">
                <a:solidFill>
                  <a:srgbClr val="555555"/>
                </a:solidFill>
                <a:effectLst/>
                <a:latin typeface="Noto Sans" panose="020B0502040504020204" pitchFamily="34" charset="0"/>
              </a:rPr>
              <a:t>F</a:t>
            </a:r>
            <a:r>
              <a:rPr lang="da-DK" b="0" i="0" baseline="-25000" dirty="0">
                <a:solidFill>
                  <a:srgbClr val="555555"/>
                </a:solidFill>
                <a:effectLst/>
                <a:latin typeface="Noto Sans" panose="020B0502040504020204" pitchFamily="34" charset="0"/>
              </a:rPr>
              <a:t>2</a:t>
            </a:r>
            <a:r>
              <a:rPr lang="da-DK" b="0" i="0" dirty="0">
                <a:solidFill>
                  <a:srgbClr val="555555"/>
                </a:solidFill>
                <a:effectLst/>
                <a:latin typeface="Noto Sans" panose="020B0502040504020204" pitchFamily="34" charset="0"/>
              </a:rPr>
              <a:t>-udspaltning på 9:3:4</a:t>
            </a:r>
          </a:p>
        </p:txBody>
      </p:sp>
      <p:pic>
        <p:nvPicPr>
          <p:cNvPr id="10" name="Pladsholder til indhold 4">
            <a:extLst>
              <a:ext uri="{FF2B5EF4-FFF2-40B4-BE49-F238E27FC236}">
                <a16:creationId xmlns:a16="http://schemas.microsoft.com/office/drawing/2014/main" id="{67D15254-1A20-8A65-9F83-4E3531A7FB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6007"/>
          <a:stretch>
            <a:fillRect/>
          </a:stretch>
        </p:blipFill>
        <p:spPr>
          <a:xfrm>
            <a:off x="5919227" y="1478544"/>
            <a:ext cx="6197600" cy="96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7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1A553D-0B22-C53C-F8E9-B20F62411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Dominant </a:t>
            </a:r>
            <a:r>
              <a:rPr lang="da-DK" dirty="0" err="1"/>
              <a:t>epistasi</a:t>
            </a:r>
            <a:endParaRPr lang="da-DK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823F7F1F-5086-2819-D38D-35B52DAAB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97185" y="1825625"/>
            <a:ext cx="479762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83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F43ACB-BAB5-D609-1060-A8777FF86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OPGAVE: Krydsningsskemaer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8E937C7-D02D-96AB-F114-5DAE6CF56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Lav et krydsningsskema der viser F2 generationen (zygoterne) over følgende </a:t>
            </a:r>
          </a:p>
          <a:p>
            <a:r>
              <a:rPr lang="en-US" dirty="0"/>
              <a:t>P: AABB x </a:t>
            </a:r>
            <a:r>
              <a:rPr lang="en-US" dirty="0" err="1"/>
              <a:t>aabb</a:t>
            </a:r>
            <a:endParaRPr lang="da-DK" dirty="0"/>
          </a:p>
          <a:p>
            <a:r>
              <a:rPr lang="en-US" dirty="0"/>
              <a:t>F1: ?</a:t>
            </a:r>
            <a:endParaRPr lang="da-DK" dirty="0"/>
          </a:p>
          <a:p>
            <a:r>
              <a:rPr lang="en-US" dirty="0"/>
              <a:t>F2: ?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62A277F5-32BC-9368-4B3D-4EAFC6E40916}"/>
              </a:ext>
            </a:extLst>
          </p:cNvPr>
          <p:cNvGraphicFramePr>
            <a:graphicFrameLocks noGrp="1"/>
          </p:cNvGraphicFramePr>
          <p:nvPr/>
        </p:nvGraphicFramePr>
        <p:xfrm>
          <a:off x="3546642" y="4715048"/>
          <a:ext cx="812800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84451769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60756869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8732212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53686717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967982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541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700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090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879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381631"/>
                  </a:ext>
                </a:extLst>
              </a:tr>
            </a:tbl>
          </a:graphicData>
        </a:graphic>
      </p:graphicFrame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B2829A97-883B-7327-90F3-EC61F2F86302}"/>
              </a:ext>
            </a:extLst>
          </p:cNvPr>
          <p:cNvGraphicFramePr>
            <a:graphicFrameLocks noGrp="1"/>
          </p:cNvGraphicFramePr>
          <p:nvPr/>
        </p:nvGraphicFramePr>
        <p:xfrm>
          <a:off x="5358063" y="2872740"/>
          <a:ext cx="4876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84451769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60756869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873221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b="0" dirty="0">
                          <a:solidFill>
                            <a:schemeClr val="tx1"/>
                          </a:solidFill>
                        </a:rPr>
                        <a:t>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b="0" dirty="0">
                          <a:solidFill>
                            <a:schemeClr val="tx1"/>
                          </a:solidFill>
                        </a:rPr>
                        <a:t>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541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700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090746"/>
                  </a:ext>
                </a:extLst>
              </a:tr>
            </a:tbl>
          </a:graphicData>
        </a:graphic>
      </p:graphicFrame>
      <p:sp>
        <p:nvSpPr>
          <p:cNvPr id="7" name="Tekstfelt 6">
            <a:extLst>
              <a:ext uri="{FF2B5EF4-FFF2-40B4-BE49-F238E27FC236}">
                <a16:creationId xmlns:a16="http://schemas.microsoft.com/office/drawing/2014/main" id="{B5C43B12-7764-2824-10F2-3C68941F1845}"/>
              </a:ext>
            </a:extLst>
          </p:cNvPr>
          <p:cNvSpPr txBox="1"/>
          <p:nvPr/>
        </p:nvSpPr>
        <p:spPr>
          <a:xfrm>
            <a:off x="4699537" y="2872740"/>
            <a:ext cx="658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F1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611E3A57-33AB-58BB-B040-C2DFC9C063F6}"/>
              </a:ext>
            </a:extLst>
          </p:cNvPr>
          <p:cNvSpPr txBox="1"/>
          <p:nvPr/>
        </p:nvSpPr>
        <p:spPr>
          <a:xfrm>
            <a:off x="2795874" y="4715048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F2</a:t>
            </a:r>
          </a:p>
        </p:txBody>
      </p:sp>
    </p:spTree>
    <p:extLst>
      <p:ext uri="{BB962C8B-B14F-4D97-AF65-F5344CB8AC3E}">
        <p14:creationId xmlns:p14="http://schemas.microsoft.com/office/powerpoint/2010/main" val="771041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985</Words>
  <Application>Microsoft Macintosh PowerPoint</Application>
  <PresentationFormat>Widescreen</PresentationFormat>
  <Paragraphs>116</Paragraphs>
  <Slides>11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Noto Sans</vt:lpstr>
      <vt:lpstr>Office-tema</vt:lpstr>
      <vt:lpstr>Genetik og kræft </vt:lpstr>
      <vt:lpstr>Gregor Mendel</vt:lpstr>
      <vt:lpstr>Homologe kromosomer og allele gener</vt:lpstr>
      <vt:lpstr>Nedarvning at en egenskab</vt:lpstr>
      <vt:lpstr>Dominansforhold</vt:lpstr>
      <vt:lpstr>Nedarvning af to forskellige egenskaber</vt:lpstr>
      <vt:lpstr>Recessiv epistasi</vt:lpstr>
      <vt:lpstr>Dominant epistasi</vt:lpstr>
      <vt:lpstr>OPGAVE: Krydsningsskemaer</vt:lpstr>
      <vt:lpstr>OPGAVE: Krydsningsskemaer </vt:lpstr>
      <vt:lpstr>OPGAVE Krydsningsskemaer - svær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Line Søndergaard Kallerup</dc:creator>
  <cp:lastModifiedBy>Line Søndergaard Kallerup</cp:lastModifiedBy>
  <cp:revision>1</cp:revision>
  <dcterms:created xsi:type="dcterms:W3CDTF">2026-04-20T11:46:06Z</dcterms:created>
  <dcterms:modified xsi:type="dcterms:W3CDTF">2026-04-21T12:55:12Z</dcterms:modified>
</cp:coreProperties>
</file>