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DA71E-A767-D8DB-39B0-83B2954C5C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238EA47-5901-6AE8-2AEF-EC7689B2B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5E6F602-D5A2-67EE-663C-482051C90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B8C06CD-CE06-F60B-E43D-09E755B23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09162AD-94B9-C601-0447-34E87E50D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9048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E51B59-7DF0-1CA5-966D-2A41A7EB4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AA0CC8B-CE72-EFA6-7164-158DAD217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5608271-2B27-C04A-2091-FCAC45DDE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B9B54CC-3585-40B3-5CF7-C85479411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7694F7E-42D5-A061-C674-4F30850A7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8466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A022860A-306B-F380-A6CC-9180DD23A5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329BC10-2F07-9FD0-8528-AFE5F8D0E5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E4B749A-3815-A798-DA5E-169B85351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8C84CC8-A48A-8EC9-E210-BC846FE53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3D33F6-11BD-1DD6-85F8-A27D9475D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356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35005B-EB5A-2F99-4E3B-40F70950B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7C7A6D-D2EB-CF6D-094F-B6180EB5C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50741FE-0B33-BC88-EEB2-BB65F27D3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72F4E9C-F0C5-8598-C358-DCD62A4D7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4F2F6B5-4709-46AA-6015-D5A920264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4664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E038E2-6B36-89B4-0A85-73019BE13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4D8CD97-1274-35D4-C43C-EBA7AA407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4D522B-E6D4-D244-6FBE-754CECA3A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BFB9B66-94F4-98B8-DE3A-C32A242C5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D8FAFDA-71FA-61AC-201D-C35F18405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598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DB13A7-E3BE-A1E2-239F-EBFEDA5EF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906A63-B486-7AB9-19F3-6EDE9D68C8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747AEC8-1B78-EF8F-3D48-3F1D32173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CA6F07F-24B6-D117-A913-83BF8714E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CB47314-EE0C-B2B4-54CA-1A3FD39B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89058C0-9C43-EF43-87D5-EAC6622AA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34545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E28C14-7882-3F70-63F7-1EBAC6132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5836082-D999-D4A2-07E5-FF4C55A26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737F9F6-1402-B2E2-AA8C-956C6AF83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2B8ED535-5D5D-0DBB-7E1A-A6C226158B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F07B5A9-2A0B-4E09-90DA-7F06629DD8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FE32AB8-19C0-D9A5-5E92-419C374C5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5FF1F8C-439F-96B3-8E8A-26B5AC2E3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A8BB94F-18DB-BA1D-9931-FBB95CC11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3045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3F662E-AE5E-38FC-338C-DCE828644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899D7F4-AFC7-5E1E-49F7-6BAA35CF3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21AB7E1-6DAC-1A3E-AD0D-6B86E0A28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2FA7F77-F75A-B508-E508-92E1DB39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5023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FE1B834-B6AD-8986-7574-76EE82B01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044E46F9-A99F-8ACB-E4A0-6EF3891BD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B24D4C1-9636-A80E-2070-92D53E3CE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529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F5D85B-3A55-0DDD-7B72-640A37DAF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9D5A3C-FA96-3F63-4955-AAD53B00D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6F92A84-9634-84A4-FFEB-9C77122EC5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ADD6DC0-9D6F-F2D9-8D7A-FDC2E26D8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927CB06-A54E-61F9-3421-EC0057DC7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CE66376-E8D3-A32D-7E45-613AC8D3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226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70D31-5242-4825-D954-F56C6963E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C7EB3E4-1DFD-533E-F9E2-66B570E37D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90175BD-23EA-FD05-6391-0E643A7AC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FD8641B-DA90-BE60-9CC0-9822C0882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07F39CF-13AD-C518-EC1D-5582CB685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3CB6B04-6A14-016B-3664-562AD5EE6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4559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75654AF-DF1E-2FDB-08D3-63E55638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1C4BF7A-7B7C-833D-7E05-5B18F002A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E42868-C885-EDB3-DE15-3DB02FCC7F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66B4C3-A4DD-4D01-B3C8-4CFB315C6101}" type="datetimeFigureOut">
              <a:rPr lang="da-DK" smtClean="0"/>
              <a:t>10-04-2026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495A322-9B17-15FC-CB54-12D9C18BAF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A9789A-7B87-4C3C-849D-34D05846C2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60E1C6-2440-49EA-B21B-572B2726C6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128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t low pH, the chemical structure of BTB is protonated and appears yellow in solution. At high pH, the structure loses a proton and appears blue.">
            <a:extLst>
              <a:ext uri="{FF2B5EF4-FFF2-40B4-BE49-F238E27FC236}">
                <a16:creationId xmlns:a16="http://schemas.microsoft.com/office/drawing/2014/main" id="{28992946-FADA-912B-F72A-1111EF3513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40" y="0"/>
            <a:ext cx="8230719" cy="556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vad er lys?">
            <a:extLst>
              <a:ext uri="{FF2B5EF4-FFF2-40B4-BE49-F238E27FC236}">
                <a16:creationId xmlns:a16="http://schemas.microsoft.com/office/drawing/2014/main" id="{51C86579-7E40-00B0-234C-5260E488A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742103" y="2419673"/>
            <a:ext cx="6558802" cy="201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olour Wheel Chemistry - IB Chemistry Revision Notes">
            <a:extLst>
              <a:ext uri="{FF2B5EF4-FFF2-40B4-BE49-F238E27FC236}">
                <a16:creationId xmlns:a16="http://schemas.microsoft.com/office/drawing/2014/main" id="{5E0D3C17-1D33-D05E-434F-D39DE9726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12" y="3850105"/>
            <a:ext cx="6482613" cy="2463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037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7FC7B-62BD-210D-6ACB-687EE0BE9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t low pH, the chemical structure of BTB is protonated and appears yellow in solution. At high pH, the structure loses a proton and appears blue.">
            <a:extLst>
              <a:ext uri="{FF2B5EF4-FFF2-40B4-BE49-F238E27FC236}">
                <a16:creationId xmlns:a16="http://schemas.microsoft.com/office/drawing/2014/main" id="{8411123F-149C-9423-D1FF-76770B671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40" y="0"/>
            <a:ext cx="8230719" cy="556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vad er lys?">
            <a:extLst>
              <a:ext uri="{FF2B5EF4-FFF2-40B4-BE49-F238E27FC236}">
                <a16:creationId xmlns:a16="http://schemas.microsoft.com/office/drawing/2014/main" id="{3025E70B-9A1D-FFD8-47C5-5C38123A0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742103" y="2419673"/>
            <a:ext cx="6558802" cy="201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71B62A2D-2C6A-3920-0E91-5E7A8CB023AE}"/>
              </a:ext>
            </a:extLst>
          </p:cNvPr>
          <p:cNvCxnSpPr/>
          <p:nvPr/>
        </p:nvCxnSpPr>
        <p:spPr>
          <a:xfrm>
            <a:off x="2241176" y="5918256"/>
            <a:ext cx="8606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felt 5">
            <a:extLst>
              <a:ext uri="{FF2B5EF4-FFF2-40B4-BE49-F238E27FC236}">
                <a16:creationId xmlns:a16="http://schemas.microsoft.com/office/drawing/2014/main" id="{D6D7D910-284C-46A3-F72F-9AB8EAC49C1D}"/>
              </a:ext>
            </a:extLst>
          </p:cNvPr>
          <p:cNvSpPr txBox="1"/>
          <p:nvPr/>
        </p:nvSpPr>
        <p:spPr>
          <a:xfrm>
            <a:off x="2272173" y="5600062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HOMO</a:t>
            </a:r>
          </a:p>
        </p:txBody>
      </p:sp>
      <p:pic>
        <p:nvPicPr>
          <p:cNvPr id="1034" name="Picture 10" descr="Colour Wheel Chemistry - IB Chemistry Revision Notes">
            <a:extLst>
              <a:ext uri="{FF2B5EF4-FFF2-40B4-BE49-F238E27FC236}">
                <a16:creationId xmlns:a16="http://schemas.microsoft.com/office/drawing/2014/main" id="{E7E5F950-336D-3394-EA90-3071B3B09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12" y="3850105"/>
            <a:ext cx="6482613" cy="2463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AA13DE2B-9DE5-46B1-9322-C8BCCDC09670}"/>
              </a:ext>
            </a:extLst>
          </p:cNvPr>
          <p:cNvCxnSpPr/>
          <p:nvPr/>
        </p:nvCxnSpPr>
        <p:spPr>
          <a:xfrm>
            <a:off x="2272173" y="6730673"/>
            <a:ext cx="8606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kstfelt 9">
            <a:extLst>
              <a:ext uri="{FF2B5EF4-FFF2-40B4-BE49-F238E27FC236}">
                <a16:creationId xmlns:a16="http://schemas.microsoft.com/office/drawing/2014/main" id="{96CDDA49-48DA-3379-075B-3192AA7B1D0D}"/>
              </a:ext>
            </a:extLst>
          </p:cNvPr>
          <p:cNvSpPr txBox="1"/>
          <p:nvPr/>
        </p:nvSpPr>
        <p:spPr>
          <a:xfrm>
            <a:off x="2272173" y="6423501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LUMO</a:t>
            </a:r>
          </a:p>
        </p:txBody>
      </p: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C45BA03C-C276-13EC-7CB8-D7F967B4CB00}"/>
              </a:ext>
            </a:extLst>
          </p:cNvPr>
          <p:cNvCxnSpPr/>
          <p:nvPr/>
        </p:nvCxnSpPr>
        <p:spPr>
          <a:xfrm>
            <a:off x="6446883" y="6262962"/>
            <a:ext cx="8606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kstfelt 11">
            <a:extLst>
              <a:ext uri="{FF2B5EF4-FFF2-40B4-BE49-F238E27FC236}">
                <a16:creationId xmlns:a16="http://schemas.microsoft.com/office/drawing/2014/main" id="{517290B2-9B2F-0553-FE96-319785078748}"/>
              </a:ext>
            </a:extLst>
          </p:cNvPr>
          <p:cNvSpPr txBox="1"/>
          <p:nvPr/>
        </p:nvSpPr>
        <p:spPr>
          <a:xfrm>
            <a:off x="6477880" y="5944768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HOMO</a:t>
            </a:r>
          </a:p>
        </p:txBody>
      </p: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39D58D7F-6ACF-75F2-7704-ABE49562790F}"/>
              </a:ext>
            </a:extLst>
          </p:cNvPr>
          <p:cNvCxnSpPr/>
          <p:nvPr/>
        </p:nvCxnSpPr>
        <p:spPr>
          <a:xfrm>
            <a:off x="6477880" y="6738494"/>
            <a:ext cx="8606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kstfelt 13">
            <a:extLst>
              <a:ext uri="{FF2B5EF4-FFF2-40B4-BE49-F238E27FC236}">
                <a16:creationId xmlns:a16="http://schemas.microsoft.com/office/drawing/2014/main" id="{900EA0C7-C11A-1D44-0CCA-54D81B8C85AE}"/>
              </a:ext>
            </a:extLst>
          </p:cNvPr>
          <p:cNvSpPr txBox="1"/>
          <p:nvPr/>
        </p:nvSpPr>
        <p:spPr>
          <a:xfrm>
            <a:off x="6477880" y="6431322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LUMO</a:t>
            </a:r>
          </a:p>
        </p:txBody>
      </p:sp>
    </p:spTree>
    <p:extLst>
      <p:ext uri="{BB962C8B-B14F-4D97-AF65-F5344CB8AC3E}">
        <p14:creationId xmlns:p14="http://schemas.microsoft.com/office/powerpoint/2010/main" val="3007253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D9117-3861-B519-DF7F-7750A8B52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t low pH, the chemical structure of BTB is protonated and appears yellow in solution. At high pH, the structure loses a proton and appears blue.">
            <a:extLst>
              <a:ext uri="{FF2B5EF4-FFF2-40B4-BE49-F238E27FC236}">
                <a16:creationId xmlns:a16="http://schemas.microsoft.com/office/drawing/2014/main" id="{CF8D6CC7-39B0-E42B-E7BF-0F846A433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140" y="0"/>
            <a:ext cx="8230719" cy="5561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vad er lys?">
            <a:extLst>
              <a:ext uri="{FF2B5EF4-FFF2-40B4-BE49-F238E27FC236}">
                <a16:creationId xmlns:a16="http://schemas.microsoft.com/office/drawing/2014/main" id="{77B15063-0E04-9FDA-137A-7B5BBAA91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742103" y="2419673"/>
            <a:ext cx="6558802" cy="201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Lige forbindelse 4">
            <a:extLst>
              <a:ext uri="{FF2B5EF4-FFF2-40B4-BE49-F238E27FC236}">
                <a16:creationId xmlns:a16="http://schemas.microsoft.com/office/drawing/2014/main" id="{9DC6077E-F421-EA1A-CF5D-906D52ADFA72}"/>
              </a:ext>
            </a:extLst>
          </p:cNvPr>
          <p:cNvCxnSpPr/>
          <p:nvPr/>
        </p:nvCxnSpPr>
        <p:spPr>
          <a:xfrm>
            <a:off x="2241176" y="5918256"/>
            <a:ext cx="8606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felt 5">
            <a:extLst>
              <a:ext uri="{FF2B5EF4-FFF2-40B4-BE49-F238E27FC236}">
                <a16:creationId xmlns:a16="http://schemas.microsoft.com/office/drawing/2014/main" id="{17609147-7E02-9121-3C16-8F3F3AB91720}"/>
              </a:ext>
            </a:extLst>
          </p:cNvPr>
          <p:cNvSpPr txBox="1"/>
          <p:nvPr/>
        </p:nvSpPr>
        <p:spPr>
          <a:xfrm>
            <a:off x="2272173" y="5600062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HOMO</a:t>
            </a:r>
          </a:p>
        </p:txBody>
      </p:sp>
      <p:pic>
        <p:nvPicPr>
          <p:cNvPr id="1034" name="Picture 10" descr="Colour Wheel Chemistry - IB Chemistry Revision Notes">
            <a:extLst>
              <a:ext uri="{FF2B5EF4-FFF2-40B4-BE49-F238E27FC236}">
                <a16:creationId xmlns:a16="http://schemas.microsoft.com/office/drawing/2014/main" id="{08DAD35F-F5F3-4BEA-7650-DC54FB97D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12" y="3850105"/>
            <a:ext cx="6482613" cy="2463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FB517B74-A1D0-1D21-E124-B37F270B0181}"/>
              </a:ext>
            </a:extLst>
          </p:cNvPr>
          <p:cNvCxnSpPr/>
          <p:nvPr/>
        </p:nvCxnSpPr>
        <p:spPr>
          <a:xfrm>
            <a:off x="2272173" y="6730673"/>
            <a:ext cx="8606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kstfelt 9">
            <a:extLst>
              <a:ext uri="{FF2B5EF4-FFF2-40B4-BE49-F238E27FC236}">
                <a16:creationId xmlns:a16="http://schemas.microsoft.com/office/drawing/2014/main" id="{4F5D6A05-C507-79FF-724F-EFF7F3FC6C46}"/>
              </a:ext>
            </a:extLst>
          </p:cNvPr>
          <p:cNvSpPr txBox="1"/>
          <p:nvPr/>
        </p:nvSpPr>
        <p:spPr>
          <a:xfrm>
            <a:off x="2272173" y="6423501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LUMO</a:t>
            </a:r>
          </a:p>
        </p:txBody>
      </p: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F07C3D64-5730-3FA8-1AAA-D2FD28CB2D02}"/>
              </a:ext>
            </a:extLst>
          </p:cNvPr>
          <p:cNvCxnSpPr/>
          <p:nvPr/>
        </p:nvCxnSpPr>
        <p:spPr>
          <a:xfrm>
            <a:off x="6446883" y="6262962"/>
            <a:ext cx="8606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kstfelt 11">
            <a:extLst>
              <a:ext uri="{FF2B5EF4-FFF2-40B4-BE49-F238E27FC236}">
                <a16:creationId xmlns:a16="http://schemas.microsoft.com/office/drawing/2014/main" id="{71666C15-5BDD-8652-73B1-85547F0791AD}"/>
              </a:ext>
            </a:extLst>
          </p:cNvPr>
          <p:cNvSpPr txBox="1"/>
          <p:nvPr/>
        </p:nvSpPr>
        <p:spPr>
          <a:xfrm>
            <a:off x="6477880" y="5944768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HOMO</a:t>
            </a:r>
          </a:p>
        </p:txBody>
      </p: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B4487FA4-7EAA-4D15-2E47-84E359F4E0FD}"/>
              </a:ext>
            </a:extLst>
          </p:cNvPr>
          <p:cNvCxnSpPr/>
          <p:nvPr/>
        </p:nvCxnSpPr>
        <p:spPr>
          <a:xfrm>
            <a:off x="6477880" y="6738494"/>
            <a:ext cx="8606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kstfelt 13">
            <a:extLst>
              <a:ext uri="{FF2B5EF4-FFF2-40B4-BE49-F238E27FC236}">
                <a16:creationId xmlns:a16="http://schemas.microsoft.com/office/drawing/2014/main" id="{D2DDDDEE-89CE-9CAC-4E0F-07292F9674C7}"/>
              </a:ext>
            </a:extLst>
          </p:cNvPr>
          <p:cNvSpPr txBox="1"/>
          <p:nvPr/>
        </p:nvSpPr>
        <p:spPr>
          <a:xfrm>
            <a:off x="6477880" y="6431322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LUMO</a:t>
            </a:r>
          </a:p>
        </p:txBody>
      </p:sp>
      <p:sp>
        <p:nvSpPr>
          <p:cNvPr id="15" name="Lyn 14">
            <a:extLst>
              <a:ext uri="{FF2B5EF4-FFF2-40B4-BE49-F238E27FC236}">
                <a16:creationId xmlns:a16="http://schemas.microsoft.com/office/drawing/2014/main" id="{B1762B26-4001-A362-5DD8-0AE3CB57E826}"/>
              </a:ext>
            </a:extLst>
          </p:cNvPr>
          <p:cNvSpPr/>
          <p:nvPr/>
        </p:nvSpPr>
        <p:spPr>
          <a:xfrm>
            <a:off x="1286102" y="5984888"/>
            <a:ext cx="783772" cy="289092"/>
          </a:xfrm>
          <a:prstGeom prst="lightningBol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16" name="Lyn 15">
            <a:extLst>
              <a:ext uri="{FF2B5EF4-FFF2-40B4-BE49-F238E27FC236}">
                <a16:creationId xmlns:a16="http://schemas.microsoft.com/office/drawing/2014/main" id="{30FED3AA-3310-713A-CEC2-6F0F404E9886}"/>
              </a:ext>
            </a:extLst>
          </p:cNvPr>
          <p:cNvSpPr/>
          <p:nvPr/>
        </p:nvSpPr>
        <p:spPr>
          <a:xfrm>
            <a:off x="5570940" y="6169253"/>
            <a:ext cx="783772" cy="289092"/>
          </a:xfrm>
          <a:prstGeom prst="lightningBol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399574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Office-tema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Mette Lützen Hoff Sørensen</dc:creator>
  <cp:lastModifiedBy>Mette Lützen Hoff Sørensen</cp:lastModifiedBy>
  <cp:revision>1</cp:revision>
  <dcterms:created xsi:type="dcterms:W3CDTF">2026-04-10T10:52:19Z</dcterms:created>
  <dcterms:modified xsi:type="dcterms:W3CDTF">2026-04-10T11:08:44Z</dcterms:modified>
</cp:coreProperties>
</file>