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3" r:id="rId8"/>
    <p:sldId id="265" r:id="rId9"/>
    <p:sldId id="266" r:id="rId10"/>
    <p:sldId id="269" r:id="rId11"/>
    <p:sldId id="260" r:id="rId12"/>
    <p:sldId id="267" r:id="rId13"/>
    <p:sldId id="268" r:id="rId14"/>
    <p:sldId id="270" r:id="rId15"/>
    <p:sldId id="271" r:id="rId16"/>
    <p:sldId id="278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5T08:24:20.96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12585 93,'-284'10,"105"-1,-1393-15,-46-8,1071 15,462 3,1 4,-85 19,30-4,-806 59,-6-70,506-4,305 2,-159 32,170-19,-1-5,-152 1,-14-19,-252 8,-82 13,0-22,213-1,-228 2,447-15,3 0,177 15,11 0,-1 1,1-1,0 0,0-1,0 0,0 0,0 0,0-1,0 0,0-1,-10-4,17 7,-1-1,0 1,1 0,-1 0,1-1,-1 1,0-1,1 1,-1-1,1 1,-1 0,1-1,0 0,-1 1,1-1,-1 1,1-1,0 1,0-1,-1 0,1 1,0-1,0 0,0 1,-1-1,1 0,0 1,0-1,0 0,1 0,-1 0,1 0,0 0,0 0,-1 0,1 0,0 1,0-1,0 0,0 1,0-1,0 0,1 1,-1-1,0 1,2-1,7-2,1 1,22-3,254-1,-211 7,455 25,-195-4,448-3,0-21,-187-1,-326 23,-186-11,-41-2,74 21,-9-1,345 39,5-29,-335-28,38 8,-1 7,306 87,-54-13,-315-83,1-4,128-4,1091-11,-753 5,1215-1,-1726-3,0-3,-1-1,78-23,-69 15,113-14,133 0,-261 28,-34 2,1-1,-1 0,0-2,0 1,19-6,-30 7,-1-1,0 1,1-1,-1 1,1-1,-1 0,0 0,0 0,1 0,-1 0,2-2,-3 3,0 0,1-1,-1 1,0-1,0 1,0-1,1 1,-1-1,0 1,0-1,0 1,0 0,0-1,0 1,0-1,0 1,0-1,0 1,0-1,0 1,-1-1,1 1,0-1,0 1,-1-1,0-1,-1 0,0 0,1 1,-1-1,0 1,0-1,0 1,0-1,-1 1,1 0,0 0,-1 0,1 1,-3-2,-74-17,-1 4,-93-7,-554 6,510 18,-2782 0,2979-4,0 0,-39-9,-15-2,-12 8,165 10,85 15,-21-1,1052 61,-679-54,444 5,5-28,691-4,-1651 2,-1-1,1-1,0 1,0-1,0 1,-1-2,1 1,5-2,-8 2,-1 0,0 0,1 0,-1 0,1 0,-1 0,0-1,0 1,0 0,0-1,0 1,0-1,0 1,0-1,-1 1,1-1,0 0,-1 1,0-1,1 0,-1 0,0 1,0-1,0 0,0 1,0-3,-1-1,0 0,0 1,0-1,-1 0,1 1,-1-1,0 1,-1 0,1 0,-1-1,1 1,-1 1,-1-1,1 0,0 1,-1 0,0 0,0 0,0 0,-4-2,-9-5,1 1,-1 1,-33-12,-2 6,0 2,-1 3,-57-3,-20-4,-226-50,194 43,127 19,12-1,23 5,0 0,1 0,-1 0,0 0,0-1,0 1,1 0,-1 0,0 0,0 0,0 0,1-1,-1 1,0 0,0 0,0 0,0-1,1 1,-1 0,0 0,0-1,0 1,0 0,0 0,0-1,0 1,0 0,0 0,0-1,0 1,0 0,0 0,0-1,0 1,0 0,0 0,0-1,0 1,0 0,0 0,0 0,-1-1,1 1,0 0,0 0,0-1,0 1,0 0,-1 0,1 0,0 0,0-1,0 1,-1 0,1 0,0 0,0 0,-1 0,1 0,11-4,0 1,0 1,0 0,19 0,0-1,337-41,-222 31,-873 15,689-1,0 2,-53 11,-419 84,-2 1,-658 76,-17-102,395-110,25 0,567 32,-264-40,-9 8,-5 36,246 3,177 1,1 3,-106 23,113-19,-718 125,213-81,-627-18,924-36,-111-3,11-22,198 13,-193-39,226 31,46 9,-150-43,34 6,139 37,1-2,-86-32,39 9,96 32,14 2,20 1,432-15,-298 8,569-50,-367-2,10 15,-170 25,250-11,-1 28,-442 4,28-2,-37 1,-1 0,1-1,-1 1,0 0,1-1,-1 1,1-1,-1 1,1-1,-1 1,0-1,0 0,1 0,-1 0,0 0,0 0,0 0,0 0,0 0,1-2,-1 2,-1 1,0-1,0 1,0-1,0 0,0 1,0-1,0 0,0 1,0-1,0 1,0-1,0 0,0 1,-1-1,1 0,0 1,0-1,-1 1,1-1,0 1,-1-1,1 1,0-1,-1 1,1-1,-1 1,1-1,-2 0,-17-10,18 10,-14-5,-1 0,0 0,0 2,0 0,-24-3,-88-2,110 8,-648-1,67 40,350-19,-266-11,317-10,258 5,74 13,-13 0,346 9,1-22,-289-4,3676-1,-3857 2,1 0,-1 0,1 0,0 0,-1 0,1 0,-1 1,1-1,0 1,-1-1,1 1,0-1,0 1,-1 0,1 0,0-1,0 1,0 0,0 0,0 0,0 0,0 0,0 0,0 1,1-1,-1 0,0 0,1 1,-1-1,1 0,-1 1,1-1,0 0,0 1,-1-1,1 3,0-1,0 0,1 0,-1 0,1 0,-1 0,1 0,0 0,0 0,0 0,0 0,1 0,-1 0,1-1,0 1,0-1,4 5,4 0,0 1,0-2,1 1,0-1,0-1,18 6,-17-6,285 103,-117-45,1-8,3-8,378 47,-485-88,132-5,-330-1,47-1,0 1,-404-12,-32-10,-1 23,182 1,-1297-2,1566-2,0-3,-104-21,82 6,42 9,-65-9,-255-37,285 43,-149-17,-40-8,-28-7,-63-14,268 40,-1 3,0 4,-141-2,-27-1,202 11,-89-14,86 9,-63-15,-173-50,-78-44,342 109,0 2,-32-5,31 3,30 10,-1-1,1 1,0 0,-1 0,1 0,-1-1,1 1,0 0,-1 0,1-1,0 1,-1 0,1-1,0 1,0 0,-1-1,1 1,0 0,0-1,0 1,0 0,-1-1,1 0,1 1,-1-1,1 1,-1-1,1 1,-1-1,1 1,-1-1,1 1,-1 0,1-1,0 1,-1 0,1 0,0-1,-1 1,1 0,0 0,-1 0,1 0,1 0,32-5,0 2,60 2,27-1,-112 1,377-24,-307 22,0-4,102-21,-59 7,1 5,157 0,1934 17,-2173 2,1 2,-1 1,61 17,-24-4,30 6,64 12,-118-28,-3 1,82 5,341-14,-225-3,2885 2,-3109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5T08:24:44.19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14454 668,'-1037'0,"258"-55,605 36,-1430-192,1177 138,-272-44,196 77,1 40,193 3,-189 9,133-2,-769-31,419-49,180 14,-2 27,-532 28,473 3,488 1,-148 24,-104 40,-53 26,47-9,139-29,40-9,-115 3,93-18,61-7,100-20,35-4,0 1,0 1,-22 4,35-6,-1 0,1 0,-1 1,1-1,-1 0,1 0,0 0,-1 0,1 0,-1 1,1-1,-1 0,1 0,0 1,-1-1,1 0,0 1,-1-1,1 0,0 1,-1-1,1 1,0-1,0 0,0 1,-1 0,2 0,-1-1,0 1,1 0,-1-1,1 1,-1-1,1 1,-1-1,1 1,-1-1,1 1,0-1,-1 1,1-1,0 0,-1 1,1-1,1 1,13 4,0 0,1 0,0-2,19 3,-25-4,283 27,12-22,-246-6,229 0,49-9,57-7,421-54,2-31,50-6,-618 82,73 4,-219 19,119 16,143 14,-74-7,503 52,-352-51,5-22,-263 6,191 32,-198-17,547 45,-434-43,380-2,-563-21,0 5,204 37,-224-24,175 34,4-23,129 6,-20-10,3-27,-180-1,1560 2,-1757 0,12 0,-1-1,18-2,-28 3,1-1,-1 1,0-1,0 1,0-1,1 0,-1 0,0 0,0 0,0 0,0 0,-1 0,1-1,0 1,0-1,-1 0,1 1,-1-1,1 0,1-3,-3 3,1 1,-1 0,0-1,0 1,0 0,0-1,0 1,0 0,-1-1,1 1,0 0,-1 0,1-1,-1 1,1 0,-1 0,1-1,-1 1,0 0,0 0,1 0,-1 0,0 0,0 0,0 0,0 1,0-1,-1 0,0 0,-38-21,39 22,-105-42,-1 6,-1 4,-117-19,75 27,-242-8,-156 32,233 3,-3821-3,3714 15,62-1,-846-12,619-4,555 2,0 0,0 3,0 0,1 2,-46 14,-131 57,14-4,-147 33,230-77,-129 15,-123-4,-386-6,-539-35,1156-2,0-5,0-5,-164-41,219 39,0 5,-106-4,-159 16,138 2,-300-3,479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5T08:29:25.53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5T08:29:27.8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D6001-51DF-69CA-AFD2-DE9652695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5AE2B1E-9705-BF4C-618C-8C5AD52C8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21495E-BA20-9C1D-3EAB-67009698A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8D3754-4E1A-3DD5-5BC8-51062194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3DE0CDB-E69A-B332-0573-5B2B3BF4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295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45001-2C50-8EF7-DADA-6B94BDC0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90C3A12-1BFF-EBDD-A368-141641225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AC72AE-953C-45E7-BABB-386A03F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B36D60C-24EB-4C8B-093F-C1331341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12DD723-D4F6-8B13-33D2-66FAB38F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5023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496B7CA-E129-906F-68B2-422A1E07B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6915967-E85A-89AC-A31B-6314CCA9E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20FA178-3BCC-8204-4DE0-46255A57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6F0FA29-578A-038E-4DC1-6967CBA1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3E4829-48D7-2465-284B-4C2786B8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204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93D16-4BE7-279B-AAAE-49D1A1DD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5669A8-8C17-3EAB-BFD1-DDFD29804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8F4F669-5CCB-C1DA-DB54-A5E0C8C1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1EA9D88-F607-550C-AE24-D9AFD4E3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3334E2-29F9-FA61-2A4E-8C7528E5B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319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26FB12-B3CE-1621-8DB6-FAAFE64E4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B5360CB-F897-D5FD-29B7-8FFB366D5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354CC0-1C0A-68D9-0626-7C2F8693C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3D2CC09-62D7-2499-E64C-BBB5FFED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05D0C5-6F2F-6130-F2EE-32B86DB5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659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5DC5F-0951-CB22-B545-EE6E18B1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1B0296-139C-52F4-B64F-AD6D7E2D08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8D04A0B-FCBA-0092-6562-91A654D44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11C2021-5801-F67E-42AB-E4A7F8ED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3816761-3EF6-9943-8F79-C0012BC9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9E7F4BA-5A27-990A-4491-7F481CD9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93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1EAEC-F08D-5616-1D5E-79C25D4C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363FE0B-0BCE-0131-A6EC-BB8397BAA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AF0EEF7-634A-8AB1-E1E3-80262CFB0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276FB10-4536-044B-8848-94ED2634E0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B955E60-7286-B868-0F10-2DFCE3CD1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67CC171-13F8-6E99-69DA-98AE02DF0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148DB4D-0281-AC24-ABAE-CF558FAD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DF39533-27DE-EF20-6B82-9B1C5B7E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1745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CDBE9-5C2B-6345-2BC7-F2F2B0B3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0752216-A29E-3372-5176-3DAE1403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01318BD-4841-40F8-54C0-ADDD8534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D5C7354-3CA7-DF7A-81FA-273B1551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302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FE94FE7-ED39-76DB-44E9-90975EB3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C427372-6965-850A-2F7A-D0E4E3FE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4A7E13B-CAD1-C1E1-A21D-E0F76E62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21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2C0BF-A079-1A47-7C14-9283AF49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C5AFD6-B4C9-696A-25D4-B9D483365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1FB04A-8975-CF0D-DFB8-A68E0DD12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A3CC9CD-94CB-B2AC-EC0B-29C2ACBB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4CC8A0A-1454-362B-0BC5-FE181906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59231B4-CB4B-4BA7-0152-C15FF43E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552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D6ACF-9F1F-8158-24D0-4A45089D0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1A42183-1A5F-06CC-5826-D66D8730C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8B23DD9-659D-E4CF-B0EF-7F2EEDB3A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18380E3-E1DE-CD7B-907B-8375D3D9B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97118FB-AB03-89D3-4EEB-7F628919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5D5B0B6-C448-38AB-F21E-9D93092E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461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872C1D0-88AB-C4E6-7A4E-03BE518D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6E1DE2C-1FE0-12A7-4807-CAFD65C62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A4D325-5AF2-FFEF-69B3-1CD3AA3E1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1F0250-3316-4A0C-B58B-1446B4F5F299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439A485-FFD7-B121-2ACF-7B5073BA3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AF9C98E-24C0-106B-BA31-5157E3A5C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79B3CC-0B08-4E53-960E-6EF2F58DE2B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13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0FE343-CE5E-4D4A-82FF-27AEAB83A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da-DK" sz="4100" b="1">
                <a:latin typeface="Georgia" panose="02040502050405020303" pitchFamily="18" charset="0"/>
              </a:rPr>
              <a:t>Opsamling!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3FC25C9-AEFF-F56D-4DB3-C0951FB95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da-DK" dirty="0">
                <a:latin typeface="Georgia" panose="02040502050405020303" pitchFamily="18" charset="0"/>
              </a:rPr>
              <a:t>Det sidste arbejde inden læseferien, eksamener og sommerferie.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FF59FCF-4A10-2D6D-C7BD-3579E224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8" r="341"/>
          <a:stretch>
            <a:fillRect/>
          </a:stretch>
        </p:blipFill>
        <p:spPr>
          <a:xfrm>
            <a:off x="5524947" y="640080"/>
            <a:ext cx="547331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F370A-6D45-BF3B-0C6A-E73C224D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41712"/>
            <a:ext cx="7923815" cy="11295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Hjælpemidler</a:t>
            </a:r>
            <a:r>
              <a:rPr lang="en-US" sz="37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… vi mangler </a:t>
            </a:r>
            <a:r>
              <a:rPr lang="en-US" sz="37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stadig</a:t>
            </a:r>
            <a:r>
              <a:rPr lang="en-US" sz="37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klarhed</a:t>
            </a:r>
            <a:r>
              <a:rPr lang="en-US" sz="37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her.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1E176C6-8F38-9CE0-5E29-82FA5E1D8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139" y="3678850"/>
            <a:ext cx="10478721" cy="11002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9469B9-6468-5B6A-E832-8D4590388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897" y="5231580"/>
            <a:ext cx="1045915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296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68A9AE-1ADE-6058-3484-A2717B8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4200" b="1" dirty="0">
                <a:latin typeface="Georgia" panose="02040502050405020303" pitchFamily="18" charset="0"/>
              </a:rPr>
              <a:t>Hvad med karakteren?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842548-6D2D-C030-E1BB-3E31AA08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2200" i="1" dirty="0">
                <a:latin typeface="Georgia" panose="02040502050405020303" pitchFamily="18" charset="0"/>
              </a:rPr>
              <a:t>Der gives én karakter ud fra en helhedsvurdering af den samlede præstation. </a:t>
            </a:r>
          </a:p>
        </p:txBody>
      </p:sp>
    </p:spTree>
    <p:extLst>
      <p:ext uri="{BB962C8B-B14F-4D97-AF65-F5344CB8AC3E}">
        <p14:creationId xmlns:p14="http://schemas.microsoft.com/office/powerpoint/2010/main" val="2149475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B227A4-541E-D38A-D7A6-A97B890D9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a-DK" sz="5400" b="1">
                <a:latin typeface="Georgia" panose="02040502050405020303" pitchFamily="18" charset="0"/>
              </a:rPr>
              <a:t>2. Skriftlig Eksamen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992B62A-6703-E839-FF2E-57AA4C232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a-DK" sz="1700" dirty="0">
                <a:latin typeface="Georgia" panose="02040502050405020303" pitchFamily="18" charset="0"/>
              </a:rPr>
              <a:t>Denne kender i ret god efterhånden…</a:t>
            </a:r>
          </a:p>
          <a:p>
            <a:r>
              <a:rPr lang="da-DK" sz="1700" dirty="0" err="1">
                <a:latin typeface="Georgia" panose="02040502050405020303" pitchFamily="18" charset="0"/>
              </a:rPr>
              <a:t>Eksamensættet</a:t>
            </a:r>
            <a:r>
              <a:rPr lang="da-DK" sz="1700" dirty="0">
                <a:latin typeface="Georgia" panose="02040502050405020303" pitchFamily="18" charset="0"/>
              </a:rPr>
              <a:t> vil ligne de andre i har prøvet af</a:t>
            </a:r>
          </a:p>
          <a:p>
            <a:r>
              <a:rPr lang="da-DK" sz="1700" dirty="0">
                <a:latin typeface="Georgia" panose="02040502050405020303" pitchFamily="18" charset="0"/>
              </a:rPr>
              <a:t>Den skriftlige eksamensopgave består af 6 </a:t>
            </a:r>
            <a:r>
              <a:rPr lang="da-DK" sz="1700" dirty="0" err="1">
                <a:latin typeface="Georgia" panose="02040502050405020303" pitchFamily="18" charset="0"/>
              </a:rPr>
              <a:t>assignments</a:t>
            </a:r>
            <a:r>
              <a:rPr lang="da-DK" sz="1700" dirty="0">
                <a:latin typeface="Georgia" panose="02040502050405020303" pitchFamily="18" charset="0"/>
              </a:rPr>
              <a:t> (opgaver). </a:t>
            </a:r>
          </a:p>
          <a:p>
            <a:pPr lvl="1"/>
            <a:r>
              <a:rPr lang="da-DK" sz="1300" dirty="0" err="1">
                <a:latin typeface="Georgia" panose="02040502050405020303" pitchFamily="18" charset="0"/>
              </a:rPr>
              <a:t>Assignment</a:t>
            </a:r>
            <a:r>
              <a:rPr lang="da-DK" sz="1300" dirty="0">
                <a:latin typeface="Georgia" panose="02040502050405020303" pitchFamily="18" charset="0"/>
              </a:rPr>
              <a:t> 1-5 fokuserer på grammatik og sprog, mens </a:t>
            </a:r>
            <a:r>
              <a:rPr lang="da-DK" sz="1300" dirty="0" err="1">
                <a:latin typeface="Georgia" panose="02040502050405020303" pitchFamily="18" charset="0"/>
              </a:rPr>
              <a:t>assignment</a:t>
            </a:r>
            <a:r>
              <a:rPr lang="da-DK" sz="1300" dirty="0">
                <a:latin typeface="Georgia" panose="02040502050405020303" pitchFamily="18" charset="0"/>
              </a:rPr>
              <a:t> 6 er en prøve i skriftlig fremstilling og tekstanalyse.</a:t>
            </a:r>
          </a:p>
          <a:p>
            <a:pPr lvl="1"/>
            <a:r>
              <a:rPr lang="da-DK" sz="1300" dirty="0">
                <a:latin typeface="Georgia" panose="02040502050405020303" pitchFamily="18" charset="0"/>
              </a:rPr>
              <a:t>Dvs. hvor god du er til at skrive tekst i sammenhæng på engelsk og til at analysere engelsksprogede tekster.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038C75F-5B6E-FA70-1EC0-53243F53CF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26" r="14721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3779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C3DF4F-0C1A-72B2-82DC-606E3D92F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a-DK" sz="3400" b="1">
                <a:latin typeface="Georgia" panose="02040502050405020303" pitchFamily="18" charset="0"/>
              </a:rPr>
              <a:t>Vi gennemgår gode råd til denne lidt senere…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8EDA0C-9A8A-CA5F-9DFA-2D1E1D1DC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3AED1BA-7883-C074-889A-556EEED9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76" r="9970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1257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F109D-BB8E-EA8B-72A4-FB1BF807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Hvad</a:t>
            </a:r>
            <a:r>
              <a:rPr lang="en-US" sz="51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har</a:t>
            </a:r>
            <a:r>
              <a:rPr lang="en-US" sz="51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vi/I </a:t>
            </a:r>
            <a:r>
              <a:rPr lang="en-US" sz="51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egentlig</a:t>
            </a:r>
            <a:r>
              <a:rPr lang="en-US" sz="51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været</a:t>
            </a:r>
            <a:r>
              <a:rPr lang="en-US" sz="51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51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igennem</a:t>
            </a:r>
            <a:r>
              <a:rPr lang="en-US" sz="51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?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526788F-6F78-C17A-3DC5-837E33AC5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7878" y="965104"/>
            <a:ext cx="7214616" cy="4486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Håndskrift 6">
                <a:extLst>
                  <a:ext uri="{FF2B5EF4-FFF2-40B4-BE49-F238E27FC236}">
                    <a16:creationId xmlns:a16="http://schemas.microsoft.com/office/drawing/2014/main" id="{9A7210D2-46FA-D54C-4569-5A65EF04CEE8}"/>
                  </a:ext>
                </a:extLst>
              </p14:cNvPr>
              <p14:cNvContentPartPr/>
              <p14:nvPr/>
            </p14:nvContentPartPr>
            <p14:xfrm>
              <a:off x="4298040" y="4995600"/>
              <a:ext cx="4862160" cy="327960"/>
            </p14:xfrm>
          </p:contentPart>
        </mc:Choice>
        <mc:Fallback xmlns="">
          <p:pic>
            <p:nvPicPr>
              <p:cNvPr id="7" name="Håndskrift 6">
                <a:extLst>
                  <a:ext uri="{FF2B5EF4-FFF2-40B4-BE49-F238E27FC236}">
                    <a16:creationId xmlns:a16="http://schemas.microsoft.com/office/drawing/2014/main" id="{9A7210D2-46FA-D54C-4569-5A65EF04CE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4400" y="4887960"/>
                <a:ext cx="496980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Håndskrift 12">
                <a:extLst>
                  <a:ext uri="{FF2B5EF4-FFF2-40B4-BE49-F238E27FC236}">
                    <a16:creationId xmlns:a16="http://schemas.microsoft.com/office/drawing/2014/main" id="{0906B1B9-689D-90E6-0F54-60A72AF04650}"/>
                  </a:ext>
                </a:extLst>
              </p14:cNvPr>
              <p14:cNvContentPartPr/>
              <p14:nvPr/>
            </p14:nvContentPartPr>
            <p14:xfrm>
              <a:off x="4354423" y="3482160"/>
              <a:ext cx="5239800" cy="339480"/>
            </p14:xfrm>
          </p:contentPart>
        </mc:Choice>
        <mc:Fallback xmlns="">
          <p:pic>
            <p:nvPicPr>
              <p:cNvPr id="13" name="Håndskrift 12">
                <a:extLst>
                  <a:ext uri="{FF2B5EF4-FFF2-40B4-BE49-F238E27FC236}">
                    <a16:creationId xmlns:a16="http://schemas.microsoft.com/office/drawing/2014/main" id="{0906B1B9-689D-90E6-0F54-60A72AF046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0783" y="3374520"/>
                <a:ext cx="5347440" cy="55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6082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63A617-96AE-AB7E-B602-0A584F524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da-DK" sz="4600" b="1">
                <a:latin typeface="Georgia" panose="02040502050405020303" pitchFamily="18" charset="0"/>
              </a:rPr>
              <a:t>I de næste moduler vil gennemgå temaerne ét tema pr modul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0819E9-21D1-6752-36EC-D508C428B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/>
          </a:bodyPr>
          <a:lstStyle/>
          <a:p>
            <a:r>
              <a:rPr lang="da-DK" sz="2200" dirty="0">
                <a:latin typeface="Georgia" panose="02040502050405020303" pitchFamily="18" charset="0"/>
              </a:rPr>
              <a:t>Her skal I:</a:t>
            </a:r>
          </a:p>
          <a:p>
            <a:pPr lvl="1"/>
            <a:r>
              <a:rPr lang="da-DK" sz="2200" dirty="0">
                <a:latin typeface="Georgia" panose="02040502050405020303" pitchFamily="18" charset="0"/>
              </a:rPr>
              <a:t>Gå ind i studieplanen og lav et overblik over, hvilke tekster, I har haft om i det givne forløbet.</a:t>
            </a:r>
          </a:p>
          <a:p>
            <a:pPr lvl="1"/>
            <a:r>
              <a:rPr lang="da-DK" sz="2200" dirty="0">
                <a:latin typeface="Georgia" panose="02040502050405020303" pitchFamily="18" charset="0"/>
              </a:rPr>
              <a:t>For hver tekst skal i udfylde den skabelon i har fået udleveret på Lectio.</a:t>
            </a:r>
          </a:p>
          <a:p>
            <a:pPr lvl="1"/>
            <a:r>
              <a:rPr lang="da-DK" sz="2200" dirty="0">
                <a:latin typeface="Georgia" panose="02040502050405020303" pitchFamily="18" charset="0"/>
              </a:rPr>
              <a:t>Det er vigtigt her at i har fokus på nøgleord fra begrebet (genre, analysebegreber og indholdsmæssige begreber)</a:t>
            </a:r>
          </a:p>
          <a:p>
            <a:pPr lvl="1"/>
            <a:r>
              <a:rPr lang="da-DK" sz="2200" dirty="0">
                <a:latin typeface="Georgia" panose="02040502050405020303" pitchFamily="18" charset="0"/>
              </a:rPr>
              <a:t>(Tænk ikke så meget over om det er kernestof eller supplerende litteratur – jeg mangler stadig lidt info fra Mikkel og Liva)</a:t>
            </a:r>
          </a:p>
          <a:p>
            <a:pPr lvl="1"/>
            <a:r>
              <a:rPr lang="da-DK" sz="2200" dirty="0">
                <a:latin typeface="Georgia" panose="02040502050405020303" pitchFamily="18" charset="0"/>
              </a:rPr>
              <a:t>Det er NU I skal spørge mig om hjælp til teksterne!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93ED89B-E2A6-8350-E088-EBE57042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465" b="-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Håndskrift 3">
                <a:extLst>
                  <a:ext uri="{FF2B5EF4-FFF2-40B4-BE49-F238E27FC236}">
                    <a16:creationId xmlns:a16="http://schemas.microsoft.com/office/drawing/2014/main" id="{E8239F4D-159C-6299-3E84-84AD675CEACF}"/>
                  </a:ext>
                </a:extLst>
              </p14:cNvPr>
              <p14:cNvContentPartPr/>
              <p14:nvPr/>
            </p14:nvContentPartPr>
            <p14:xfrm>
              <a:off x="3461623" y="881451"/>
              <a:ext cx="360" cy="360"/>
            </p14:xfrm>
          </p:contentPart>
        </mc:Choice>
        <mc:Fallback xmlns="">
          <p:pic>
            <p:nvPicPr>
              <p:cNvPr id="4" name="Håndskrift 3">
                <a:extLst>
                  <a:ext uri="{FF2B5EF4-FFF2-40B4-BE49-F238E27FC236}">
                    <a16:creationId xmlns:a16="http://schemas.microsoft.com/office/drawing/2014/main" id="{E8239F4D-159C-6299-3E84-84AD675CEA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2623" y="827451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60BDC4F1-D9C5-A9CE-10B0-39F58A711899}"/>
                  </a:ext>
                </a:extLst>
              </p14:cNvPr>
              <p14:cNvContentPartPr/>
              <p14:nvPr/>
            </p14:nvContentPartPr>
            <p14:xfrm>
              <a:off x="4528663" y="1338651"/>
              <a:ext cx="360" cy="360"/>
            </p14:xfrm>
          </p:contentPart>
        </mc:Choice>
        <mc:Fallback xmlns=""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60BDC4F1-D9C5-A9CE-10B0-39F58A7118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9663" y="1284651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907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E2D8A64-52E3-02C0-4AE7-EB9C25E02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8995" y="643466"/>
            <a:ext cx="423400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8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39A2F5-B2B6-F93D-4E8F-805D77EA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3400" b="1" dirty="0">
                <a:latin typeface="Georgia" panose="02040502050405020303" pitchFamily="18" charset="0"/>
              </a:rPr>
              <a:t>Tema 1: Intelligence and </a:t>
            </a:r>
            <a:r>
              <a:rPr lang="da-DK" sz="3400" b="1" dirty="0" err="1">
                <a:latin typeface="Georgia" panose="02040502050405020303" pitchFamily="18" charset="0"/>
              </a:rPr>
              <a:t>Autism</a:t>
            </a:r>
            <a:r>
              <a:rPr lang="da-DK" sz="3400" b="1" dirty="0"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18BEF7-7C43-BF93-AC75-7EB69C4A9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2223BF6-CA6D-7835-723A-2C6F9A2B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200" y="640080"/>
            <a:ext cx="486666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1DE8EE1-5BAC-36D9-2FC0-AB171383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3800" b="1">
                <a:latin typeface="Georgia" panose="02040502050405020303" pitchFamily="18" charset="0"/>
              </a:rPr>
              <a:t>Tema 2: American Values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B80095-86E5-5234-ADEC-D726D4962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DFF1B659-FB07-20E7-FDAA-89467DC8F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96" y="640080"/>
            <a:ext cx="355587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45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2B6968-2E14-8520-455E-D181C8D3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5000" b="1">
                <a:latin typeface="Georgia" panose="02040502050405020303" pitchFamily="18" charset="0"/>
              </a:rPr>
              <a:t>Tema 3: Horror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12EDAC-98B0-9616-CA76-CE216D46B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9FAE47A-D01C-5E7E-7E8E-B03644697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329" y="640080"/>
            <a:ext cx="498640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BEE9CA-FF06-23F0-873D-E6DEA8AD4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5000" b="1" dirty="0">
                <a:latin typeface="Georgia" panose="02040502050405020303" pitchFamily="18" charset="0"/>
              </a:rPr>
              <a:t>1. Mundtlig Eksamen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993F2F-9838-67B5-2561-24F404C04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da-DK" sz="2000">
                <a:latin typeface="Georgia" panose="02040502050405020303" pitchFamily="18" charset="0"/>
              </a:rPr>
              <a:t>I alt = 90 min</a:t>
            </a:r>
          </a:p>
          <a:p>
            <a:r>
              <a:rPr lang="da-DK" sz="2000">
                <a:latin typeface="Georgia" panose="02040502050405020303" pitchFamily="18" charset="0"/>
              </a:rPr>
              <a:t>60 min forberedelses tid</a:t>
            </a:r>
          </a:p>
          <a:p>
            <a:r>
              <a:rPr lang="da-DK" sz="2000">
                <a:latin typeface="Georgia" panose="02040502050405020303" pitchFamily="18" charset="0"/>
              </a:rPr>
              <a:t>30 min eksamination (med votering)</a:t>
            </a:r>
            <a:br>
              <a:rPr lang="da-DK" sz="2000">
                <a:latin typeface="Georgia" panose="02040502050405020303" pitchFamily="18" charset="0"/>
              </a:rPr>
            </a:br>
            <a:endParaRPr lang="da-DK" sz="2000">
              <a:latin typeface="Georgia" panose="02040502050405020303" pitchFamily="18" charset="0"/>
            </a:endParaRPr>
          </a:p>
          <a:p>
            <a:pPr lvl="1"/>
            <a:r>
              <a:rPr lang="da-DK" sz="2000">
                <a:latin typeface="Georgia" panose="02040502050405020303" pitchFamily="18" charset="0"/>
              </a:rPr>
              <a:t>8 min oplæg</a:t>
            </a:r>
          </a:p>
          <a:p>
            <a:pPr marL="457200" lvl="1" indent="0">
              <a:buNone/>
            </a:pPr>
            <a:endParaRPr lang="da-DK" sz="2000">
              <a:latin typeface="Georgia" panose="02040502050405020303" pitchFamily="18" charset="0"/>
            </a:endParaRPr>
          </a:p>
          <a:p>
            <a:pPr marL="457200" lvl="1" indent="0">
              <a:buNone/>
            </a:pPr>
            <a:r>
              <a:rPr lang="da-DK" sz="2000">
                <a:latin typeface="Georgia" panose="02040502050405020303" pitchFamily="18" charset="0"/>
              </a:rPr>
              <a:t>I trækker et tekstoplæg – dette vil ikke være en tekst i kender MEN denne kan være suppleret med en tekst i kender fra undervisningen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3BD90DB-5A50-58ED-905D-857EAA02C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1566127"/>
            <a:ext cx="5458968" cy="37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7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09B9FC-C640-2761-6FF2-230C8572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3000" b="1">
                <a:latin typeface="Georgia" panose="02040502050405020303" pitchFamily="18" charset="0"/>
              </a:rPr>
              <a:t>Tema 4: African American Voices In the US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3BF52D11-3B11-0AE7-3B6C-F1EB86B94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2C37AD3-E80C-DE5D-7EEE-7B540C689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01" y="640080"/>
            <a:ext cx="45602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6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18BF0C-5DF1-2FA3-CF98-00E747DB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5000" b="1">
                <a:latin typeface="Georgia" panose="02040502050405020303" pitchFamily="18" charset="0"/>
              </a:rPr>
              <a:t>Tema 5: War and Conflicts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CFCE1A-50CF-35DB-9BAE-EB9DC90D1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36F31B37-DDFA-E970-E9C0-232A997B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710612"/>
            <a:ext cx="5458968" cy="54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26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BF83D01-EF05-2694-EA81-F538A31DA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da-DK" sz="4200" b="1" dirty="0">
                <a:latin typeface="Georgia" panose="02040502050405020303" pitchFamily="18" charset="0"/>
              </a:rPr>
              <a:t>Tema 6: English And The World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B574C2-32B4-8724-EDC6-C6C3515D5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endParaRPr lang="en-US" sz="22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E78487C-8F47-5352-4763-3365DB19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9" y="640080"/>
            <a:ext cx="524338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7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14BDABD-E3FA-5430-E4E1-53471D257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395" y="643466"/>
            <a:ext cx="1041320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BD0C8F-18E4-CE88-8A3C-2C25E057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5400" b="1">
                <a:latin typeface="Georgia" panose="02040502050405020303" pitchFamily="18" charset="0"/>
              </a:rPr>
              <a:t>Husk!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770CD1-D608-B608-C0F7-8C6D971BD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da-DK" sz="22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da-DK" sz="2200" i="1" dirty="0">
                <a:latin typeface="Georgia" panose="02040502050405020303" pitchFamily="18" charset="0"/>
              </a:rPr>
              <a:t>I skal altså ikke KUN komme ind og præsentere de forskellige </a:t>
            </a:r>
            <a:r>
              <a:rPr lang="da-DK" sz="2200" i="1" u="sng" dirty="0" err="1">
                <a:latin typeface="Georgia" panose="02040502050405020303" pitchFamily="18" charset="0"/>
              </a:rPr>
              <a:t>stylistic</a:t>
            </a:r>
            <a:r>
              <a:rPr lang="da-DK" sz="2200" i="1" u="sng" dirty="0">
                <a:latin typeface="Georgia" panose="02040502050405020303" pitchFamily="18" charset="0"/>
              </a:rPr>
              <a:t> </a:t>
            </a:r>
            <a:r>
              <a:rPr lang="da-DK" sz="2200" i="1" u="sng" dirty="0" err="1">
                <a:latin typeface="Georgia" panose="02040502050405020303" pitchFamily="18" charset="0"/>
              </a:rPr>
              <a:t>devices</a:t>
            </a:r>
            <a:r>
              <a:rPr lang="da-DK" sz="2200" i="1" u="sng" dirty="0">
                <a:latin typeface="Georgia" panose="02040502050405020303" pitchFamily="18" charset="0"/>
              </a:rPr>
              <a:t> </a:t>
            </a:r>
            <a:r>
              <a:rPr lang="da-DK" sz="2200" i="1" dirty="0">
                <a:latin typeface="Georgia" panose="02040502050405020303" pitchFamily="18" charset="0"/>
              </a:rPr>
              <a:t>og </a:t>
            </a:r>
            <a:r>
              <a:rPr lang="da-DK" sz="2200" i="1" u="sng" dirty="0">
                <a:latin typeface="Georgia" panose="02040502050405020303" pitchFamily="18" charset="0"/>
              </a:rPr>
              <a:t>message</a:t>
            </a:r>
            <a:r>
              <a:rPr lang="da-DK" sz="2200" i="1" dirty="0">
                <a:latin typeface="Georgia" panose="02040502050405020303" pitchFamily="18" charset="0"/>
              </a:rPr>
              <a:t>. I skal lave en fuld analyse.</a:t>
            </a:r>
          </a:p>
        </p:txBody>
      </p:sp>
    </p:spTree>
    <p:extLst>
      <p:ext uri="{BB962C8B-B14F-4D97-AF65-F5344CB8AC3E}">
        <p14:creationId xmlns:p14="http://schemas.microsoft.com/office/powerpoint/2010/main" val="3305273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6726F5-1575-65B1-3BA2-BAE09C33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da-DK" sz="3800" b="1" dirty="0">
                <a:latin typeface="Georgia" panose="02040502050405020303" pitchFamily="18" charset="0"/>
              </a:rPr>
              <a:t>Hvordan analyserer jeg?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56BC9B7-DE8F-8786-0DE7-D8D817E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 err="1">
                <a:latin typeface="Georgia" panose="02040502050405020303" pitchFamily="18" charset="0"/>
              </a:rPr>
              <a:t>Kig</a:t>
            </a:r>
            <a:r>
              <a:rPr lang="en-US" sz="2200" dirty="0">
                <a:latin typeface="Georgia" panose="02040502050405020303" pitchFamily="18" charset="0"/>
              </a:rPr>
              <a:t> ALLE </a:t>
            </a:r>
            <a:r>
              <a:rPr lang="en-US" sz="2200" dirty="0" err="1">
                <a:latin typeface="Georgia" panose="02040502050405020303" pitchFamily="18" charset="0"/>
              </a:rPr>
              <a:t>disse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igennem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og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gør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dit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bedste</a:t>
            </a:r>
            <a:r>
              <a:rPr lang="en-US" sz="2200" dirty="0">
                <a:latin typeface="Georgia" panose="02040502050405020303" pitchFamily="18" charset="0"/>
              </a:rPr>
              <a:t> for at have dem </a:t>
            </a:r>
            <a:r>
              <a:rPr lang="en-US" sz="2200" dirty="0" err="1">
                <a:latin typeface="Georgia" panose="02040502050405020303" pitchFamily="18" charset="0"/>
              </a:rPr>
              <a:t>på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rygraden</a:t>
            </a:r>
            <a:r>
              <a:rPr lang="en-US" sz="2200" dirty="0">
                <a:latin typeface="Georgia" panose="02040502050405020303" pitchFamily="18" charset="0"/>
              </a:rPr>
              <a:t>. </a:t>
            </a:r>
          </a:p>
          <a:p>
            <a:r>
              <a:rPr lang="en-US" sz="2200" dirty="0">
                <a:latin typeface="Georgia" panose="02040502050405020303" pitchFamily="18" charset="0"/>
              </a:rPr>
              <a:t>Du </a:t>
            </a:r>
            <a:r>
              <a:rPr lang="en-US" sz="2200" dirty="0" err="1">
                <a:latin typeface="Georgia" panose="02040502050405020303" pitchFamily="18" charset="0"/>
              </a:rPr>
              <a:t>skal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kunne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strukturere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dit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eget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oplæg</a:t>
            </a:r>
            <a:r>
              <a:rPr lang="en-US" sz="2200" dirty="0">
                <a:latin typeface="Georgia" panose="02040502050405020303" pitchFamily="18" charset="0"/>
              </a:rPr>
              <a:t> – </a:t>
            </a:r>
            <a:r>
              <a:rPr lang="en-US" sz="2200" dirty="0" err="1">
                <a:latin typeface="Georgia" panose="02040502050405020303" pitchFamily="18" charset="0"/>
              </a:rPr>
              <a:t>nogle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punkter</a:t>
            </a:r>
            <a:r>
              <a:rPr lang="en-US" sz="2200" dirty="0">
                <a:latin typeface="Georgia" panose="02040502050405020303" pitchFamily="18" charset="0"/>
              </a:rPr>
              <a:t> I </a:t>
            </a:r>
            <a:r>
              <a:rPr lang="en-US" sz="2200" dirty="0" err="1">
                <a:latin typeface="Georgia" panose="02040502050405020303" pitchFamily="18" charset="0"/>
              </a:rPr>
              <a:t>disse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vil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være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vigtigere</a:t>
            </a:r>
            <a:r>
              <a:rPr lang="en-US" sz="2200" dirty="0">
                <a:latin typeface="Georgia" panose="02040502050405020303" pitchFamily="18" charset="0"/>
              </a:rPr>
              <a:t> end </a:t>
            </a:r>
            <a:r>
              <a:rPr lang="en-US" sz="2200" dirty="0" err="1">
                <a:latin typeface="Georgia" panose="02040502050405020303" pitchFamily="18" charset="0"/>
              </a:rPr>
              <a:t>andre</a:t>
            </a:r>
            <a:r>
              <a:rPr lang="en-US" sz="2200" dirty="0">
                <a:latin typeface="Georgia" panose="02040502050405020303" pitchFamily="18" charset="0"/>
              </a:rPr>
              <a:t>. Dette </a:t>
            </a:r>
            <a:r>
              <a:rPr lang="en-US" sz="2200" dirty="0" err="1">
                <a:latin typeface="Georgia" panose="02040502050405020303" pitchFamily="18" charset="0"/>
              </a:rPr>
              <a:t>afhænger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 dirty="0" err="1">
                <a:latin typeface="Georgia" panose="02040502050405020303" pitchFamily="18" charset="0"/>
              </a:rPr>
              <a:t>af</a:t>
            </a:r>
            <a:r>
              <a:rPr lang="en-US" sz="2200" dirty="0">
                <a:latin typeface="Georgia" panose="02040502050405020303" pitchFamily="18" charset="0"/>
              </a:rPr>
              <a:t> din </a:t>
            </a:r>
            <a:r>
              <a:rPr lang="en-US" sz="2200" dirty="0" err="1">
                <a:latin typeface="Georgia" panose="02040502050405020303" pitchFamily="18" charset="0"/>
              </a:rPr>
              <a:t>tekst</a:t>
            </a:r>
            <a:r>
              <a:rPr lang="en-US" sz="2200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DADFA62-FAF6-C872-02C3-9E1907D8E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8735"/>
            <a:ext cx="6903720" cy="51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73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5F96FF-F8D6-AED9-0526-1E482193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Hvad</a:t>
            </a:r>
            <a:r>
              <a:rPr lang="en-US" sz="66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66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lægges</a:t>
            </a:r>
            <a:r>
              <a:rPr lang="en-US" sz="66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der </a:t>
            </a:r>
            <a:r>
              <a:rPr lang="en-US" sz="66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vægt</a:t>
            </a:r>
            <a:r>
              <a:rPr lang="en-US" sz="66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66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på</a:t>
            </a:r>
            <a:r>
              <a:rPr lang="en-US" sz="66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?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sX0" fmla="*/ 0 w 4572000"/>
              <a:gd name="csY0" fmla="*/ 0 h 18288"/>
              <a:gd name="csX1" fmla="*/ 515983 w 4572000"/>
              <a:gd name="csY1" fmla="*/ 0 h 18288"/>
              <a:gd name="csX2" fmla="*/ 1031966 w 4572000"/>
              <a:gd name="csY2" fmla="*/ 0 h 18288"/>
              <a:gd name="csX3" fmla="*/ 1639389 w 4572000"/>
              <a:gd name="csY3" fmla="*/ 0 h 18288"/>
              <a:gd name="csX4" fmla="*/ 2383971 w 4572000"/>
              <a:gd name="csY4" fmla="*/ 0 h 18288"/>
              <a:gd name="csX5" fmla="*/ 2945674 w 4572000"/>
              <a:gd name="csY5" fmla="*/ 0 h 18288"/>
              <a:gd name="csX6" fmla="*/ 3507377 w 4572000"/>
              <a:gd name="csY6" fmla="*/ 0 h 18288"/>
              <a:gd name="csX7" fmla="*/ 4572000 w 4572000"/>
              <a:gd name="csY7" fmla="*/ 0 h 18288"/>
              <a:gd name="csX8" fmla="*/ 4572000 w 4572000"/>
              <a:gd name="csY8" fmla="*/ 18288 h 18288"/>
              <a:gd name="csX9" fmla="*/ 3873137 w 4572000"/>
              <a:gd name="csY9" fmla="*/ 18288 h 18288"/>
              <a:gd name="csX10" fmla="*/ 3311434 w 4572000"/>
              <a:gd name="csY10" fmla="*/ 18288 h 18288"/>
              <a:gd name="csX11" fmla="*/ 2749731 w 4572000"/>
              <a:gd name="csY11" fmla="*/ 18288 h 18288"/>
              <a:gd name="csX12" fmla="*/ 2050869 w 4572000"/>
              <a:gd name="csY12" fmla="*/ 18288 h 18288"/>
              <a:gd name="csX13" fmla="*/ 1306286 w 4572000"/>
              <a:gd name="csY13" fmla="*/ 18288 h 18288"/>
              <a:gd name="csX14" fmla="*/ 790303 w 4572000"/>
              <a:gd name="csY14" fmla="*/ 18288 h 18288"/>
              <a:gd name="csX15" fmla="*/ 0 w 4572000"/>
              <a:gd name="csY15" fmla="*/ 18288 h 18288"/>
              <a:gd name="csX16" fmla="*/ 0 w 45720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782DE0D-5273-1F3E-A81D-7D8AFF569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853114"/>
            <a:ext cx="11548872" cy="314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956B4-805F-8DFC-9785-6884A651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b="1" dirty="0">
                <a:latin typeface="Georgia" panose="02040502050405020303" pitchFamily="18" charset="0"/>
              </a:rPr>
              <a:t>Husk! Analyse, fortolke og perspektivere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ACE437E-C90A-F70A-9C8C-65200E9CF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936" y="3224827"/>
            <a:ext cx="10882128" cy="65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528ECD-88EF-502E-EA7D-26CB10F5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5400" b="1">
                <a:latin typeface="Georgia" panose="02040502050405020303" pitchFamily="18" charset="0"/>
              </a:rPr>
              <a:t>Hvordan fortolker jeg?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22A4BB-DA97-3CE3-C22F-8750549C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da-DK" sz="2200" dirty="0">
                <a:latin typeface="Georgia" panose="02040502050405020303" pitchFamily="18" charset="0"/>
              </a:rPr>
              <a:t>Du skal vise forståelse for teksten dybere mening.</a:t>
            </a:r>
          </a:p>
          <a:p>
            <a:pPr lvl="1"/>
            <a:r>
              <a:rPr lang="da-DK" sz="2200" dirty="0">
                <a:latin typeface="Georgia" panose="02040502050405020303" pitchFamily="18" charset="0"/>
              </a:rPr>
              <a:t>Hvad prøver denne tekst at sige?</a:t>
            </a:r>
          </a:p>
        </p:txBody>
      </p:sp>
    </p:spTree>
    <p:extLst>
      <p:ext uri="{BB962C8B-B14F-4D97-AF65-F5344CB8AC3E}">
        <p14:creationId xmlns:p14="http://schemas.microsoft.com/office/powerpoint/2010/main" val="412505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AE3149-8C84-B002-FFF2-CD29BB297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da-DK" sz="3400" b="1">
                <a:latin typeface="Georgia" panose="02040502050405020303" pitchFamily="18" charset="0"/>
              </a:rPr>
              <a:t>Hvordan perspektiverer jeg?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21D606-4F4B-1658-7F57-8B9B93DA3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Georgia" panose="02040502050405020303" pitchFamily="18" charset="0"/>
              </a:rPr>
              <a:t>Putting the text into perspective:</a:t>
            </a:r>
          </a:p>
          <a:p>
            <a:pPr lvl="1"/>
            <a:r>
              <a:rPr lang="en-US" sz="2200" dirty="0">
                <a:latin typeface="Georgia" panose="02040502050405020303" pitchFamily="18" charset="0"/>
              </a:rPr>
              <a:t>1. </a:t>
            </a:r>
            <a:r>
              <a:rPr lang="en-US" sz="2200">
                <a:latin typeface="Georgia" panose="02040502050405020303" pitchFamily="18" charset="0"/>
              </a:rPr>
              <a:t>til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>
                <a:latin typeface="Georgia" panose="02040502050405020303" pitchFamily="18" charset="0"/>
              </a:rPr>
              <a:t>tekster</a:t>
            </a:r>
            <a:r>
              <a:rPr lang="en-US" sz="2200" dirty="0">
                <a:latin typeface="Georgia" panose="02040502050405020303" pitchFamily="18" charset="0"/>
              </a:rPr>
              <a:t> (</a:t>
            </a:r>
            <a:r>
              <a:rPr lang="en-US" sz="2200">
                <a:latin typeface="Georgia" panose="02040502050405020303" pitchFamily="18" charset="0"/>
              </a:rPr>
              <a:t>materialer</a:t>
            </a:r>
            <a:r>
              <a:rPr lang="en-US" sz="2200" dirty="0">
                <a:latin typeface="Georgia" panose="02040502050405020303" pitchFamily="18" charset="0"/>
              </a:rPr>
              <a:t>) </a:t>
            </a:r>
            <a:r>
              <a:rPr lang="en-US" sz="2200">
                <a:latin typeface="Georgia" panose="02040502050405020303" pitchFamily="18" charset="0"/>
              </a:rPr>
              <a:t>fra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>
                <a:latin typeface="Georgia" panose="02040502050405020303" pitchFamily="18" charset="0"/>
              </a:rPr>
              <a:t>sammen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>
                <a:latin typeface="Georgia" panose="02040502050405020303" pitchFamily="18" charset="0"/>
              </a:rPr>
              <a:t>emner</a:t>
            </a:r>
            <a:r>
              <a:rPr lang="en-US" sz="2200" dirty="0">
                <a:latin typeface="Georgia" panose="02040502050405020303" pitchFamily="18" charset="0"/>
              </a:rPr>
              <a:t> (</a:t>
            </a:r>
            <a:r>
              <a:rPr lang="en-US" sz="2200">
                <a:latin typeface="Georgia" panose="02040502050405020303" pitchFamily="18" charset="0"/>
              </a:rPr>
              <a:t>forskelligheder</a:t>
            </a:r>
            <a:r>
              <a:rPr lang="en-US" sz="2200" dirty="0">
                <a:latin typeface="Georgia" panose="02040502050405020303" pitchFamily="18" charset="0"/>
              </a:rPr>
              <a:t>/</a:t>
            </a:r>
            <a:r>
              <a:rPr lang="en-US" sz="2200">
                <a:latin typeface="Georgia" panose="02040502050405020303" pitchFamily="18" charset="0"/>
              </a:rPr>
              <a:t>ligheder</a:t>
            </a:r>
            <a:r>
              <a:rPr lang="en-US" sz="2200" dirty="0">
                <a:latin typeface="Georgia" panose="02040502050405020303" pitchFamily="18" charset="0"/>
              </a:rPr>
              <a:t>)</a:t>
            </a:r>
          </a:p>
          <a:p>
            <a:pPr lvl="1"/>
            <a:r>
              <a:rPr lang="en-US" sz="2200" dirty="0">
                <a:latin typeface="Georgia" panose="02040502050405020303" pitchFamily="18" charset="0"/>
              </a:rPr>
              <a:t>2. </a:t>
            </a:r>
            <a:r>
              <a:rPr lang="en-US" sz="2200">
                <a:latin typeface="Georgia" panose="02040502050405020303" pitchFamily="18" charset="0"/>
              </a:rPr>
              <a:t>til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>
                <a:latin typeface="Georgia" panose="02040502050405020303" pitchFamily="18" charset="0"/>
              </a:rPr>
              <a:t>tekster</a:t>
            </a:r>
            <a:r>
              <a:rPr lang="en-US" sz="2200" dirty="0">
                <a:latin typeface="Georgia" panose="02040502050405020303" pitchFamily="18" charset="0"/>
              </a:rPr>
              <a:t> (</a:t>
            </a:r>
            <a:r>
              <a:rPr lang="en-US" sz="2200">
                <a:latin typeface="Georgia" panose="02040502050405020303" pitchFamily="18" charset="0"/>
              </a:rPr>
              <a:t>materialer</a:t>
            </a:r>
            <a:r>
              <a:rPr lang="en-US" sz="2200" dirty="0">
                <a:latin typeface="Georgia" panose="02040502050405020303" pitchFamily="18" charset="0"/>
              </a:rPr>
              <a:t>) </a:t>
            </a:r>
            <a:r>
              <a:rPr lang="en-US" sz="2200">
                <a:latin typeface="Georgia" panose="02040502050405020303" pitchFamily="18" charset="0"/>
              </a:rPr>
              <a:t>fra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>
                <a:latin typeface="Georgia" panose="02040502050405020303" pitchFamily="18" charset="0"/>
              </a:rPr>
              <a:t>andre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en-US" sz="2200">
                <a:latin typeface="Georgia" panose="02040502050405020303" pitchFamily="18" charset="0"/>
              </a:rPr>
              <a:t>emner</a:t>
            </a:r>
            <a:r>
              <a:rPr lang="en-US" sz="2200" dirty="0">
                <a:latin typeface="Georgia" panose="02040502050405020303" pitchFamily="18" charset="0"/>
              </a:rPr>
              <a:t> (</a:t>
            </a:r>
            <a:r>
              <a:rPr lang="en-US" sz="2200">
                <a:latin typeface="Georgia" panose="02040502050405020303" pitchFamily="18" charset="0"/>
              </a:rPr>
              <a:t>forskelligheder</a:t>
            </a:r>
            <a:r>
              <a:rPr lang="en-US" sz="2200" dirty="0">
                <a:latin typeface="Georgia" panose="02040502050405020303" pitchFamily="18" charset="0"/>
              </a:rPr>
              <a:t>/</a:t>
            </a:r>
            <a:r>
              <a:rPr lang="en-US" sz="2200">
                <a:latin typeface="Georgia" panose="02040502050405020303" pitchFamily="18" charset="0"/>
              </a:rPr>
              <a:t>ligheder</a:t>
            </a:r>
            <a:r>
              <a:rPr lang="en-US" sz="2200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0200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461</Words>
  <Application>Microsoft Office PowerPoint</Application>
  <PresentationFormat>Widescreen</PresentationFormat>
  <Paragraphs>49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7" baseType="lpstr">
      <vt:lpstr>Aptos</vt:lpstr>
      <vt:lpstr>Aptos Display</vt:lpstr>
      <vt:lpstr>Arial</vt:lpstr>
      <vt:lpstr>Georgia</vt:lpstr>
      <vt:lpstr>Office-tema</vt:lpstr>
      <vt:lpstr>Opsamling!</vt:lpstr>
      <vt:lpstr>1. Mundtlig Eksamen</vt:lpstr>
      <vt:lpstr>PowerPoint-præsentation</vt:lpstr>
      <vt:lpstr>Husk!</vt:lpstr>
      <vt:lpstr>Hvordan analyserer jeg?</vt:lpstr>
      <vt:lpstr>Hvad lægges der vægt på?</vt:lpstr>
      <vt:lpstr>Husk! Analyse, fortolke og perspektivere</vt:lpstr>
      <vt:lpstr>Hvordan fortolker jeg?</vt:lpstr>
      <vt:lpstr>Hvordan perspektiverer jeg?</vt:lpstr>
      <vt:lpstr>Hjælpemidler… vi mangler stadig klarhed her.</vt:lpstr>
      <vt:lpstr>Hvad med karakteren?</vt:lpstr>
      <vt:lpstr>2. Skriftlig Eksamen</vt:lpstr>
      <vt:lpstr>Vi gennemgår gode råd til denne lidt senere…</vt:lpstr>
      <vt:lpstr>Hvad har vi/I egentlig været igennem?</vt:lpstr>
      <vt:lpstr>I de næste moduler vil gennemgå temaerne ét tema pr modul</vt:lpstr>
      <vt:lpstr>PowerPoint-præsentation</vt:lpstr>
      <vt:lpstr>Tema 1: Intelligence and Autism </vt:lpstr>
      <vt:lpstr>Tema 2: American Values</vt:lpstr>
      <vt:lpstr>Tema 3: Horror</vt:lpstr>
      <vt:lpstr>Tema 4: African American Voices In the US</vt:lpstr>
      <vt:lpstr>Tema 5: War and Conflicts</vt:lpstr>
      <vt:lpstr>Tema 6: English And The World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Mathilde Holst Wiehl</dc:creator>
  <cp:lastModifiedBy>Mathilde Holst Wiehl</cp:lastModifiedBy>
  <cp:revision>7</cp:revision>
  <dcterms:created xsi:type="dcterms:W3CDTF">2026-05-05T07:21:04Z</dcterms:created>
  <dcterms:modified xsi:type="dcterms:W3CDTF">2026-05-05T09:08:39Z</dcterms:modified>
</cp:coreProperties>
</file>