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oboto"/>
      <p:regular r:id="rId23"/>
      <p:bold r:id="rId24"/>
      <p:italic r:id="rId25"/>
      <p:boldItalic r:id="rId26"/>
    </p:embeddedFont>
    <p:embeddedFont>
      <p:font typeface="Merriweather"/>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Merriweather-bold.fntdata"/><Relationship Id="rId27" Type="http://schemas.openxmlformats.org/officeDocument/2006/relationships/font" Target="fonts/Merriweather-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erriweather-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Merriweather-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2bc6e7148a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2bc6e7148a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2bc6e7148a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2bc6e7148a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2bc6e7148a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2bc6e7148a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2bc6e7148a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2bc6e7148a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2bc6e7148a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2bc6e7148a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2bc6e7148a_0_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2bc6e7148a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2bc6e7148a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2bc6e7148a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bc6e7148a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2bc6e7148a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2bc6e7148a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2bc6e7148a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2bc6e7148a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2bc6e7148a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2bc6e7148a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2bc6e7148a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2bc6e7148a_0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2bc6e7148a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2bc6e7148a_0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2bc6e7148a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2bc6e7148a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2bc6e7148a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2bc6e7148a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2bc6e7148a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2bc6e7148a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2bc6e7148a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d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5.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744575"/>
            <a:ext cx="8520600" cy="107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Planen for i dag</a:t>
            </a:r>
            <a:endParaRPr/>
          </a:p>
        </p:txBody>
      </p:sp>
      <p:sp>
        <p:nvSpPr>
          <p:cNvPr id="65" name="Google Shape;65;p13"/>
          <p:cNvSpPr txBox="1"/>
          <p:nvPr>
            <p:ph idx="1" type="subTitle"/>
          </p:nvPr>
        </p:nvSpPr>
        <p:spPr>
          <a:xfrm>
            <a:off x="311700" y="1906850"/>
            <a:ext cx="8520600" cy="2646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Opsamling og afrunding af Taylor</a:t>
            </a:r>
            <a:endParaRPr/>
          </a:p>
          <a:p>
            <a:pPr indent="0" lvl="0" marL="0" rtl="0" algn="l">
              <a:spcBef>
                <a:spcPts val="0"/>
              </a:spcBef>
              <a:spcAft>
                <a:spcPts val="0"/>
              </a:spcAft>
              <a:buNone/>
            </a:pPr>
            <a:r>
              <a:rPr lang="da"/>
              <a:t>Autoritær, Demokratisk og Laissez Faire ledelse</a:t>
            </a:r>
            <a:endParaRPr/>
          </a:p>
          <a:p>
            <a:pPr indent="0" lvl="0" marL="0" rtl="0" algn="l">
              <a:spcBef>
                <a:spcPts val="0"/>
              </a:spcBef>
              <a:spcAft>
                <a:spcPts val="0"/>
              </a:spcAft>
              <a:buNone/>
            </a:pPr>
            <a:r>
              <a:rPr lang="da"/>
              <a:t>Opgaver</a:t>
            </a:r>
            <a:endParaRPr/>
          </a:p>
          <a:p>
            <a:pPr indent="0" lvl="0" marL="0" rtl="0" algn="l">
              <a:spcBef>
                <a:spcPts val="0"/>
              </a:spcBef>
              <a:spcAft>
                <a:spcPts val="0"/>
              </a:spcAft>
              <a:buNone/>
            </a:pPr>
            <a:r>
              <a:rPr lang="da"/>
              <a:t>Opsamling og afrunding</a:t>
            </a:r>
            <a:endParaRPr/>
          </a:p>
          <a:p>
            <a:pPr indent="0" lvl="0" marL="0" rtl="0" algn="l">
              <a:spcBef>
                <a:spcPts val="0"/>
              </a:spcBef>
              <a:spcAft>
                <a:spcPts val="0"/>
              </a:spcAft>
              <a:buNone/>
            </a:pPr>
            <a:r>
              <a:rPr lang="da"/>
              <a:t>Case fra det virkelige liv</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224125" y="513475"/>
            <a:ext cx="3991200" cy="1644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2300"/>
              <a:t>Frederick Winslow Taylor</a:t>
            </a:r>
            <a:endParaRPr sz="2300"/>
          </a:p>
        </p:txBody>
      </p:sp>
      <p:sp>
        <p:nvSpPr>
          <p:cNvPr id="71" name="Google Shape;71;p14"/>
          <p:cNvSpPr txBox="1"/>
          <p:nvPr>
            <p:ph idx="1" type="body"/>
          </p:nvPr>
        </p:nvSpPr>
        <p:spPr>
          <a:xfrm>
            <a:off x="224125" y="1070250"/>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1800">
                <a:solidFill>
                  <a:schemeClr val="lt1"/>
                </a:solidFill>
              </a:rPr>
              <a:t>Hvad var formålet med Taylorisme?</a:t>
            </a:r>
            <a:endParaRPr sz="1800">
              <a:solidFill>
                <a:schemeClr val="lt1"/>
              </a:solidFill>
            </a:endParaRPr>
          </a:p>
          <a:p>
            <a:pPr indent="0" lvl="0" marL="0" rtl="0" algn="l">
              <a:spcBef>
                <a:spcPts val="1200"/>
              </a:spcBef>
              <a:spcAft>
                <a:spcPts val="0"/>
              </a:spcAft>
              <a:buNone/>
            </a:pPr>
            <a:r>
              <a:rPr lang="da" sz="1800">
                <a:solidFill>
                  <a:schemeClr val="lt1"/>
                </a:solidFill>
              </a:rPr>
              <a:t>Er Taylorisme stadig relevant i dag?</a:t>
            </a:r>
            <a:endParaRPr sz="1800">
              <a:solidFill>
                <a:schemeClr val="lt1"/>
              </a:solidFill>
            </a:endParaRPr>
          </a:p>
          <a:p>
            <a:pPr indent="0" lvl="0" marL="0" rtl="0" algn="l">
              <a:spcBef>
                <a:spcPts val="1200"/>
              </a:spcBef>
              <a:spcAft>
                <a:spcPts val="0"/>
              </a:spcAft>
              <a:buNone/>
            </a:pPr>
            <a:r>
              <a:rPr lang="da" sz="1800">
                <a:solidFill>
                  <a:schemeClr val="lt1"/>
                </a:solidFill>
              </a:rPr>
              <a:t>Hvorfor/ Hvorfor ikke?</a:t>
            </a:r>
            <a:endParaRPr sz="1800">
              <a:solidFill>
                <a:schemeClr val="lt1"/>
              </a:solidFill>
            </a:endParaRPr>
          </a:p>
          <a:p>
            <a:pPr indent="0" lvl="0" marL="0" rtl="0" algn="l">
              <a:spcBef>
                <a:spcPts val="1200"/>
              </a:spcBef>
              <a:spcAft>
                <a:spcPts val="0"/>
              </a:spcAft>
              <a:buNone/>
            </a:pPr>
            <a:r>
              <a:rPr lang="da" sz="1800">
                <a:solidFill>
                  <a:schemeClr val="lt1"/>
                </a:solidFill>
              </a:rPr>
              <a:t>Hvad kan vi bruge hans viden til i dag?</a:t>
            </a:r>
            <a:endParaRPr sz="1800">
              <a:solidFill>
                <a:schemeClr val="lt1"/>
              </a:solidFill>
            </a:endParaRPr>
          </a:p>
          <a:p>
            <a:pPr indent="0" lvl="0" marL="0" rtl="0" algn="l">
              <a:spcBef>
                <a:spcPts val="1200"/>
              </a:spcBef>
              <a:spcAft>
                <a:spcPts val="1200"/>
              </a:spcAft>
              <a:buNone/>
            </a:pPr>
            <a:r>
              <a:t/>
            </a:r>
            <a:endParaRPr sz="1600">
              <a:solidFill>
                <a:schemeClr val="lt1"/>
              </a:solidFill>
            </a:endParaRPr>
          </a:p>
        </p:txBody>
      </p:sp>
      <p:pic>
        <p:nvPicPr>
          <p:cNvPr descr="Frederick Winslow Taylor - Wikipedia" id="72" name="Google Shape;72;p14"/>
          <p:cNvPicPr preferRelativeResize="0"/>
          <p:nvPr/>
        </p:nvPicPr>
        <p:blipFill>
          <a:blip r:embed="rId3">
            <a:alphaModFix/>
          </a:blip>
          <a:stretch>
            <a:fillRect/>
          </a:stretch>
        </p:blipFill>
        <p:spPr>
          <a:xfrm>
            <a:off x="6108075" y="1095600"/>
            <a:ext cx="3035925" cy="40478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6" name="Shape 76"/>
        <p:cNvGrpSpPr/>
        <p:nvPr/>
      </p:nvGrpSpPr>
      <p:grpSpPr>
        <a:xfrm>
          <a:off x="0" y="0"/>
          <a:ext cx="0" cy="0"/>
          <a:chOff x="0" y="0"/>
          <a:chExt cx="0" cy="0"/>
        </a:xfrm>
      </p:grpSpPr>
      <p:sp>
        <p:nvSpPr>
          <p:cNvPr id="77" name="Google Shape;77;p15"/>
          <p:cNvSpPr txBox="1"/>
          <p:nvPr>
            <p:ph type="title"/>
          </p:nvPr>
        </p:nvSpPr>
        <p:spPr>
          <a:xfrm>
            <a:off x="311750" y="831175"/>
            <a:ext cx="8695800" cy="124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da" sz="5000"/>
              <a:t>Hvad tænker i når jeg siger moderne ledelse?</a:t>
            </a:r>
            <a:endParaRPr sz="5000"/>
          </a:p>
        </p:txBody>
      </p:sp>
      <p:sp>
        <p:nvSpPr>
          <p:cNvPr id="78" name="Google Shape;78;p15"/>
          <p:cNvSpPr txBox="1"/>
          <p:nvPr>
            <p:ph idx="1" type="body"/>
          </p:nvPr>
        </p:nvSpPr>
        <p:spPr>
          <a:xfrm>
            <a:off x="311700" y="2121425"/>
            <a:ext cx="8532600" cy="2357100"/>
          </a:xfrm>
          <a:prstGeom prst="rect">
            <a:avLst/>
          </a:prstGeom>
        </p:spPr>
        <p:txBody>
          <a:bodyPr anchorCtr="0" anchor="t" bIns="91425" lIns="91425" spcFirstLastPara="1" rIns="91425" wrap="square" tIns="91425">
            <a:normAutofit/>
          </a:bodyPr>
          <a:lstStyle/>
          <a:p>
            <a:pPr indent="0" lvl="0" marL="0" rtl="0" algn="ctr">
              <a:lnSpc>
                <a:spcPct val="105000"/>
              </a:lnSpc>
              <a:spcBef>
                <a:spcPts val="0"/>
              </a:spcBef>
              <a:spcAft>
                <a:spcPts val="0"/>
              </a:spcAft>
              <a:buNone/>
            </a:pPr>
            <a:r>
              <a:rPr lang="da" sz="2800"/>
              <a:t>Brug 5 minutter på at snakke med personen ved siden af dig om hvad i tror moderne ledelse er.</a:t>
            </a:r>
            <a:endParaRPr sz="2800"/>
          </a:p>
          <a:p>
            <a:pPr indent="0" lvl="0" marL="0" rtl="0" algn="ctr">
              <a:lnSpc>
                <a:spcPct val="105000"/>
              </a:lnSpc>
              <a:spcBef>
                <a:spcPts val="1200"/>
              </a:spcBef>
              <a:spcAft>
                <a:spcPts val="1200"/>
              </a:spcAft>
              <a:buNone/>
            </a:pPr>
            <a:r>
              <a:rPr lang="da" sz="2800"/>
              <a:t>Og kom dernæst på eksempler fra jeres eget arbejdsliv hvor i har oplevet god ledelse.</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11725" y="500925"/>
            <a:ext cx="8520600" cy="62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sz="2955"/>
              <a:t>Moderne Ledelse</a:t>
            </a:r>
            <a:endParaRPr sz="2955"/>
          </a:p>
          <a:p>
            <a:pPr indent="0" lvl="0" marL="0" rtl="0" algn="l">
              <a:spcBef>
                <a:spcPts val="0"/>
              </a:spcBef>
              <a:spcAft>
                <a:spcPts val="0"/>
              </a:spcAft>
              <a:buNone/>
            </a:pPr>
            <a:r>
              <a:t/>
            </a:r>
            <a:endParaRPr sz="1600"/>
          </a:p>
        </p:txBody>
      </p:sp>
      <p:sp>
        <p:nvSpPr>
          <p:cNvPr id="84" name="Google Shape;84;p16"/>
          <p:cNvSpPr txBox="1"/>
          <p:nvPr>
            <p:ph idx="1" type="body"/>
          </p:nvPr>
        </p:nvSpPr>
        <p:spPr>
          <a:xfrm>
            <a:off x="100350" y="1505700"/>
            <a:ext cx="4350900" cy="3537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da" sz="1891"/>
              <a:t>Hvordan er vi endt hvor vi er i dag?</a:t>
            </a:r>
            <a:endParaRPr sz="1891"/>
          </a:p>
          <a:p>
            <a:pPr indent="0" lvl="0" marL="0" rtl="0" algn="l">
              <a:spcBef>
                <a:spcPts val="1200"/>
              </a:spcBef>
              <a:spcAft>
                <a:spcPts val="0"/>
              </a:spcAft>
              <a:buNone/>
            </a:pPr>
            <a:r>
              <a:rPr lang="da" sz="1891"/>
              <a:t>Hvor er vi endt i dag?</a:t>
            </a:r>
            <a:endParaRPr sz="1891"/>
          </a:p>
          <a:p>
            <a:pPr indent="0" lvl="0" marL="0" rtl="0" algn="l">
              <a:spcBef>
                <a:spcPts val="1200"/>
              </a:spcBef>
              <a:spcAft>
                <a:spcPts val="0"/>
              </a:spcAft>
              <a:buNone/>
            </a:pPr>
            <a:r>
              <a:rPr lang="da" sz="1429"/>
              <a:t>Afhængighedsteori</a:t>
            </a:r>
            <a:endParaRPr sz="1429"/>
          </a:p>
          <a:p>
            <a:pPr indent="0" lvl="0" marL="0" rtl="0" algn="l">
              <a:spcBef>
                <a:spcPts val="1200"/>
              </a:spcBef>
              <a:spcAft>
                <a:spcPts val="0"/>
              </a:spcAft>
              <a:buNone/>
            </a:pPr>
            <a:r>
              <a:rPr lang="da" sz="1429"/>
              <a:t>Demokratisk, Autoritær og Laissez Faire Ledelse</a:t>
            </a:r>
            <a:endParaRPr sz="1429"/>
          </a:p>
          <a:p>
            <a:pPr indent="0" lvl="0" marL="0" rtl="0" algn="l">
              <a:spcBef>
                <a:spcPts val="1200"/>
              </a:spcBef>
              <a:spcAft>
                <a:spcPts val="0"/>
              </a:spcAft>
              <a:buNone/>
            </a:pPr>
            <a:r>
              <a:rPr lang="da" sz="1891"/>
              <a:t>Muligvis forældet, men de byggede grundstenene for den måde vi ser på ledelse i dag. Og for at forstå moderne ledelse skal vi forstå disse. Fordi Moderne teorier bygger ovenpå.</a:t>
            </a:r>
            <a:endParaRPr sz="1891"/>
          </a:p>
          <a:p>
            <a:pPr indent="0" lvl="0" marL="0" rtl="0" algn="l">
              <a:spcBef>
                <a:spcPts val="1200"/>
              </a:spcBef>
              <a:spcAft>
                <a:spcPts val="1200"/>
              </a:spcAft>
              <a:buNone/>
            </a:pPr>
            <a:r>
              <a:t/>
            </a:r>
            <a:endParaRPr sz="1700"/>
          </a:p>
        </p:txBody>
      </p:sp>
      <p:pic>
        <p:nvPicPr>
          <p:cNvPr descr="Level Up Your Leadership Skills: Top Courses in Melbourne - Study business  courses in Melbourne city in Australia" id="85" name="Google Shape;85;p16"/>
          <p:cNvPicPr preferRelativeResize="0"/>
          <p:nvPr/>
        </p:nvPicPr>
        <p:blipFill rotWithShape="1">
          <a:blip r:embed="rId3">
            <a:alphaModFix/>
          </a:blip>
          <a:srcRect b="0" l="2525" r="11571" t="0"/>
          <a:stretch/>
        </p:blipFill>
        <p:spPr>
          <a:xfrm>
            <a:off x="4451075" y="1806500"/>
            <a:ext cx="4692924" cy="3337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Den Demokratiske Ledelsesstil</a:t>
            </a:r>
            <a:endParaRPr/>
          </a:p>
        </p:txBody>
      </p:sp>
      <p:sp>
        <p:nvSpPr>
          <p:cNvPr id="91" name="Google Shape;91;p17"/>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1600"/>
              <a:t>Tæt dialog</a:t>
            </a:r>
            <a:endParaRPr sz="1600"/>
          </a:p>
          <a:p>
            <a:pPr indent="0" lvl="0" marL="0" rtl="0" algn="l">
              <a:spcBef>
                <a:spcPts val="1200"/>
              </a:spcBef>
              <a:spcAft>
                <a:spcPts val="0"/>
              </a:spcAft>
              <a:buNone/>
            </a:pPr>
            <a:r>
              <a:rPr lang="da" sz="1600"/>
              <a:t>Fordeling af arbejdet er et resultat af dialogen</a:t>
            </a:r>
            <a:endParaRPr sz="1600"/>
          </a:p>
          <a:p>
            <a:pPr indent="0" lvl="0" marL="0" rtl="0" algn="l">
              <a:spcBef>
                <a:spcPts val="1200"/>
              </a:spcBef>
              <a:spcAft>
                <a:spcPts val="0"/>
              </a:spcAft>
              <a:buNone/>
            </a:pPr>
            <a:r>
              <a:rPr lang="da" sz="1600"/>
              <a:t>Ledelsen deler alle informationer med medarbejderne for at give de bedst mulige forudsætninger for samarbejde.</a:t>
            </a:r>
            <a:endParaRPr sz="1600"/>
          </a:p>
          <a:p>
            <a:pPr indent="0" lvl="0" marL="0" rtl="0" algn="l">
              <a:spcBef>
                <a:spcPts val="1200"/>
              </a:spcBef>
              <a:spcAft>
                <a:spcPts val="0"/>
              </a:spcAft>
              <a:buNone/>
            </a:pPr>
            <a:r>
              <a:rPr lang="da" sz="1600"/>
              <a:t>Fordele og ulemper?</a:t>
            </a:r>
            <a:endParaRPr sz="1600"/>
          </a:p>
          <a:p>
            <a:pPr indent="0" lvl="0" marL="0" rtl="0" algn="l">
              <a:spcBef>
                <a:spcPts val="1200"/>
              </a:spcBef>
              <a:spcAft>
                <a:spcPts val="1200"/>
              </a:spcAft>
              <a:buNone/>
            </a:pPr>
            <a:r>
              <a:rPr lang="da" sz="1600"/>
              <a:t>Hvad tænker i?</a:t>
            </a:r>
            <a:endParaRPr sz="1600"/>
          </a:p>
        </p:txBody>
      </p:sp>
      <p:pic>
        <p:nvPicPr>
          <p:cNvPr descr="I was a democracy before it was cool Greece Meme - Sofia Adventures" id="92" name="Google Shape;92;p17"/>
          <p:cNvPicPr preferRelativeResize="0"/>
          <p:nvPr/>
        </p:nvPicPr>
        <p:blipFill>
          <a:blip r:embed="rId3">
            <a:alphaModFix/>
          </a:blip>
          <a:stretch>
            <a:fillRect/>
          </a:stretch>
        </p:blipFill>
        <p:spPr>
          <a:xfrm>
            <a:off x="4430175" y="1994675"/>
            <a:ext cx="4713825" cy="3148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Den Autoritære ledelsesstil</a:t>
            </a:r>
            <a:endParaRPr/>
          </a:p>
        </p:txBody>
      </p:sp>
      <p:sp>
        <p:nvSpPr>
          <p:cNvPr id="98" name="Google Shape;98;p18"/>
          <p:cNvSpPr txBox="1"/>
          <p:nvPr>
            <p:ph idx="1" type="body"/>
          </p:nvPr>
        </p:nvSpPr>
        <p:spPr>
          <a:xfrm>
            <a:off x="311700" y="1505700"/>
            <a:ext cx="3999900" cy="3076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da" sz="1800"/>
              <a:t>Baseret på lederens magtposition.</a:t>
            </a:r>
            <a:endParaRPr sz="1800"/>
          </a:p>
          <a:p>
            <a:pPr indent="0" lvl="0" marL="0" rtl="0" algn="l">
              <a:spcBef>
                <a:spcPts val="1200"/>
              </a:spcBef>
              <a:spcAft>
                <a:spcPts val="0"/>
              </a:spcAft>
              <a:buNone/>
            </a:pPr>
            <a:r>
              <a:rPr lang="da" sz="1800"/>
              <a:t>Fordi jeg siger det.</a:t>
            </a:r>
            <a:endParaRPr sz="1800"/>
          </a:p>
          <a:p>
            <a:pPr indent="0" lvl="0" marL="0" rtl="0" algn="l">
              <a:spcBef>
                <a:spcPts val="1200"/>
              </a:spcBef>
              <a:spcAft>
                <a:spcPts val="0"/>
              </a:spcAft>
              <a:buNone/>
            </a:pPr>
            <a:r>
              <a:rPr lang="da" sz="1800"/>
              <a:t>Træffer beslutningerne selv ud fra hvad ledelsen mener det rette at gøre</a:t>
            </a:r>
            <a:endParaRPr sz="1800"/>
          </a:p>
          <a:p>
            <a:pPr indent="0" lvl="0" marL="0" rtl="0" algn="l">
              <a:spcBef>
                <a:spcPts val="1200"/>
              </a:spcBef>
              <a:spcAft>
                <a:spcPts val="0"/>
              </a:spcAft>
              <a:buNone/>
            </a:pPr>
            <a:r>
              <a:rPr lang="da" sz="1800"/>
              <a:t>Fordele og ulemper?</a:t>
            </a:r>
            <a:endParaRPr sz="1800"/>
          </a:p>
          <a:p>
            <a:pPr indent="0" lvl="0" marL="0" rtl="0" algn="l">
              <a:spcBef>
                <a:spcPts val="1200"/>
              </a:spcBef>
              <a:spcAft>
                <a:spcPts val="0"/>
              </a:spcAft>
              <a:buNone/>
            </a:pPr>
            <a:r>
              <a:rPr lang="da" sz="1800"/>
              <a:t>Hvad tænker i?</a:t>
            </a:r>
            <a:endParaRPr sz="18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descr="BECAUSE I SAID SO!!! - Imgflip" id="99" name="Google Shape;99;p18"/>
          <p:cNvPicPr preferRelativeResize="0"/>
          <p:nvPr/>
        </p:nvPicPr>
        <p:blipFill>
          <a:blip r:embed="rId3">
            <a:alphaModFix/>
          </a:blip>
          <a:stretch>
            <a:fillRect/>
          </a:stretch>
        </p:blipFill>
        <p:spPr>
          <a:xfrm>
            <a:off x="5144100" y="1282325"/>
            <a:ext cx="3999901" cy="3861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Laissez Faire Ledesstilstil</a:t>
            </a:r>
            <a:endParaRPr/>
          </a:p>
        </p:txBody>
      </p:sp>
      <p:sp>
        <p:nvSpPr>
          <p:cNvPr id="105" name="Google Shape;105;p19"/>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1600"/>
              <a:t>Ledelsen trækker sig og er passiv</a:t>
            </a:r>
            <a:endParaRPr sz="1600"/>
          </a:p>
          <a:p>
            <a:pPr indent="0" lvl="0" marL="0" rtl="0" algn="l">
              <a:spcBef>
                <a:spcPts val="1200"/>
              </a:spcBef>
              <a:spcAft>
                <a:spcPts val="0"/>
              </a:spcAft>
              <a:buNone/>
            </a:pPr>
            <a:r>
              <a:rPr lang="da" sz="1600"/>
              <a:t>Ledelsen deltager ikke</a:t>
            </a:r>
            <a:endParaRPr sz="1600"/>
          </a:p>
          <a:p>
            <a:pPr indent="0" lvl="0" marL="0" rtl="0" algn="l">
              <a:spcBef>
                <a:spcPts val="1200"/>
              </a:spcBef>
              <a:spcAft>
                <a:spcPts val="0"/>
              </a:spcAft>
              <a:buNone/>
            </a:pPr>
            <a:r>
              <a:rPr lang="da" sz="1600"/>
              <a:t>Medarbejderne forventes selv at løse deres opgaver med fuld frihed og modtager ikke kritik løbende</a:t>
            </a:r>
            <a:endParaRPr sz="1600"/>
          </a:p>
          <a:p>
            <a:pPr indent="0" lvl="0" marL="0" rtl="0" algn="l">
              <a:spcBef>
                <a:spcPts val="1200"/>
              </a:spcBef>
              <a:spcAft>
                <a:spcPts val="0"/>
              </a:spcAft>
              <a:buNone/>
            </a:pPr>
            <a:r>
              <a:rPr lang="da" sz="1600"/>
              <a:t>Fordele og Ulemper?</a:t>
            </a:r>
            <a:endParaRPr sz="1600"/>
          </a:p>
          <a:p>
            <a:pPr indent="0" lvl="0" marL="0" rtl="0" algn="l">
              <a:spcBef>
                <a:spcPts val="1200"/>
              </a:spcBef>
              <a:spcAft>
                <a:spcPts val="1200"/>
              </a:spcAft>
              <a:buNone/>
            </a:pPr>
            <a:r>
              <a:rPr lang="da" sz="1600"/>
              <a:t>Hvad tænker i?</a:t>
            </a:r>
            <a:endParaRPr sz="1600"/>
          </a:p>
        </p:txBody>
      </p:sp>
      <p:pic>
        <p:nvPicPr>
          <p:cNvPr descr="Dobby Is A Free Elf GIFs - Find &amp; Share on GIPHY" id="106" name="Google Shape;106;p19"/>
          <p:cNvPicPr preferRelativeResize="0"/>
          <p:nvPr/>
        </p:nvPicPr>
        <p:blipFill rotWithShape="1">
          <a:blip r:embed="rId3">
            <a:alphaModFix/>
          </a:blip>
          <a:srcRect b="0" l="20813" r="22551" t="0"/>
          <a:stretch/>
        </p:blipFill>
        <p:spPr>
          <a:xfrm>
            <a:off x="4572000" y="1769040"/>
            <a:ext cx="4572000" cy="337446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25" y="500925"/>
            <a:ext cx="8520600" cy="62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We have a winner… according to studies from 1938</a:t>
            </a:r>
            <a:endParaRPr/>
          </a:p>
        </p:txBody>
      </p:sp>
      <p:sp>
        <p:nvSpPr>
          <p:cNvPr id="112" name="Google Shape;112;p20"/>
          <p:cNvSpPr txBox="1"/>
          <p:nvPr/>
        </p:nvSpPr>
        <p:spPr>
          <a:xfrm>
            <a:off x="865625" y="1718675"/>
            <a:ext cx="7564800" cy="27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a" sz="5000">
                <a:solidFill>
                  <a:schemeClr val="dk2"/>
                </a:solidFill>
                <a:latin typeface="Roboto"/>
                <a:ea typeface="Roboto"/>
                <a:cs typeface="Roboto"/>
                <a:sym typeface="Roboto"/>
              </a:rPr>
              <a:t>Men først en pause! Ægte cliffhanger i know…</a:t>
            </a:r>
            <a:endParaRPr sz="5000">
              <a:solidFill>
                <a:schemeClr val="dk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Hvad siger undersøgelsen fra 1938 om dette?</a:t>
            </a:r>
            <a:endParaRPr/>
          </a:p>
        </p:txBody>
      </p:sp>
      <p:sp>
        <p:nvSpPr>
          <p:cNvPr id="118" name="Google Shape;118;p21"/>
          <p:cNvSpPr txBox="1"/>
          <p:nvPr>
            <p:ph idx="1" type="body"/>
          </p:nvPr>
        </p:nvSpPr>
        <p:spPr>
          <a:xfrm>
            <a:off x="311700" y="1505700"/>
            <a:ext cx="3999900" cy="1404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1600"/>
              <a:t>Demokratisk var bedst long term</a:t>
            </a:r>
            <a:endParaRPr sz="1600"/>
          </a:p>
          <a:p>
            <a:pPr indent="0" lvl="0" marL="0" rtl="0" algn="l">
              <a:spcBef>
                <a:spcPts val="1200"/>
              </a:spcBef>
              <a:spcAft>
                <a:spcPts val="0"/>
              </a:spcAft>
              <a:buNone/>
            </a:pPr>
            <a:r>
              <a:rPr lang="da" sz="1600"/>
              <a:t>Autoritær var bedst Short term</a:t>
            </a:r>
            <a:endParaRPr sz="1600"/>
          </a:p>
          <a:p>
            <a:pPr indent="0" lvl="0" marL="0" rtl="0" algn="l">
              <a:spcBef>
                <a:spcPts val="1200"/>
              </a:spcBef>
              <a:spcAft>
                <a:spcPts val="1200"/>
              </a:spcAft>
              <a:buNone/>
            </a:pPr>
            <a:r>
              <a:rPr lang="da" sz="1600"/>
              <a:t>Laissez Faire… var ikke særlig god</a:t>
            </a:r>
            <a:endParaRPr sz="1600"/>
          </a:p>
        </p:txBody>
      </p:sp>
      <p:pic>
        <p:nvPicPr>
          <p:cNvPr descr="Underrated Geraint Thomas secures third Tour de France podium – and bids  adieu to race?" id="119" name="Google Shape;119;p21"/>
          <p:cNvPicPr preferRelativeResize="0"/>
          <p:nvPr/>
        </p:nvPicPr>
        <p:blipFill>
          <a:blip r:embed="rId3">
            <a:alphaModFix/>
          </a:blip>
          <a:stretch>
            <a:fillRect/>
          </a:stretch>
        </p:blipFill>
        <p:spPr>
          <a:xfrm>
            <a:off x="3707075" y="1743775"/>
            <a:ext cx="5436925" cy="3399725"/>
          </a:xfrm>
          <a:prstGeom prst="rect">
            <a:avLst/>
          </a:prstGeom>
          <a:noFill/>
          <a:ln>
            <a:noFill/>
          </a:ln>
        </p:spPr>
      </p:pic>
      <p:sp>
        <p:nvSpPr>
          <p:cNvPr id="120" name="Google Shape;120;p21"/>
          <p:cNvSpPr txBox="1"/>
          <p:nvPr/>
        </p:nvSpPr>
        <p:spPr>
          <a:xfrm>
            <a:off x="4735075" y="3249175"/>
            <a:ext cx="1110900" cy="62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a" sz="1500">
                <a:solidFill>
                  <a:schemeClr val="dk2"/>
                </a:solidFill>
                <a:highlight>
                  <a:schemeClr val="lt1"/>
                </a:highlight>
                <a:latin typeface="Roboto"/>
                <a:ea typeface="Roboto"/>
                <a:cs typeface="Roboto"/>
                <a:sym typeface="Roboto"/>
              </a:rPr>
              <a:t>Autoritær</a:t>
            </a:r>
            <a:endParaRPr sz="1500">
              <a:solidFill>
                <a:schemeClr val="dk2"/>
              </a:solidFill>
              <a:highlight>
                <a:schemeClr val="lt1"/>
              </a:highlight>
              <a:latin typeface="Roboto"/>
              <a:ea typeface="Roboto"/>
              <a:cs typeface="Roboto"/>
              <a:sym typeface="Roboto"/>
            </a:endParaRPr>
          </a:p>
        </p:txBody>
      </p:sp>
      <p:sp>
        <p:nvSpPr>
          <p:cNvPr id="121" name="Google Shape;121;p21"/>
          <p:cNvSpPr/>
          <p:nvPr/>
        </p:nvSpPr>
        <p:spPr>
          <a:xfrm>
            <a:off x="4629150" y="3161338"/>
            <a:ext cx="1028700" cy="564600"/>
          </a:xfrm>
          <a:prstGeom prst="rect">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a">
                <a:solidFill>
                  <a:schemeClr val="lt1"/>
                </a:solidFill>
                <a:latin typeface="Roboto"/>
                <a:ea typeface="Roboto"/>
                <a:cs typeface="Roboto"/>
                <a:sym typeface="Roboto"/>
              </a:rPr>
              <a:t>Autoritær</a:t>
            </a:r>
            <a:endParaRPr b="1">
              <a:solidFill>
                <a:schemeClr val="lt1"/>
              </a:solidFill>
              <a:latin typeface="Roboto"/>
              <a:ea typeface="Roboto"/>
              <a:cs typeface="Roboto"/>
              <a:sym typeface="Roboto"/>
            </a:endParaRPr>
          </a:p>
        </p:txBody>
      </p:sp>
      <p:sp>
        <p:nvSpPr>
          <p:cNvPr id="122" name="Google Shape;122;p21"/>
          <p:cNvSpPr/>
          <p:nvPr/>
        </p:nvSpPr>
        <p:spPr>
          <a:xfrm>
            <a:off x="5657850" y="3048600"/>
            <a:ext cx="1166700" cy="564600"/>
          </a:xfrm>
          <a:prstGeom prst="rect">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da" sz="1300">
                <a:solidFill>
                  <a:schemeClr val="lt1"/>
                </a:solidFill>
                <a:latin typeface="Roboto"/>
                <a:ea typeface="Roboto"/>
                <a:cs typeface="Roboto"/>
                <a:sym typeface="Roboto"/>
              </a:rPr>
              <a:t>Demokratisk</a:t>
            </a:r>
            <a:endParaRPr b="1" sz="1300">
              <a:solidFill>
                <a:schemeClr val="lt1"/>
              </a:solidFill>
              <a:latin typeface="Roboto"/>
              <a:ea typeface="Roboto"/>
              <a:cs typeface="Roboto"/>
              <a:sym typeface="Roboto"/>
            </a:endParaRPr>
          </a:p>
        </p:txBody>
      </p:sp>
      <p:sp>
        <p:nvSpPr>
          <p:cNvPr id="123" name="Google Shape;123;p21"/>
          <p:cNvSpPr/>
          <p:nvPr/>
        </p:nvSpPr>
        <p:spPr>
          <a:xfrm>
            <a:off x="6640100" y="3161338"/>
            <a:ext cx="1028700" cy="564600"/>
          </a:xfrm>
          <a:prstGeom prst="rect">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a">
                <a:solidFill>
                  <a:schemeClr val="lt1"/>
                </a:solidFill>
                <a:latin typeface="Roboto"/>
                <a:ea typeface="Roboto"/>
                <a:cs typeface="Roboto"/>
                <a:sym typeface="Roboto"/>
              </a:rPr>
              <a:t>Laissez Faire</a:t>
            </a:r>
            <a:endParaRPr b="1">
              <a:solidFill>
                <a:schemeClr val="lt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311725" y="500925"/>
            <a:ext cx="8520600" cy="62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Men hvad siger reel moderne ledelsesteori om dette?</a:t>
            </a:r>
            <a:endParaRPr/>
          </a:p>
        </p:txBody>
      </p:sp>
      <p:sp>
        <p:nvSpPr>
          <p:cNvPr id="129" name="Google Shape;129;p22"/>
          <p:cNvSpPr txBox="1"/>
          <p:nvPr>
            <p:ph idx="1" type="body"/>
          </p:nvPr>
        </p:nvSpPr>
        <p:spPr>
          <a:xfrm>
            <a:off x="75275" y="1505700"/>
            <a:ext cx="4463700" cy="36378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da" sz="1900"/>
              <a:t>Peger faktisk på der er situationer hvor alle 3 er berettiget.</a:t>
            </a:r>
            <a:endParaRPr sz="1900"/>
          </a:p>
          <a:p>
            <a:pPr indent="0" lvl="0" marL="0" rtl="0" algn="l">
              <a:spcBef>
                <a:spcPts val="1200"/>
              </a:spcBef>
              <a:spcAft>
                <a:spcPts val="0"/>
              </a:spcAft>
              <a:buNone/>
            </a:pPr>
            <a:r>
              <a:rPr lang="da" sz="1900"/>
              <a:t>Så jeres opgave er! Nu hvor i har fået en spoiler.</a:t>
            </a:r>
            <a:endParaRPr sz="1900"/>
          </a:p>
          <a:p>
            <a:pPr indent="0" lvl="0" marL="0" rtl="0" algn="l">
              <a:spcBef>
                <a:spcPts val="1200"/>
              </a:spcBef>
              <a:spcAft>
                <a:spcPts val="0"/>
              </a:spcAft>
              <a:buNone/>
            </a:pPr>
            <a:r>
              <a:rPr lang="da" sz="1900"/>
              <a:t>Kom med jeres bud på situationer og kontekster hvor hver ledelsesstil faktisk er den mest effektive, og så snakker vi om hvorfor bagefter.</a:t>
            </a:r>
            <a:endParaRPr sz="1900"/>
          </a:p>
          <a:p>
            <a:pPr indent="0" lvl="0" marL="0" rtl="0" algn="l">
              <a:spcBef>
                <a:spcPts val="1200"/>
              </a:spcBef>
              <a:spcAft>
                <a:spcPts val="1200"/>
              </a:spcAft>
              <a:buNone/>
            </a:pPr>
            <a:r>
              <a:rPr lang="da" sz="1900"/>
              <a:t>Det her er svært så mist endelig ikke modet hvis i har svært ved det. Men jeg vil bare have i taler om det og prøver!</a:t>
            </a:r>
            <a:endParaRPr sz="1900"/>
          </a:p>
        </p:txBody>
      </p:sp>
      <p:pic>
        <p:nvPicPr>
          <p:cNvPr descr="Everyone is a winner - Oprah Winfrey - You Get a Car Meme Generator" id="130" name="Google Shape;130;p22"/>
          <p:cNvPicPr preferRelativeResize="0"/>
          <p:nvPr/>
        </p:nvPicPr>
        <p:blipFill>
          <a:blip r:embed="rId3">
            <a:alphaModFix/>
          </a:blip>
          <a:stretch>
            <a:fillRect/>
          </a:stretch>
        </p:blipFill>
        <p:spPr>
          <a:xfrm>
            <a:off x="4538949" y="1706400"/>
            <a:ext cx="4605051" cy="3437100"/>
          </a:xfrm>
          <a:prstGeom prst="rect">
            <a:avLst/>
          </a:prstGeom>
          <a:noFill/>
          <a:ln>
            <a:noFill/>
          </a:ln>
        </p:spPr>
      </p:pic>
      <p:sp>
        <p:nvSpPr>
          <p:cNvPr id="131" name="Google Shape;131;p22"/>
          <p:cNvSpPr txBox="1"/>
          <p:nvPr/>
        </p:nvSpPr>
        <p:spPr>
          <a:xfrm>
            <a:off x="4842400" y="4026975"/>
            <a:ext cx="4202700" cy="6273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da" sz="4200">
                <a:solidFill>
                  <a:schemeClr val="lt1"/>
                </a:solidFill>
                <a:latin typeface="Roboto"/>
                <a:ea typeface="Roboto"/>
                <a:cs typeface="Roboto"/>
                <a:sym typeface="Roboto"/>
              </a:rPr>
              <a:t>AND A LOSER!!!</a:t>
            </a:r>
            <a:endParaRPr b="1" sz="3400">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3"/>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Demokratisk ledelse. Hvornår og hvorfor?</a:t>
            </a:r>
            <a:endParaRPr/>
          </a:p>
        </p:txBody>
      </p:sp>
      <p:sp>
        <p:nvSpPr>
          <p:cNvPr id="137" name="Google Shape;137;p23"/>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da" sz="1600"/>
              <a:t>Hvornår?</a:t>
            </a:r>
            <a:endParaRPr b="1" sz="1600"/>
          </a:p>
          <a:p>
            <a:pPr indent="0" lvl="0" marL="0" rtl="0" algn="l">
              <a:spcBef>
                <a:spcPts val="1200"/>
              </a:spcBef>
              <a:spcAft>
                <a:spcPts val="0"/>
              </a:spcAft>
              <a:buNone/>
            </a:pPr>
            <a:r>
              <a:rPr lang="da" sz="1600"/>
              <a:t>I en virksomhed under forandring. Når der skal ske noget nyt.</a:t>
            </a:r>
            <a:endParaRPr sz="1600"/>
          </a:p>
          <a:p>
            <a:pPr indent="0" lvl="0" marL="0" rtl="0" algn="l">
              <a:spcBef>
                <a:spcPts val="1200"/>
              </a:spcBef>
              <a:spcAft>
                <a:spcPts val="0"/>
              </a:spcAft>
              <a:buNone/>
            </a:pPr>
            <a:r>
              <a:rPr lang="da" sz="1600"/>
              <a:t>Kontekster hvor medarbejdere har behov for udvikling og dette vægtes højt.</a:t>
            </a:r>
            <a:endParaRPr sz="1600"/>
          </a:p>
          <a:p>
            <a:pPr indent="0" lvl="0" marL="0" rtl="0" algn="l">
              <a:spcBef>
                <a:spcPts val="1200"/>
              </a:spcBef>
              <a:spcAft>
                <a:spcPts val="0"/>
              </a:spcAft>
              <a:buNone/>
            </a:pPr>
            <a:r>
              <a:rPr lang="da" sz="1600"/>
              <a:t>Når kreativitet og nye perspektiver vægtes</a:t>
            </a:r>
            <a:endParaRPr sz="1600"/>
          </a:p>
          <a:p>
            <a:pPr indent="0" lvl="0" marL="0" rtl="0" algn="l">
              <a:spcBef>
                <a:spcPts val="1200"/>
              </a:spcBef>
              <a:spcAft>
                <a:spcPts val="1200"/>
              </a:spcAft>
              <a:buNone/>
            </a:pPr>
            <a:r>
              <a:rPr lang="da" sz="1600"/>
              <a:t>Længere projekter der ikke haster</a:t>
            </a:r>
            <a:endParaRPr sz="1600"/>
          </a:p>
        </p:txBody>
      </p:sp>
      <p:sp>
        <p:nvSpPr>
          <p:cNvPr id="138" name="Google Shape;138;p23"/>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da" sz="1600"/>
              <a:t>Hvorfor?</a:t>
            </a:r>
            <a:endParaRPr sz="1600"/>
          </a:p>
          <a:p>
            <a:pPr indent="0" lvl="0" marL="0" rtl="0" algn="l">
              <a:spcBef>
                <a:spcPts val="1200"/>
              </a:spcBef>
              <a:spcAft>
                <a:spcPts val="0"/>
              </a:spcAft>
              <a:buNone/>
            </a:pPr>
            <a:r>
              <a:rPr lang="da" sz="1600"/>
              <a:t>Medarbejderne ser sig set, og hørt og inddraget.</a:t>
            </a:r>
            <a:endParaRPr sz="1600"/>
          </a:p>
          <a:p>
            <a:pPr indent="0" lvl="0" marL="0" rtl="0" algn="l">
              <a:spcBef>
                <a:spcPts val="1200"/>
              </a:spcBef>
              <a:spcAft>
                <a:spcPts val="0"/>
              </a:spcAft>
              <a:buNone/>
            </a:pPr>
            <a:r>
              <a:rPr lang="da" sz="1600"/>
              <a:t>Medarbejderne oplever de er vigtige</a:t>
            </a:r>
            <a:endParaRPr sz="1600"/>
          </a:p>
          <a:p>
            <a:pPr indent="0" lvl="0" marL="0" rtl="0" algn="l">
              <a:spcBef>
                <a:spcPts val="1200"/>
              </a:spcBef>
              <a:spcAft>
                <a:spcPts val="0"/>
              </a:spcAft>
              <a:buNone/>
            </a:pPr>
            <a:r>
              <a:rPr lang="da" sz="1600"/>
              <a:t>Medarbejderne får feedback så de får forbedret kompetencer.</a:t>
            </a:r>
            <a:endParaRPr sz="1600"/>
          </a:p>
          <a:p>
            <a:pPr indent="0" lvl="0" marL="0" rtl="0" algn="l">
              <a:spcBef>
                <a:spcPts val="1200"/>
              </a:spcBef>
              <a:spcAft>
                <a:spcPts val="1200"/>
              </a:spcAft>
              <a:buNone/>
            </a:pPr>
            <a:r>
              <a:rPr lang="da"/>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Autoritær ledelse</a:t>
            </a:r>
            <a:endParaRPr/>
          </a:p>
        </p:txBody>
      </p:sp>
      <p:sp>
        <p:nvSpPr>
          <p:cNvPr id="144" name="Google Shape;144;p24"/>
          <p:cNvSpPr txBox="1"/>
          <p:nvPr>
            <p:ph idx="1" type="body"/>
          </p:nvPr>
        </p:nvSpPr>
        <p:spPr>
          <a:xfrm>
            <a:off x="311700" y="1505700"/>
            <a:ext cx="3999900" cy="30762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da" sz="1598"/>
              <a:t>Hvornår?</a:t>
            </a:r>
            <a:endParaRPr b="1" sz="1598"/>
          </a:p>
          <a:p>
            <a:pPr indent="0" lvl="0" marL="0" rtl="0" algn="l">
              <a:spcBef>
                <a:spcPts val="1200"/>
              </a:spcBef>
              <a:spcAft>
                <a:spcPts val="0"/>
              </a:spcAft>
              <a:buNone/>
            </a:pPr>
            <a:r>
              <a:rPr lang="da" sz="1598"/>
              <a:t>Under </a:t>
            </a:r>
            <a:r>
              <a:rPr lang="da" sz="1598"/>
              <a:t>krisetider</a:t>
            </a:r>
            <a:r>
              <a:rPr lang="da" sz="1598"/>
              <a:t>. Når køkkenet brænder på og der mangler en retning.</a:t>
            </a:r>
            <a:endParaRPr sz="1598"/>
          </a:p>
          <a:p>
            <a:pPr indent="0" lvl="0" marL="0" rtl="0" algn="l">
              <a:spcBef>
                <a:spcPts val="1200"/>
              </a:spcBef>
              <a:spcAft>
                <a:spcPts val="0"/>
              </a:spcAft>
              <a:buNone/>
            </a:pPr>
            <a:r>
              <a:rPr lang="da" sz="1598"/>
              <a:t>Når der er uenigheder </a:t>
            </a:r>
            <a:r>
              <a:rPr lang="da" sz="1598"/>
              <a:t>internt</a:t>
            </a:r>
            <a:r>
              <a:rPr lang="da" sz="1598"/>
              <a:t> blandt medarbejderne.</a:t>
            </a:r>
            <a:endParaRPr sz="1598"/>
          </a:p>
          <a:p>
            <a:pPr indent="0" lvl="0" marL="0" rtl="0" algn="l">
              <a:spcBef>
                <a:spcPts val="1200"/>
              </a:spcBef>
              <a:spcAft>
                <a:spcPts val="0"/>
              </a:spcAft>
              <a:buNone/>
            </a:pPr>
            <a:r>
              <a:rPr lang="da" sz="1598"/>
              <a:t>Ved elementært arbejde, der hverken kræver store kompetencer, eller indebære medarbejdere der har store kompetencer.</a:t>
            </a:r>
            <a:endParaRPr sz="1598"/>
          </a:p>
          <a:p>
            <a:pPr indent="0" lvl="0" marL="0" rtl="0" algn="l">
              <a:spcBef>
                <a:spcPts val="1200"/>
              </a:spcBef>
              <a:spcAft>
                <a:spcPts val="0"/>
              </a:spcAft>
              <a:buNone/>
            </a:pPr>
            <a:r>
              <a:rPr lang="da" sz="1598"/>
              <a:t>Situationer hvor Ledelsen oprigtigt ved bedst</a:t>
            </a:r>
            <a:endParaRPr sz="1598"/>
          </a:p>
          <a:p>
            <a:pPr indent="0" lvl="0" marL="0" rtl="0" algn="l">
              <a:spcBef>
                <a:spcPts val="1200"/>
              </a:spcBef>
              <a:spcAft>
                <a:spcPts val="1200"/>
              </a:spcAft>
              <a:buNone/>
            </a:pPr>
            <a:r>
              <a:t/>
            </a:r>
            <a:endParaRPr/>
          </a:p>
        </p:txBody>
      </p:sp>
      <p:sp>
        <p:nvSpPr>
          <p:cNvPr id="145" name="Google Shape;145;p24"/>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da" sz="1600"/>
              <a:t>Hvorfor?</a:t>
            </a:r>
            <a:endParaRPr sz="1600"/>
          </a:p>
          <a:p>
            <a:pPr indent="0" lvl="0" marL="0" rtl="0" algn="l">
              <a:spcBef>
                <a:spcPts val="1200"/>
              </a:spcBef>
              <a:spcAft>
                <a:spcPts val="0"/>
              </a:spcAft>
              <a:buNone/>
            </a:pPr>
            <a:r>
              <a:rPr lang="da" sz="1600"/>
              <a:t>Ofte situationer hvor medarbejderne faktisk ikke selv ved hvad der giver mest mening.</a:t>
            </a:r>
            <a:endParaRPr sz="1600"/>
          </a:p>
          <a:p>
            <a:pPr indent="0" lvl="0" marL="0" rtl="0" algn="l">
              <a:spcBef>
                <a:spcPts val="1200"/>
              </a:spcBef>
              <a:spcAft>
                <a:spcPts val="0"/>
              </a:spcAft>
              <a:buNone/>
            </a:pPr>
            <a:r>
              <a:rPr lang="da" sz="1600"/>
              <a:t>Kan skabe klare </a:t>
            </a:r>
            <a:r>
              <a:rPr lang="da" sz="1600"/>
              <a:t>retningslinjer</a:t>
            </a:r>
            <a:r>
              <a:rPr lang="da" sz="1600"/>
              <a:t> så folk ved hvad der forventes af dem.</a:t>
            </a:r>
            <a:endParaRPr sz="1600"/>
          </a:p>
          <a:p>
            <a:pPr indent="0" lvl="0" marL="0" rtl="0" algn="l">
              <a:spcBef>
                <a:spcPts val="12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Laissez Faire Ledelse</a:t>
            </a:r>
            <a:endParaRPr/>
          </a:p>
        </p:txBody>
      </p:sp>
      <p:sp>
        <p:nvSpPr>
          <p:cNvPr id="151" name="Google Shape;151;p2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da" sz="1600"/>
              <a:t>Hvornår?</a:t>
            </a:r>
            <a:endParaRPr b="1" sz="1600"/>
          </a:p>
          <a:p>
            <a:pPr indent="0" lvl="0" marL="0" rtl="0" algn="l">
              <a:spcBef>
                <a:spcPts val="1200"/>
              </a:spcBef>
              <a:spcAft>
                <a:spcPts val="0"/>
              </a:spcAft>
              <a:buNone/>
            </a:pPr>
            <a:r>
              <a:rPr lang="da" sz="1600"/>
              <a:t>Ved medarbejdere med høj ekspertise.</a:t>
            </a:r>
            <a:endParaRPr sz="1600"/>
          </a:p>
          <a:p>
            <a:pPr indent="0" lvl="0" marL="0" rtl="0" algn="l">
              <a:spcBef>
                <a:spcPts val="1200"/>
              </a:spcBef>
              <a:spcAft>
                <a:spcPts val="0"/>
              </a:spcAft>
              <a:buNone/>
            </a:pPr>
            <a:r>
              <a:rPr lang="da" sz="1600"/>
              <a:t>Med arbejde der kræver høj ekspertise</a:t>
            </a:r>
            <a:endParaRPr sz="1600"/>
          </a:p>
          <a:p>
            <a:pPr indent="0" lvl="0" marL="0" rtl="0" algn="l">
              <a:spcBef>
                <a:spcPts val="1200"/>
              </a:spcBef>
              <a:spcAft>
                <a:spcPts val="0"/>
              </a:spcAft>
              <a:buNone/>
            </a:pPr>
            <a:r>
              <a:rPr lang="da" sz="1600"/>
              <a:t>Ved arbejde hvor den indre motivation er høj</a:t>
            </a:r>
            <a:endParaRPr sz="1600"/>
          </a:p>
          <a:p>
            <a:pPr indent="0" lvl="0" marL="0" rtl="0" algn="l">
              <a:spcBef>
                <a:spcPts val="1200"/>
              </a:spcBef>
              <a:spcAft>
                <a:spcPts val="0"/>
              </a:spcAft>
              <a:buNone/>
            </a:pPr>
            <a:r>
              <a:rPr lang="da" sz="1600"/>
              <a:t>Ved høj erfarne medarbejdere</a:t>
            </a:r>
            <a:endParaRPr sz="1600"/>
          </a:p>
          <a:p>
            <a:pPr indent="0" lvl="0" marL="0" rtl="0" algn="l">
              <a:spcBef>
                <a:spcPts val="1200"/>
              </a:spcBef>
              <a:spcAft>
                <a:spcPts val="1200"/>
              </a:spcAft>
              <a:buNone/>
            </a:pPr>
            <a:r>
              <a:rPr lang="da" sz="1600"/>
              <a:t>Hvor lederen er en sparringspartner</a:t>
            </a:r>
            <a:endParaRPr sz="1600"/>
          </a:p>
        </p:txBody>
      </p:sp>
      <p:sp>
        <p:nvSpPr>
          <p:cNvPr id="152" name="Google Shape;152;p2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da" sz="1600"/>
              <a:t>Hvorfor?</a:t>
            </a:r>
            <a:endParaRPr b="1" sz="1600"/>
          </a:p>
          <a:p>
            <a:pPr indent="0" lvl="0" marL="0" rtl="0" algn="l">
              <a:spcBef>
                <a:spcPts val="1200"/>
              </a:spcBef>
              <a:spcAft>
                <a:spcPts val="0"/>
              </a:spcAft>
              <a:buNone/>
            </a:pPr>
            <a:r>
              <a:rPr lang="da" sz="1600"/>
              <a:t>Hey Messi, i stedet for at sparke sådan her så prøv lige den her teknik i stedet!!</a:t>
            </a:r>
            <a:endParaRPr sz="1600"/>
          </a:p>
          <a:p>
            <a:pPr indent="0" lvl="0" marL="0" rtl="0" algn="l">
              <a:spcBef>
                <a:spcPts val="1200"/>
              </a:spcBef>
              <a:spcAft>
                <a:spcPts val="1200"/>
              </a:spcAft>
              <a:buNone/>
            </a:pPr>
            <a:r>
              <a:rPr lang="da" sz="1600"/>
              <a:t>Det eksempel er slet ikke far fetched!</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Case 1</a:t>
            </a:r>
            <a:endParaRPr/>
          </a:p>
        </p:txBody>
      </p:sp>
      <p:sp>
        <p:nvSpPr>
          <p:cNvPr id="158" name="Google Shape;158;p26"/>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da"/>
              <a:t>Vi er på advokatfirmaet i København der hedder Fjord-Sort. Du er managing partner, og det vælter ind med cases. Heldigvis har du rigtig mange erfarne og dygtige advokater der arbejder for dig, der hver især er motiveret til at levere et enormt godt stykke arbejde, og ligeledes gør netop dette. Der leveres altså på et enormt højt niveau i virksomheden og medarbejderne er eksperter indenfor hver deres område. Hvilken ledelsesstil vil du foreslå der gøres brug af her?</a:t>
            </a:r>
            <a:endParaRPr/>
          </a:p>
        </p:txBody>
      </p:sp>
      <p:pic>
        <p:nvPicPr>
          <p:cNvPr descr="Suits': BBC Buys Hit Series After Netflix Run" id="159" name="Google Shape;159;p26"/>
          <p:cNvPicPr preferRelativeResize="0"/>
          <p:nvPr/>
        </p:nvPicPr>
        <p:blipFill>
          <a:blip r:embed="rId3">
            <a:alphaModFix/>
          </a:blip>
          <a:stretch>
            <a:fillRect/>
          </a:stretch>
        </p:blipFill>
        <p:spPr>
          <a:xfrm>
            <a:off x="5001598" y="2809200"/>
            <a:ext cx="4142400" cy="2334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Case 2</a:t>
            </a:r>
            <a:endParaRPr/>
          </a:p>
        </p:txBody>
      </p:sp>
      <p:sp>
        <p:nvSpPr>
          <p:cNvPr id="165" name="Google Shape;165;p27"/>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da"/>
              <a:t>Vi er hos </a:t>
            </a:r>
            <a:r>
              <a:rPr lang="da"/>
              <a:t>telemarketingbureauet</a:t>
            </a:r>
            <a:r>
              <a:rPr lang="da"/>
              <a:t> Legendary Sales, og du er chef og grundlægger af virksomheden. Du får løbende en masse unge mennesker ind der forsøger at tjene penge i deres </a:t>
            </a:r>
            <a:r>
              <a:rPr lang="da"/>
              <a:t>sabbatår</a:t>
            </a:r>
            <a:r>
              <a:rPr lang="da"/>
              <a:t>. De har ikke nødvendigvis den store salgserfaring eller ønsker at gøre karriere indenfor salg, men vil bare tjene lidt penge i deres sabbatår. Der er ikke den store fremtid i at udvikle dem og arbejdet er heller ikke enormt komplekst. Hvordan vil du lede dem?</a:t>
            </a:r>
            <a:endParaRPr/>
          </a:p>
        </p:txBody>
      </p:sp>
      <p:pic>
        <p:nvPicPr>
          <p:cNvPr descr="Pin page" id="166" name="Google Shape;166;p27"/>
          <p:cNvPicPr preferRelativeResize="0"/>
          <p:nvPr/>
        </p:nvPicPr>
        <p:blipFill>
          <a:blip r:embed="rId3">
            <a:alphaModFix/>
          </a:blip>
          <a:stretch>
            <a:fillRect/>
          </a:stretch>
        </p:blipFill>
        <p:spPr>
          <a:xfrm>
            <a:off x="4371975" y="1962150"/>
            <a:ext cx="4772024" cy="3181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Case 3</a:t>
            </a:r>
            <a:endParaRPr/>
          </a:p>
        </p:txBody>
      </p:sp>
      <p:sp>
        <p:nvSpPr>
          <p:cNvPr id="172" name="Google Shape;172;p28"/>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da"/>
              <a:t>Vi er hos revisionsvirksomheden WPC og det er slutningen af året. Alle jeres revisortrainees er lige blevet færdiguddannet og du har fået opgaven om at lede dem. De er unge, og de er sultne og ønsker at være i virksomheden i lang tid, og håber på at kunne udvikle deres kompetencer indenfor organisationen. De har lige taget en lang uddannelse, og har kompetencerne til at løse opgaverne, men de er stadig </a:t>
            </a:r>
            <a:r>
              <a:rPr lang="da"/>
              <a:t>nyuddannede</a:t>
            </a:r>
            <a:r>
              <a:rPr lang="da"/>
              <a:t> og de er altså ikke eksperter endnu. Hvordan ville du lede dem?</a:t>
            </a:r>
            <a:endParaRPr/>
          </a:p>
        </p:txBody>
      </p:sp>
      <p:pic>
        <p:nvPicPr>
          <p:cNvPr descr="Importance of Accountants: Why You Should Hire One for Your Business?" id="173" name="Google Shape;173;p28"/>
          <p:cNvPicPr preferRelativeResize="0"/>
          <p:nvPr/>
        </p:nvPicPr>
        <p:blipFill>
          <a:blip r:embed="rId3">
            <a:alphaModFix/>
          </a:blip>
          <a:stretch>
            <a:fillRect/>
          </a:stretch>
        </p:blipFill>
        <p:spPr>
          <a:xfrm>
            <a:off x="4369600" y="1962150"/>
            <a:ext cx="4774411" cy="31813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Så hvad har vi (Forhåbentligt) lært i dag?</a:t>
            </a:r>
            <a:endParaRPr/>
          </a:p>
        </p:txBody>
      </p:sp>
      <p:sp>
        <p:nvSpPr>
          <p:cNvPr id="179" name="Google Shape;179;p29"/>
          <p:cNvSpPr txBox="1"/>
          <p:nvPr>
            <p:ph idx="1" type="body"/>
          </p:nvPr>
        </p:nvSpPr>
        <p:spPr>
          <a:xfrm>
            <a:off x="311700" y="1505700"/>
            <a:ext cx="59610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1500"/>
              <a:t>Fra maksimal effektivisering til et mere </a:t>
            </a:r>
            <a:r>
              <a:rPr lang="da" sz="1500"/>
              <a:t>holistisk</a:t>
            </a:r>
            <a:r>
              <a:rPr lang="da" sz="1500"/>
              <a:t> syn. Men vi er ikke helt i mål!</a:t>
            </a:r>
            <a:endParaRPr sz="1500"/>
          </a:p>
          <a:p>
            <a:pPr indent="0" lvl="0" marL="0" rtl="0" algn="l">
              <a:spcBef>
                <a:spcPts val="1200"/>
              </a:spcBef>
              <a:spcAft>
                <a:spcPts val="0"/>
              </a:spcAft>
              <a:buNone/>
            </a:pPr>
            <a:r>
              <a:rPr lang="da" sz="1500"/>
              <a:t>Startskuddet til moderne ledelse og </a:t>
            </a:r>
            <a:r>
              <a:rPr lang="da" sz="1500"/>
              <a:t>fundamentet</a:t>
            </a:r>
            <a:r>
              <a:rPr lang="da" sz="1500"/>
              <a:t> for det med vores tre nye ledelsesstile er stadig yderst relevante i dag, bare ikke helt på samme måde som de først blev præsenteret.</a:t>
            </a:r>
            <a:endParaRPr sz="1500"/>
          </a:p>
          <a:p>
            <a:pPr indent="0" lvl="0" marL="0" rtl="0" algn="l">
              <a:spcBef>
                <a:spcPts val="1200"/>
              </a:spcBef>
              <a:spcAft>
                <a:spcPts val="0"/>
              </a:spcAft>
              <a:buNone/>
            </a:pPr>
            <a:r>
              <a:rPr lang="da" sz="1500"/>
              <a:t>No one best practice. Det er baseret ud fra kontekst!</a:t>
            </a:r>
            <a:endParaRPr sz="1500"/>
          </a:p>
          <a:p>
            <a:pPr indent="0" lvl="0" marL="0" rtl="0" algn="l">
              <a:spcBef>
                <a:spcPts val="1200"/>
              </a:spcBef>
              <a:spcAft>
                <a:spcPts val="1200"/>
              </a:spcAft>
              <a:buNone/>
            </a:pPr>
            <a:r>
              <a:rPr lang="da" sz="1500"/>
              <a:t>OG VIGTIGST AF ALT! Glæder vi os vildt meget til at lære mere om moderne ledelse så vi kan blive klasse ledere!</a:t>
            </a:r>
            <a:endParaRPr sz="1500"/>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