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549377cd8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549377cd8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3549377cd8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3549377cd8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3549377cd8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3549377cd8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3549377cd8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3549377cd8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3549377cd8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3549377cd8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3549377cd8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3549377cd8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3549377cd8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3549377cd8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3549377cd8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3549377cd8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3556dd651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3556dd651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3556dd651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3556dd651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title"/>
          </p:nvPr>
        </p:nvSpPr>
        <p:spPr>
          <a:xfrm>
            <a:off x="490250" y="526350"/>
            <a:ext cx="82962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da"/>
              <a:t>Welcome back!</a:t>
            </a:r>
            <a:endParaRPr/>
          </a:p>
          <a:p>
            <a:pPr indent="0" lvl="0" marL="0" rtl="0" algn="l">
              <a:spcBef>
                <a:spcPts val="0"/>
              </a:spcBef>
              <a:spcAft>
                <a:spcPts val="0"/>
              </a:spcAft>
              <a:buNone/>
            </a:pPr>
            <a:r>
              <a:rPr lang="da" sz="3000"/>
              <a:t>Fordi vi alle selvfølgelig elsker EØ, og jeg elsker jer! Vil jeg så gerne høre om jeres ferie! Så 2-3 minutter med sidemakkeren, hvordan har EØ påvirket jeres ferie!!</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Planen i dag</a:t>
            </a:r>
            <a:endParaRPr/>
          </a:p>
        </p:txBody>
      </p:sp>
      <p:sp>
        <p:nvSpPr>
          <p:cNvPr id="91" name="Google Shape;91;p1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Vi er nu videre fra den historiske kontekst til modern!</a:t>
            </a:r>
            <a:endParaRPr/>
          </a:p>
          <a:p>
            <a:pPr indent="0" lvl="0" marL="0" rtl="0" algn="l">
              <a:spcBef>
                <a:spcPts val="1200"/>
              </a:spcBef>
              <a:spcAft>
                <a:spcPts val="0"/>
              </a:spcAft>
              <a:buNone/>
            </a:pPr>
            <a:r>
              <a:rPr lang="da"/>
              <a:t>Hersey and Blanchard som vi startede op på fortsætter vi med</a:t>
            </a:r>
            <a:endParaRPr/>
          </a:p>
          <a:p>
            <a:pPr indent="0" lvl="0" marL="0" rtl="0" algn="l">
              <a:spcBef>
                <a:spcPts val="1200"/>
              </a:spcBef>
              <a:spcAft>
                <a:spcPts val="0"/>
              </a:spcAft>
              <a:buNone/>
            </a:pPr>
            <a:r>
              <a:rPr lang="da"/>
              <a:t>Situationsbetinget ledelse!</a:t>
            </a:r>
            <a:endParaRPr/>
          </a:p>
          <a:p>
            <a:pPr indent="0" lvl="0" marL="0" rtl="0" algn="l">
              <a:spcBef>
                <a:spcPts val="1200"/>
              </a:spcBef>
              <a:spcAft>
                <a:spcPts val="0"/>
              </a:spcAft>
              <a:buNone/>
            </a:pPr>
            <a:r>
              <a:rPr lang="da"/>
              <a:t>Lang Case</a:t>
            </a:r>
            <a:endParaRPr/>
          </a:p>
          <a:p>
            <a:pPr indent="0" lvl="0" marL="0" rtl="0" algn="l">
              <a:spcBef>
                <a:spcPts val="1200"/>
              </a:spcBef>
              <a:spcAft>
                <a:spcPts val="0"/>
              </a:spcAft>
              <a:buNone/>
            </a:pPr>
            <a:r>
              <a:rPr lang="da"/>
              <a:t>Afrunding opsamling</a:t>
            </a:r>
            <a:endParaRPr/>
          </a:p>
          <a:p>
            <a:pPr indent="0" lvl="0" marL="0" rtl="0" algn="l">
              <a:spcBef>
                <a:spcPts val="1200"/>
              </a:spcBef>
              <a:spcAft>
                <a:spcPts val="1200"/>
              </a:spcAft>
              <a:buNone/>
            </a:pPr>
            <a:r>
              <a:rPr lang="da"/>
              <a:t>Moderne ledelsesteorier fortsat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Situationsbetinget Ledelse</a:t>
            </a:r>
            <a:endParaRPr/>
          </a:p>
        </p:txBody>
      </p:sp>
      <p:sp>
        <p:nvSpPr>
          <p:cNvPr id="97" name="Google Shape;97;p1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Hersey and Blanchard!</a:t>
            </a:r>
            <a:endParaRPr/>
          </a:p>
          <a:p>
            <a:pPr indent="0" lvl="0" marL="0" rtl="0" algn="l">
              <a:spcBef>
                <a:spcPts val="1200"/>
              </a:spcBef>
              <a:spcAft>
                <a:spcPts val="0"/>
              </a:spcAft>
              <a:buNone/>
            </a:pPr>
            <a:r>
              <a:rPr lang="da"/>
              <a:t>Tager udgangspunkt i de 4 følgende medarbejder tilstande</a:t>
            </a:r>
            <a:endParaRPr/>
          </a:p>
          <a:p>
            <a:pPr indent="-342900" lvl="0" marL="457200" rtl="0" algn="l">
              <a:spcBef>
                <a:spcPts val="1200"/>
              </a:spcBef>
              <a:spcAft>
                <a:spcPts val="0"/>
              </a:spcAft>
              <a:buSzPts val="1800"/>
              <a:buChar char="●"/>
            </a:pPr>
            <a:r>
              <a:rPr lang="da"/>
              <a:t>Medarbejderen er ikke Kompetent og ikke villig til at løse opgaven</a:t>
            </a:r>
            <a:endParaRPr/>
          </a:p>
          <a:p>
            <a:pPr indent="-342900" lvl="0" marL="457200" rtl="0" algn="l">
              <a:spcBef>
                <a:spcPts val="0"/>
              </a:spcBef>
              <a:spcAft>
                <a:spcPts val="0"/>
              </a:spcAft>
              <a:buSzPts val="1800"/>
              <a:buChar char="●"/>
            </a:pPr>
            <a:r>
              <a:rPr lang="da"/>
              <a:t>Medarbejderen er ikke Kompetent men villig til at løse opgaven</a:t>
            </a:r>
            <a:endParaRPr/>
          </a:p>
          <a:p>
            <a:pPr indent="-342900" lvl="0" marL="457200" rtl="0" algn="l">
              <a:spcBef>
                <a:spcPts val="0"/>
              </a:spcBef>
              <a:spcAft>
                <a:spcPts val="0"/>
              </a:spcAft>
              <a:buSzPts val="1800"/>
              <a:buChar char="●"/>
            </a:pPr>
            <a:r>
              <a:rPr lang="da"/>
              <a:t>Medarbejderen er Kompetent men ikke villig til at løse opgaven</a:t>
            </a:r>
            <a:endParaRPr/>
          </a:p>
          <a:p>
            <a:pPr indent="-342900" lvl="0" marL="457200" rtl="0" algn="l">
              <a:spcBef>
                <a:spcPts val="0"/>
              </a:spcBef>
              <a:spcAft>
                <a:spcPts val="0"/>
              </a:spcAft>
              <a:buSzPts val="1800"/>
              <a:buChar char="●"/>
            </a:pPr>
            <a:r>
              <a:rPr lang="da"/>
              <a:t>Medarbejderen er kompetent og villig til at løse opgaven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Hersey og Blanchards model. Er også i bogen</a:t>
            </a:r>
            <a:endParaRPr/>
          </a:p>
        </p:txBody>
      </p:sp>
      <p:pic>
        <p:nvPicPr>
          <p:cNvPr id="103" name="Google Shape;103;p16"/>
          <p:cNvPicPr preferRelativeResize="0"/>
          <p:nvPr/>
        </p:nvPicPr>
        <p:blipFill rotWithShape="1">
          <a:blip r:embed="rId3">
            <a:alphaModFix/>
          </a:blip>
          <a:srcRect b="0" l="0" r="0" t="5240"/>
          <a:stretch/>
        </p:blipFill>
        <p:spPr>
          <a:xfrm>
            <a:off x="3725050" y="1216600"/>
            <a:ext cx="5107249" cy="3752749"/>
          </a:xfrm>
          <a:prstGeom prst="rect">
            <a:avLst/>
          </a:prstGeom>
          <a:noFill/>
          <a:ln>
            <a:noFill/>
          </a:ln>
        </p:spPr>
      </p:pic>
      <p:sp>
        <p:nvSpPr>
          <p:cNvPr id="104" name="Google Shape;104;p16"/>
          <p:cNvSpPr txBox="1"/>
          <p:nvPr/>
        </p:nvSpPr>
        <p:spPr>
          <a:xfrm>
            <a:off x="252225" y="1216600"/>
            <a:ext cx="3747600" cy="34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sz="1800">
                <a:solidFill>
                  <a:schemeClr val="dk2"/>
                </a:solidFill>
                <a:latin typeface="Roboto"/>
                <a:ea typeface="Roboto"/>
                <a:cs typeface="Roboto"/>
                <a:sym typeface="Roboto"/>
              </a:rPr>
              <a:t>De laver altså en matrix hvor man skelner mellem støttende adfærd, og styrende adfærd.</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da" sz="1800">
                <a:solidFill>
                  <a:schemeClr val="dk2"/>
                </a:solidFill>
                <a:latin typeface="Roboto"/>
                <a:ea typeface="Roboto"/>
                <a:cs typeface="Roboto"/>
                <a:sym typeface="Roboto"/>
              </a:rPr>
              <a:t>Men hvordan skal denne model forstås?</a:t>
            </a:r>
            <a:endParaRPr sz="1800">
              <a:solidFill>
                <a:schemeClr val="dk2"/>
              </a:solidFill>
              <a:latin typeface="Roboto"/>
              <a:ea typeface="Roboto"/>
              <a:cs typeface="Roboto"/>
              <a:sym typeface="Roboto"/>
            </a:endParaRPr>
          </a:p>
          <a:p>
            <a:pPr indent="0" lvl="0" marL="0" rtl="0" algn="l">
              <a:spcBef>
                <a:spcPts val="0"/>
              </a:spcBef>
              <a:spcAft>
                <a:spcPts val="0"/>
              </a:spcAft>
              <a:buNone/>
            </a:pPr>
            <a:br>
              <a:rPr lang="da" sz="1800">
                <a:solidFill>
                  <a:schemeClr val="dk2"/>
                </a:solidFill>
                <a:latin typeface="Roboto"/>
                <a:ea typeface="Roboto"/>
                <a:cs typeface="Roboto"/>
                <a:sym typeface="Roboto"/>
              </a:rPr>
            </a:br>
            <a:r>
              <a:rPr lang="da" sz="1800">
                <a:solidFill>
                  <a:schemeClr val="dk2"/>
                </a:solidFill>
                <a:latin typeface="Roboto"/>
                <a:ea typeface="Roboto"/>
                <a:cs typeface="Roboto"/>
                <a:sym typeface="Roboto"/>
              </a:rPr>
              <a:t>Hvad kan vi bruge den til? At tilpasse vores ledelsesstil efter de enkelte menneskelige behov i situationen.</a:t>
            </a:r>
            <a:endParaRPr sz="1800">
              <a:solidFill>
                <a:schemeClr val="dk2"/>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Hersey and Blanchard</a:t>
            </a:r>
            <a:endParaRPr/>
          </a:p>
        </p:txBody>
      </p:sp>
      <p:sp>
        <p:nvSpPr>
          <p:cNvPr id="110" name="Google Shape;110;p17"/>
          <p:cNvSpPr txBox="1"/>
          <p:nvPr>
            <p:ph idx="1" type="body"/>
          </p:nvPr>
        </p:nvSpPr>
        <p:spPr>
          <a:xfrm>
            <a:off x="311700" y="1229875"/>
            <a:ext cx="8520600" cy="3734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da"/>
              <a:t>Hersey og Blanchard åbnede altså nogle døre her der stadig er relevante i dag.</a:t>
            </a:r>
            <a:endParaRPr/>
          </a:p>
          <a:p>
            <a:pPr indent="0" lvl="0" marL="0" rtl="0" algn="l">
              <a:spcBef>
                <a:spcPts val="1200"/>
              </a:spcBef>
              <a:spcAft>
                <a:spcPts val="0"/>
              </a:spcAft>
              <a:buNone/>
            </a:pPr>
            <a:r>
              <a:rPr lang="da"/>
              <a:t>Hele tankegangen med at ledelsesstilen skal tilpasses konteksten meget nøje er det paradigme der bygges videre på den dag i dag.</a:t>
            </a:r>
            <a:endParaRPr/>
          </a:p>
          <a:p>
            <a:pPr indent="0" lvl="0" marL="0" rtl="0" algn="l">
              <a:spcBef>
                <a:spcPts val="1200"/>
              </a:spcBef>
              <a:spcAft>
                <a:spcPts val="0"/>
              </a:spcAft>
              <a:buNone/>
            </a:pPr>
            <a:r>
              <a:rPr lang="da"/>
              <a:t>Vigtigst af alt fast hamrer det med syvtommersøm at der bør tages hensyn til hver enkelt medarbejder hvis du skal være en god leder. Deraf navnet situationsbetinget</a:t>
            </a:r>
            <a:endParaRPr/>
          </a:p>
          <a:p>
            <a:pPr indent="0" lvl="0" marL="0" rtl="0" algn="l">
              <a:spcBef>
                <a:spcPts val="1200"/>
              </a:spcBef>
              <a:spcAft>
                <a:spcPts val="0"/>
              </a:spcAft>
              <a:buNone/>
            </a:pPr>
            <a:r>
              <a:rPr b="1" lang="da"/>
              <a:t>Kritikpunkter:</a:t>
            </a:r>
            <a:endParaRPr b="1"/>
          </a:p>
          <a:p>
            <a:pPr indent="0" lvl="0" marL="0" rtl="0" algn="l">
              <a:spcBef>
                <a:spcPts val="1200"/>
              </a:spcBef>
              <a:spcAft>
                <a:spcPts val="0"/>
              </a:spcAft>
              <a:buNone/>
            </a:pPr>
            <a:r>
              <a:rPr lang="da"/>
              <a:t>For svær at implementere i praksis</a:t>
            </a:r>
            <a:endParaRPr/>
          </a:p>
          <a:p>
            <a:pPr indent="0" lvl="0" marL="0" rtl="0" algn="l">
              <a:spcBef>
                <a:spcPts val="1200"/>
              </a:spcBef>
              <a:spcAft>
                <a:spcPts val="0"/>
              </a:spcAft>
              <a:buNone/>
            </a:pPr>
            <a:r>
              <a:rPr lang="da"/>
              <a:t>Gjorde medarbejderne usikre på ledelsens respons</a:t>
            </a:r>
            <a:endParaRPr/>
          </a:p>
          <a:p>
            <a:pPr indent="0" lvl="0" marL="0" rtl="0" algn="l">
              <a:spcBef>
                <a:spcPts val="1200"/>
              </a:spcBef>
              <a:spcAft>
                <a:spcPts val="0"/>
              </a:spcAft>
              <a:buNone/>
            </a:pPr>
            <a:r>
              <a:rPr lang="da"/>
              <a:t>Kræver meget fra ledelsen</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nvSpPr>
        <p:spPr>
          <a:xfrm>
            <a:off x="311700" y="410000"/>
            <a:ext cx="8520600" cy="6078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da" sz="3000">
                <a:solidFill>
                  <a:srgbClr val="2A3990"/>
                </a:solidFill>
                <a:latin typeface="Roboto"/>
                <a:ea typeface="Roboto"/>
                <a:cs typeface="Roboto"/>
                <a:sym typeface="Roboto"/>
              </a:rPr>
              <a:t>Case intro</a:t>
            </a:r>
            <a:endParaRPr sz="3000">
              <a:solidFill>
                <a:srgbClr val="2A3990"/>
              </a:solidFill>
              <a:latin typeface="Roboto"/>
              <a:ea typeface="Roboto"/>
              <a:cs typeface="Roboto"/>
              <a:sym typeface="Roboto"/>
            </a:endParaRPr>
          </a:p>
        </p:txBody>
      </p:sp>
      <p:sp>
        <p:nvSpPr>
          <p:cNvPr id="116" name="Google Shape;116;p18"/>
          <p:cNvSpPr txBox="1"/>
          <p:nvPr/>
        </p:nvSpPr>
        <p:spPr>
          <a:xfrm>
            <a:off x="311700" y="1229875"/>
            <a:ext cx="8520600" cy="38379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None/>
            </a:pPr>
            <a:r>
              <a:rPr lang="da" sz="1600">
                <a:solidFill>
                  <a:srgbClr val="434343"/>
                </a:solidFill>
                <a:latin typeface="Roboto"/>
                <a:ea typeface="Roboto"/>
                <a:cs typeface="Roboto"/>
                <a:sym typeface="Roboto"/>
              </a:rPr>
              <a:t>Beviser dens relevans i en moderne kontekst</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lang="da" sz="1600">
                <a:solidFill>
                  <a:srgbClr val="434343"/>
                </a:solidFill>
                <a:latin typeface="Roboto"/>
                <a:ea typeface="Roboto"/>
                <a:cs typeface="Roboto"/>
                <a:sym typeface="Roboto"/>
              </a:rPr>
              <a:t>Sætter lys på styrker og svagheder</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lang="da" sz="1600">
                <a:solidFill>
                  <a:srgbClr val="434343"/>
                </a:solidFill>
                <a:latin typeface="Roboto"/>
                <a:ea typeface="Roboto"/>
                <a:cs typeface="Roboto"/>
                <a:sym typeface="Roboto"/>
              </a:rPr>
              <a:t>Beskriver rigtig flot hvorfor Hersey and Blanchard sjældent kan stå selv</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b="1" lang="da" sz="1600">
                <a:solidFill>
                  <a:srgbClr val="434343"/>
                </a:solidFill>
                <a:latin typeface="Roboto"/>
                <a:ea typeface="Roboto"/>
                <a:cs typeface="Roboto"/>
                <a:sym typeface="Roboto"/>
              </a:rPr>
              <a:t>Spørgsmål i skal besvare:</a:t>
            </a:r>
            <a:endParaRPr b="1"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lang="da" sz="1600">
                <a:solidFill>
                  <a:srgbClr val="434343"/>
                </a:solidFill>
                <a:latin typeface="Roboto"/>
                <a:ea typeface="Roboto"/>
                <a:cs typeface="Roboto"/>
                <a:sym typeface="Roboto"/>
              </a:rPr>
              <a:t>Beskriv kort og redegør for de mange potentielle ledelsesmæssige problemstillinger der er i casen. Kan være fra ALT ledelses pensum! Der er meget!</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lang="da" sz="1600">
                <a:solidFill>
                  <a:srgbClr val="434343"/>
                </a:solidFill>
                <a:latin typeface="Roboto"/>
                <a:ea typeface="Roboto"/>
                <a:cs typeface="Roboto"/>
                <a:sym typeface="Roboto"/>
              </a:rPr>
              <a:t>Analyser med udgangspunkt i vores ledelsesteorier hvad der helt præcist er i spil siden det går galt.</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1200"/>
              </a:spcAft>
              <a:buNone/>
            </a:pPr>
            <a:r>
              <a:rPr lang="da" sz="1600">
                <a:solidFill>
                  <a:srgbClr val="434343"/>
                </a:solidFill>
                <a:latin typeface="Roboto"/>
                <a:ea typeface="Roboto"/>
                <a:cs typeface="Roboto"/>
                <a:sym typeface="Roboto"/>
              </a:rPr>
              <a:t>Diskuter forslag ud fra et teoretisk fundament nogle forslag på hvordan i havde ageret anderledes, og om dette overhovedet er realistisk?</a:t>
            </a:r>
            <a:endParaRPr sz="1600">
              <a:solidFill>
                <a:srgbClr val="434343"/>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idx="4294967295"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Case eksempel</a:t>
            </a:r>
            <a:endParaRPr/>
          </a:p>
        </p:txBody>
      </p:sp>
      <p:sp>
        <p:nvSpPr>
          <p:cNvPr id="122" name="Google Shape;122;p19"/>
          <p:cNvSpPr txBox="1"/>
          <p:nvPr>
            <p:ph idx="4294967295" type="body"/>
          </p:nvPr>
        </p:nvSpPr>
        <p:spPr>
          <a:xfrm>
            <a:off x="109800" y="976250"/>
            <a:ext cx="8774100" cy="37923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da">
                <a:solidFill>
                  <a:srgbClr val="434343"/>
                </a:solidFill>
              </a:rPr>
              <a:t>Vi er hos den statslige funktion indbetaling Danmark og de har lige fået et nyt IT system til HELE koncernen. Ledelsen står nu overfor denne meget svære opgave at implementere dette IT system. Den store udfordring er at virksomheden ikke kan stå stille imens de skal overgå til dette, og de arbejder med en meget stram deadline! De har altså lidt travlt. Dette store pres for både tidspres og effektivitet gør det ikke nemt at være leder. Derudover er teamet sammensat af medarbejdere med mange forskellige kompetencer indenfor IT. Der er nogle gamle mennesker der var glade for det nye it system og simpelthen ikke ser logikken i at få et nyt, og faktisk heller ikke kan finde ud af det, som i slet ikke. Mens nogle af de yngre medarbejdere, synes det gamle var meget forældet og ændringen var nødvendig og dermed kærkommen. Så der går også meget forskellig snakken i krogene om hvor galt eller genialt det her nye tiltag er. Men hvor end alting er så skal dette nye IT system rulles ud. Indbetaling Danmark vælger at hoppe over hvor gærdet var lavest, og rullede det simpelthen ud, ens for alle, og på en gang. Alle modtog samme træning om der var behov for det eller ej, og alle blev placeret i samme båd. Det blev kørt over to hold så virksomheden stadig kunne holde sig i live imens, og holdene var tilfældigt delt op. Men ville i have gjort noget anderledes med jeres nye viden omkring ledelse.</a:t>
            </a:r>
            <a:endParaRPr>
              <a:solidFill>
                <a:srgbClr val="434343"/>
              </a:solidFill>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da" sz="1600">
                <a:solidFill>
                  <a:srgbClr val="434343"/>
                </a:solidFill>
                <a:latin typeface="Roboto"/>
                <a:ea typeface="Roboto"/>
                <a:cs typeface="Roboto"/>
                <a:sym typeface="Roboto"/>
              </a:rPr>
              <a:t>Beskriv kort og redegør for de mange potentielle ledelsesmæssige problemstillinger der er i casen. Kan være fra ALT ledelses pensum! Der er meget!</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rPr lang="da" sz="1600">
                <a:solidFill>
                  <a:srgbClr val="434343"/>
                </a:solidFill>
                <a:latin typeface="Roboto"/>
                <a:ea typeface="Roboto"/>
                <a:cs typeface="Roboto"/>
                <a:sym typeface="Roboto"/>
              </a:rPr>
              <a:t>Analyser med udgangspunkt i vores ledelsesteorier hvad der helt præcist er i spil siden det går galt.</a:t>
            </a:r>
            <a:endParaRPr sz="1600">
              <a:solidFill>
                <a:srgbClr val="434343"/>
              </a:solidFill>
              <a:latin typeface="Roboto"/>
              <a:ea typeface="Roboto"/>
              <a:cs typeface="Roboto"/>
              <a:sym typeface="Roboto"/>
            </a:endParaRPr>
          </a:p>
          <a:p>
            <a:pPr indent="0" lvl="0" marL="0" rtl="0" algn="l">
              <a:lnSpc>
                <a:spcPct val="115000"/>
              </a:lnSpc>
              <a:spcBef>
                <a:spcPts val="1200"/>
              </a:spcBef>
              <a:spcAft>
                <a:spcPts val="1200"/>
              </a:spcAft>
              <a:buNone/>
            </a:pPr>
            <a:r>
              <a:rPr lang="da" sz="1600">
                <a:solidFill>
                  <a:srgbClr val="434343"/>
                </a:solidFill>
                <a:latin typeface="Roboto"/>
                <a:ea typeface="Roboto"/>
                <a:cs typeface="Roboto"/>
                <a:sym typeface="Roboto"/>
              </a:rPr>
              <a:t>Diskuter forslag ud fra et teoretisk fundament nogle forslag på hvordan i havde ageret anderledes, og om dette overhovedet er realistisk?</a:t>
            </a:r>
            <a:endParaRPr sz="1800">
              <a:solidFill>
                <a:srgbClr val="434343"/>
              </a:solidFill>
              <a:latin typeface="Roboto"/>
              <a:ea typeface="Roboto"/>
              <a:cs typeface="Roboto"/>
              <a:sym typeface="Roboto"/>
            </a:endParaRPr>
          </a:p>
        </p:txBody>
      </p:sp>
      <p:sp>
        <p:nvSpPr>
          <p:cNvPr id="128" name="Google Shape;128;p20"/>
          <p:cNvSpPr txBox="1"/>
          <p:nvPr/>
        </p:nvSpPr>
        <p:spPr>
          <a:xfrm>
            <a:off x="368350" y="273550"/>
            <a:ext cx="8247600" cy="74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sz="2800">
                <a:solidFill>
                  <a:schemeClr val="dk2"/>
                </a:solidFill>
                <a:latin typeface="Roboto"/>
                <a:ea typeface="Roboto"/>
                <a:cs typeface="Roboto"/>
                <a:sym typeface="Roboto"/>
              </a:rPr>
              <a:t>Case opsamling</a:t>
            </a:r>
            <a:endParaRPr sz="2800">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Dykker vi ned i Pros And Cons på et praktisk niveau</a:t>
            </a:r>
            <a:endParaRPr/>
          </a:p>
        </p:txBody>
      </p:sp>
      <p:sp>
        <p:nvSpPr>
          <p:cNvPr id="134" name="Google Shape;134;p21"/>
          <p:cNvSpPr txBox="1"/>
          <p:nvPr>
            <p:ph idx="1" type="body"/>
          </p:nvPr>
        </p:nvSpPr>
        <p:spPr>
          <a:xfrm>
            <a:off x="311700" y="1229875"/>
            <a:ext cx="4160100" cy="3339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da" sz="1400"/>
              <a:t>Fordele:</a:t>
            </a:r>
            <a:endParaRPr sz="1400"/>
          </a:p>
          <a:p>
            <a:pPr indent="0" lvl="0" marL="0" rtl="0" algn="l">
              <a:spcBef>
                <a:spcPts val="1200"/>
              </a:spcBef>
              <a:spcAft>
                <a:spcPts val="0"/>
              </a:spcAft>
              <a:buNone/>
            </a:pPr>
            <a:r>
              <a:rPr lang="da" sz="1400"/>
              <a:t>Positiv indflydelse på motivation og jobtilfredshed</a:t>
            </a:r>
            <a:endParaRPr sz="1400"/>
          </a:p>
          <a:p>
            <a:pPr indent="0" lvl="0" marL="0" rtl="0" algn="l">
              <a:spcBef>
                <a:spcPts val="1200"/>
              </a:spcBef>
              <a:spcAft>
                <a:spcPts val="0"/>
              </a:spcAft>
              <a:buNone/>
            </a:pPr>
            <a:r>
              <a:rPr lang="da" sz="1400"/>
              <a:t>Inddrager mennesket, medarbejdere føler sig vigtige</a:t>
            </a:r>
            <a:endParaRPr sz="1400"/>
          </a:p>
          <a:p>
            <a:pPr indent="0" lvl="0" marL="0" rtl="0" algn="l">
              <a:spcBef>
                <a:spcPts val="1200"/>
              </a:spcBef>
              <a:spcAft>
                <a:spcPts val="0"/>
              </a:spcAft>
              <a:buNone/>
            </a:pPr>
            <a:r>
              <a:rPr lang="da" sz="1400"/>
              <a:t>Nem og forstå, og meget håndgribelig</a:t>
            </a:r>
            <a:endParaRPr sz="1400"/>
          </a:p>
          <a:p>
            <a:pPr indent="0" lvl="0" marL="0" rtl="0" algn="l">
              <a:spcBef>
                <a:spcPts val="1200"/>
              </a:spcBef>
              <a:spcAft>
                <a:spcPts val="0"/>
              </a:spcAft>
              <a:buNone/>
            </a:pPr>
            <a:r>
              <a:rPr lang="da" sz="1400"/>
              <a:t>Meget anvendelig</a:t>
            </a:r>
            <a:endParaRPr sz="1400"/>
          </a:p>
          <a:p>
            <a:pPr indent="0" lvl="0" marL="0" rtl="0" algn="l">
              <a:spcBef>
                <a:spcPts val="1200"/>
              </a:spcBef>
              <a:spcAft>
                <a:spcPts val="0"/>
              </a:spcAft>
              <a:buNone/>
            </a:pPr>
            <a:r>
              <a:rPr lang="da" sz="1400"/>
              <a:t>Øger medarbejdernes produktivitet</a:t>
            </a:r>
            <a:endParaRPr sz="1400"/>
          </a:p>
          <a:p>
            <a:pPr indent="0" lvl="0" marL="0" rtl="0" algn="l">
              <a:spcBef>
                <a:spcPts val="1200"/>
              </a:spcBef>
              <a:spcAft>
                <a:spcPts val="0"/>
              </a:spcAft>
              <a:buNone/>
            </a:pPr>
            <a:r>
              <a:rPr lang="da" sz="1400"/>
              <a:t>Yderst relevant i moderne organisationer</a:t>
            </a:r>
            <a:endParaRPr sz="1400"/>
          </a:p>
          <a:p>
            <a:pPr indent="0" lvl="0" marL="0" rtl="0" algn="l">
              <a:spcBef>
                <a:spcPts val="1200"/>
              </a:spcBef>
              <a:spcAft>
                <a:spcPts val="1200"/>
              </a:spcAft>
              <a:buNone/>
            </a:pPr>
            <a:r>
              <a:t/>
            </a:r>
            <a:endParaRPr sz="1400"/>
          </a:p>
        </p:txBody>
      </p:sp>
      <p:sp>
        <p:nvSpPr>
          <p:cNvPr id="135" name="Google Shape;135;p21"/>
          <p:cNvSpPr txBox="1"/>
          <p:nvPr/>
        </p:nvSpPr>
        <p:spPr>
          <a:xfrm>
            <a:off x="4983700" y="1229875"/>
            <a:ext cx="3965400" cy="24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a:solidFill>
                  <a:schemeClr val="dk2"/>
                </a:solidFill>
                <a:latin typeface="Roboto"/>
                <a:ea typeface="Roboto"/>
                <a:cs typeface="Roboto"/>
                <a:sym typeface="Roboto"/>
              </a:rPr>
              <a:t>Ulemper:</a:t>
            </a:r>
            <a:endParaRPr>
              <a:solidFill>
                <a:schemeClr val="dk2"/>
              </a:solidFill>
              <a:latin typeface="Roboto"/>
              <a:ea typeface="Roboto"/>
              <a:cs typeface="Roboto"/>
              <a:sym typeface="Roboto"/>
            </a:endParaRPr>
          </a:p>
          <a:p>
            <a:pPr indent="0" lvl="0" marL="0" rtl="0" algn="l">
              <a:spcBef>
                <a:spcPts val="0"/>
              </a:spcBef>
              <a:spcAft>
                <a:spcPts val="0"/>
              </a:spcAft>
              <a:buNone/>
            </a:pPr>
            <a:br>
              <a:rPr lang="da">
                <a:solidFill>
                  <a:schemeClr val="dk2"/>
                </a:solidFill>
                <a:latin typeface="Roboto"/>
                <a:ea typeface="Roboto"/>
                <a:cs typeface="Roboto"/>
                <a:sym typeface="Roboto"/>
              </a:rPr>
            </a:br>
            <a:r>
              <a:rPr lang="da">
                <a:solidFill>
                  <a:schemeClr val="dk2"/>
                </a:solidFill>
                <a:latin typeface="Roboto"/>
                <a:ea typeface="Roboto"/>
                <a:cs typeface="Roboto"/>
                <a:sym typeface="Roboto"/>
              </a:rPr>
              <a:t>Kræver meget fra lederen</a:t>
            </a:r>
            <a:endParaRPr>
              <a:solidFill>
                <a:schemeClr val="dk2"/>
              </a:solidFill>
              <a:latin typeface="Roboto"/>
              <a:ea typeface="Roboto"/>
              <a:cs typeface="Roboto"/>
              <a:sym typeface="Roboto"/>
            </a:endParaRPr>
          </a:p>
          <a:p>
            <a:pPr indent="0" lvl="0" marL="0" rtl="0" algn="l">
              <a:spcBef>
                <a:spcPts val="0"/>
              </a:spcBef>
              <a:spcAft>
                <a:spcPts val="0"/>
              </a:spcAft>
              <a:buNone/>
            </a:pPr>
            <a:br>
              <a:rPr lang="da">
                <a:solidFill>
                  <a:schemeClr val="dk2"/>
                </a:solidFill>
                <a:latin typeface="Roboto"/>
                <a:ea typeface="Roboto"/>
                <a:cs typeface="Roboto"/>
                <a:sym typeface="Roboto"/>
              </a:rPr>
            </a:br>
            <a:r>
              <a:rPr lang="da">
                <a:solidFill>
                  <a:schemeClr val="dk2"/>
                </a:solidFill>
                <a:latin typeface="Roboto"/>
                <a:ea typeface="Roboto"/>
                <a:cs typeface="Roboto"/>
                <a:sym typeface="Roboto"/>
              </a:rPr>
              <a:t>Kan virke forvirrende for medarbejderne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rPr lang="da">
                <a:solidFill>
                  <a:schemeClr val="dk2"/>
                </a:solidFill>
                <a:latin typeface="Roboto"/>
                <a:ea typeface="Roboto"/>
                <a:cs typeface="Roboto"/>
                <a:sym typeface="Roboto"/>
              </a:rPr>
              <a:t>Meget retrospektiv</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Andre overvejelser?</a:t>
            </a:r>
            <a:endParaRPr/>
          </a:p>
        </p:txBody>
      </p:sp>
      <p:sp>
        <p:nvSpPr>
          <p:cNvPr id="141" name="Google Shape;141;p22"/>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5 Minutter med sidemakkeren</a:t>
            </a:r>
            <a:endParaRPr/>
          </a:p>
          <a:p>
            <a:pPr indent="0" lvl="0" marL="0" rtl="0" algn="l">
              <a:spcBef>
                <a:spcPts val="1200"/>
              </a:spcBef>
              <a:spcAft>
                <a:spcPts val="0"/>
              </a:spcAft>
              <a:buNone/>
            </a:pPr>
            <a:r>
              <a:rPr lang="da"/>
              <a:t>Hvilke menneskelige træk kræver det for en leder for at kunne udføre situationsbetinget ledelse?</a:t>
            </a:r>
            <a:endParaRPr/>
          </a:p>
          <a:p>
            <a:pPr indent="0" lvl="0" marL="0" rtl="0" algn="l">
              <a:spcBef>
                <a:spcPts val="1200"/>
              </a:spcBef>
              <a:spcAft>
                <a:spcPts val="0"/>
              </a:spcAft>
              <a:buNone/>
            </a:pPr>
            <a:r>
              <a:rPr lang="da"/>
              <a:t>Hvad synes i om teorien situationsbetinget ledelse? Ville i synes om at blive ledt på denne måde, eller kunne i måske endda selv overveje at bruge den?</a:t>
            </a:r>
            <a:endParaRPr/>
          </a:p>
          <a:p>
            <a:pPr indent="0" lvl="0" marL="0" rtl="0" algn="l">
              <a:spcBef>
                <a:spcPts val="1200"/>
              </a:spcBef>
              <a:spcAft>
                <a:spcPts val="1200"/>
              </a:spcAft>
              <a:buNone/>
            </a:pPr>
            <a:r>
              <a:rPr lang="da"/>
              <a:t>Det eneste forkerte svar er det ubegrundet svar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Hvad synes jeg og andre akademikere?</a:t>
            </a:r>
            <a:endParaRPr/>
          </a:p>
        </p:txBody>
      </p:sp>
      <p:sp>
        <p:nvSpPr>
          <p:cNvPr id="147" name="Google Shape;147;p2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For retrospektiv og kortsigtet</a:t>
            </a:r>
            <a:endParaRPr/>
          </a:p>
          <a:p>
            <a:pPr indent="0" lvl="0" marL="0" rtl="0" algn="l">
              <a:spcBef>
                <a:spcPts val="1200"/>
              </a:spcBef>
              <a:spcAft>
                <a:spcPts val="0"/>
              </a:spcAft>
              <a:buNone/>
            </a:pPr>
            <a:r>
              <a:rPr lang="da"/>
              <a:t>Good in theory bad in practice, alt for overfladisk</a:t>
            </a:r>
            <a:endParaRPr/>
          </a:p>
          <a:p>
            <a:pPr indent="0" lvl="0" marL="0" rtl="0" algn="l">
              <a:spcBef>
                <a:spcPts val="1200"/>
              </a:spcBef>
              <a:spcAft>
                <a:spcPts val="0"/>
              </a:spcAft>
              <a:buNone/>
            </a:pPr>
            <a:r>
              <a:rPr lang="da"/>
              <a:t>For kontekstuel</a:t>
            </a:r>
            <a:endParaRPr/>
          </a:p>
          <a:p>
            <a:pPr indent="0" lvl="0" marL="0" rtl="0" algn="l">
              <a:spcBef>
                <a:spcPts val="1200"/>
              </a:spcBef>
              <a:spcAft>
                <a:spcPts val="0"/>
              </a:spcAft>
              <a:buNone/>
            </a:pPr>
            <a:r>
              <a:rPr lang="da"/>
              <a:t>Skarp hvis den har en forklarende og analyserende rolle</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