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7" r:id="rId1"/>
  </p:sldMasterIdLst>
  <p:sldIdLst>
    <p:sldId id="256" r:id="rId2"/>
    <p:sldId id="257" r:id="rId3"/>
    <p:sldId id="259" r:id="rId4"/>
    <p:sldId id="258" r:id="rId5"/>
    <p:sldId id="260" r:id="rId6"/>
    <p:sldId id="262" r:id="rId7"/>
    <p:sldId id="268" r:id="rId8"/>
    <p:sldId id="263" r:id="rId9"/>
    <p:sldId id="264" r:id="rId10"/>
    <p:sldId id="265" r:id="rId11"/>
    <p:sldId id="261" r:id="rId12"/>
    <p:sldId id="266" r:id="rId13"/>
    <p:sldId id="267"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680"/>
  </p:normalViewPr>
  <p:slideViewPr>
    <p:cSldViewPr snapToGrid="0">
      <p:cViewPr varScale="1">
        <p:scale>
          <a:sx n="108" d="100"/>
          <a:sy n="108"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7CC5DC-2DC7-4D47-81F3-314811F9574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66CF297-9DBD-44D9-83DF-C4B8278EEFBF}">
      <dgm:prSet/>
      <dgm:spPr/>
      <dgm:t>
        <a:bodyPr/>
        <a:lstStyle/>
        <a:p>
          <a:r>
            <a:rPr lang="da-DK" b="1" dirty="0"/>
            <a:t>Ydre faktorer</a:t>
          </a:r>
        </a:p>
        <a:p>
          <a:r>
            <a:rPr lang="da-DK" b="1" dirty="0"/>
            <a:t> </a:t>
          </a:r>
          <a:r>
            <a:rPr lang="da-DK" b="0" dirty="0"/>
            <a:t>L</a:t>
          </a:r>
          <a:r>
            <a:rPr lang="da-DK" dirty="0"/>
            <a:t>ivsforandringer og daglige gener (Thomas Holmes og Richard </a:t>
          </a:r>
          <a:r>
            <a:rPr lang="da-DK" dirty="0" err="1"/>
            <a:t>Rahes</a:t>
          </a:r>
          <a:r>
            <a:rPr lang="da-DK" dirty="0"/>
            <a:t> ‘Sociale belastningsskema’). </a:t>
          </a:r>
          <a:endParaRPr lang="en-US" dirty="0"/>
        </a:p>
      </dgm:t>
    </dgm:pt>
    <dgm:pt modelId="{5513CED7-E5D0-4854-9612-33B838DB312E}" type="parTrans" cxnId="{9E9A1719-5026-4E95-9A3C-7A313E9A8A4A}">
      <dgm:prSet/>
      <dgm:spPr/>
      <dgm:t>
        <a:bodyPr/>
        <a:lstStyle/>
        <a:p>
          <a:endParaRPr lang="en-US"/>
        </a:p>
      </dgm:t>
    </dgm:pt>
    <dgm:pt modelId="{327A06F3-0ECD-4A20-829A-5CA12B69CE36}" type="sibTrans" cxnId="{9E9A1719-5026-4E95-9A3C-7A313E9A8A4A}">
      <dgm:prSet/>
      <dgm:spPr/>
      <dgm:t>
        <a:bodyPr/>
        <a:lstStyle/>
        <a:p>
          <a:endParaRPr lang="en-US"/>
        </a:p>
      </dgm:t>
    </dgm:pt>
    <dgm:pt modelId="{9F0E10CC-E08C-4A10-9B28-0D2AAF3345FA}">
      <dgm:prSet/>
      <dgm:spPr/>
      <dgm:t>
        <a:bodyPr/>
        <a:lstStyle/>
        <a:p>
          <a:r>
            <a:rPr lang="da-DK" b="1" dirty="0"/>
            <a:t>Ydre faktorer</a:t>
          </a:r>
          <a:endParaRPr lang="da-DK" dirty="0"/>
        </a:p>
        <a:p>
          <a:r>
            <a:rPr lang="da-DK" dirty="0"/>
            <a:t>Stress på arbejdet (Krav, stressorer og Robert </a:t>
          </a:r>
          <a:r>
            <a:rPr lang="da-DK" dirty="0" err="1"/>
            <a:t>Karasek</a:t>
          </a:r>
          <a:r>
            <a:rPr lang="da-DK" dirty="0"/>
            <a:t> og </a:t>
          </a:r>
          <a:r>
            <a:rPr lang="da-DK" dirty="0" err="1"/>
            <a:t>Töres</a:t>
          </a:r>
          <a:r>
            <a:rPr lang="da-DK" dirty="0"/>
            <a:t> </a:t>
          </a:r>
          <a:r>
            <a:rPr lang="da-DK" dirty="0" err="1"/>
            <a:t>Theorell’s</a:t>
          </a:r>
          <a:r>
            <a:rPr lang="da-DK" dirty="0"/>
            <a:t> krav-kontrol-model). </a:t>
          </a:r>
          <a:endParaRPr lang="en-US" dirty="0"/>
        </a:p>
      </dgm:t>
    </dgm:pt>
    <dgm:pt modelId="{D2B1D671-CEBC-4EAE-B59D-A01EC68815FE}" type="parTrans" cxnId="{90FFDF68-D5E8-4D83-8211-0A8262E9A196}">
      <dgm:prSet/>
      <dgm:spPr/>
      <dgm:t>
        <a:bodyPr/>
        <a:lstStyle/>
        <a:p>
          <a:endParaRPr lang="en-US"/>
        </a:p>
      </dgm:t>
    </dgm:pt>
    <dgm:pt modelId="{B010EC41-BC0A-4708-BF24-79797D0009A6}" type="sibTrans" cxnId="{90FFDF68-D5E8-4D83-8211-0A8262E9A196}">
      <dgm:prSet/>
      <dgm:spPr/>
      <dgm:t>
        <a:bodyPr/>
        <a:lstStyle/>
        <a:p>
          <a:endParaRPr lang="en-US"/>
        </a:p>
      </dgm:t>
    </dgm:pt>
    <dgm:pt modelId="{BE63700E-039A-4471-B213-F2C923D52ACF}">
      <dgm:prSet/>
      <dgm:spPr/>
      <dgm:t>
        <a:bodyPr/>
        <a:lstStyle/>
        <a:p>
          <a:r>
            <a:rPr lang="da-DK" b="1" dirty="0"/>
            <a:t>Indre faktorer</a:t>
          </a:r>
        </a:p>
        <a:p>
          <a:r>
            <a:rPr lang="da-DK" dirty="0"/>
            <a:t>Høegh-Olesen om det optimale stimulations-niveau (OSN) og den forsigtige og risikovillige type, forklarings-stile og Martin </a:t>
          </a:r>
          <a:r>
            <a:rPr lang="da-DK" dirty="0" err="1"/>
            <a:t>Seligman</a:t>
          </a:r>
          <a:r>
            <a:rPr lang="da-DK" dirty="0"/>
            <a:t> om indlært/tillært hjælpeløshed).  </a:t>
          </a:r>
          <a:endParaRPr lang="en-US" dirty="0"/>
        </a:p>
      </dgm:t>
    </dgm:pt>
    <dgm:pt modelId="{C0103A7E-43DB-4EB0-A943-8949414BEF84}" type="parTrans" cxnId="{2A9A7C9A-0DEC-48BF-A24D-15C335A0CD5C}">
      <dgm:prSet/>
      <dgm:spPr/>
      <dgm:t>
        <a:bodyPr/>
        <a:lstStyle/>
        <a:p>
          <a:endParaRPr lang="en-US"/>
        </a:p>
      </dgm:t>
    </dgm:pt>
    <dgm:pt modelId="{54C4B533-C880-4206-BAFA-070BB3CC360E}" type="sibTrans" cxnId="{2A9A7C9A-0DEC-48BF-A24D-15C335A0CD5C}">
      <dgm:prSet/>
      <dgm:spPr/>
      <dgm:t>
        <a:bodyPr/>
        <a:lstStyle/>
        <a:p>
          <a:endParaRPr lang="en-US"/>
        </a:p>
      </dgm:t>
    </dgm:pt>
    <dgm:pt modelId="{CAA7257C-04F5-5E4F-AFFA-130D8B5EBF2E}" type="pres">
      <dgm:prSet presAssocID="{717CC5DC-2DC7-4D47-81F3-314811F95746}" presName="hierChild1" presStyleCnt="0">
        <dgm:presLayoutVars>
          <dgm:chPref val="1"/>
          <dgm:dir/>
          <dgm:animOne val="branch"/>
          <dgm:animLvl val="lvl"/>
          <dgm:resizeHandles/>
        </dgm:presLayoutVars>
      </dgm:prSet>
      <dgm:spPr/>
    </dgm:pt>
    <dgm:pt modelId="{5B18E8B0-16A1-2244-BC77-6071751A201A}" type="pres">
      <dgm:prSet presAssocID="{966CF297-9DBD-44D9-83DF-C4B8278EEFBF}" presName="hierRoot1" presStyleCnt="0"/>
      <dgm:spPr/>
    </dgm:pt>
    <dgm:pt modelId="{054B58AA-CF10-D841-AF97-8FC3CCC6D476}" type="pres">
      <dgm:prSet presAssocID="{966CF297-9DBD-44D9-83DF-C4B8278EEFBF}" presName="composite" presStyleCnt="0"/>
      <dgm:spPr/>
    </dgm:pt>
    <dgm:pt modelId="{23457AA8-F039-3A45-9225-EEBB3793EA7D}" type="pres">
      <dgm:prSet presAssocID="{966CF297-9DBD-44D9-83DF-C4B8278EEFBF}" presName="background" presStyleLbl="node0" presStyleIdx="0" presStyleCnt="3"/>
      <dgm:spPr/>
    </dgm:pt>
    <dgm:pt modelId="{693CECE4-1F26-D64C-B15D-19D6027B52CB}" type="pres">
      <dgm:prSet presAssocID="{966CF297-9DBD-44D9-83DF-C4B8278EEFBF}" presName="text" presStyleLbl="fgAcc0" presStyleIdx="0" presStyleCnt="3">
        <dgm:presLayoutVars>
          <dgm:chPref val="3"/>
        </dgm:presLayoutVars>
      </dgm:prSet>
      <dgm:spPr/>
    </dgm:pt>
    <dgm:pt modelId="{B8642DE4-B245-924B-AF3C-D34B6EC6B6BA}" type="pres">
      <dgm:prSet presAssocID="{966CF297-9DBD-44D9-83DF-C4B8278EEFBF}" presName="hierChild2" presStyleCnt="0"/>
      <dgm:spPr/>
    </dgm:pt>
    <dgm:pt modelId="{B011D38D-C832-C244-ACFE-9EA57DD9FCA3}" type="pres">
      <dgm:prSet presAssocID="{9F0E10CC-E08C-4A10-9B28-0D2AAF3345FA}" presName="hierRoot1" presStyleCnt="0"/>
      <dgm:spPr/>
    </dgm:pt>
    <dgm:pt modelId="{4539C5B5-8629-5D41-86D9-CF0333F1FA48}" type="pres">
      <dgm:prSet presAssocID="{9F0E10CC-E08C-4A10-9B28-0D2AAF3345FA}" presName="composite" presStyleCnt="0"/>
      <dgm:spPr/>
    </dgm:pt>
    <dgm:pt modelId="{95358019-6670-0C42-B58B-C4219FF008AA}" type="pres">
      <dgm:prSet presAssocID="{9F0E10CC-E08C-4A10-9B28-0D2AAF3345FA}" presName="background" presStyleLbl="node0" presStyleIdx="1" presStyleCnt="3"/>
      <dgm:spPr/>
    </dgm:pt>
    <dgm:pt modelId="{D68E0206-1598-1147-8C5C-846AB7FCD81E}" type="pres">
      <dgm:prSet presAssocID="{9F0E10CC-E08C-4A10-9B28-0D2AAF3345FA}" presName="text" presStyleLbl="fgAcc0" presStyleIdx="1" presStyleCnt="3">
        <dgm:presLayoutVars>
          <dgm:chPref val="3"/>
        </dgm:presLayoutVars>
      </dgm:prSet>
      <dgm:spPr/>
    </dgm:pt>
    <dgm:pt modelId="{9B615300-4A00-7D44-8C12-6599FBD07913}" type="pres">
      <dgm:prSet presAssocID="{9F0E10CC-E08C-4A10-9B28-0D2AAF3345FA}" presName="hierChild2" presStyleCnt="0"/>
      <dgm:spPr/>
    </dgm:pt>
    <dgm:pt modelId="{D0708751-0425-2E42-A028-E1ED87444E19}" type="pres">
      <dgm:prSet presAssocID="{BE63700E-039A-4471-B213-F2C923D52ACF}" presName="hierRoot1" presStyleCnt="0"/>
      <dgm:spPr/>
    </dgm:pt>
    <dgm:pt modelId="{1433A917-53EC-264B-83D3-F0BABFE8DA02}" type="pres">
      <dgm:prSet presAssocID="{BE63700E-039A-4471-B213-F2C923D52ACF}" presName="composite" presStyleCnt="0"/>
      <dgm:spPr/>
    </dgm:pt>
    <dgm:pt modelId="{CF95520D-CC35-DD4C-820C-0444225847FB}" type="pres">
      <dgm:prSet presAssocID="{BE63700E-039A-4471-B213-F2C923D52ACF}" presName="background" presStyleLbl="node0" presStyleIdx="2" presStyleCnt="3"/>
      <dgm:spPr/>
    </dgm:pt>
    <dgm:pt modelId="{F419BBC7-B08C-2C46-A293-44AE64198124}" type="pres">
      <dgm:prSet presAssocID="{BE63700E-039A-4471-B213-F2C923D52ACF}" presName="text" presStyleLbl="fgAcc0" presStyleIdx="2" presStyleCnt="3" custScaleX="105006">
        <dgm:presLayoutVars>
          <dgm:chPref val="3"/>
        </dgm:presLayoutVars>
      </dgm:prSet>
      <dgm:spPr/>
    </dgm:pt>
    <dgm:pt modelId="{D53E6FA4-BE57-0546-B2BA-5040CCAAE7C8}" type="pres">
      <dgm:prSet presAssocID="{BE63700E-039A-4471-B213-F2C923D52ACF}" presName="hierChild2" presStyleCnt="0"/>
      <dgm:spPr/>
    </dgm:pt>
  </dgm:ptLst>
  <dgm:cxnLst>
    <dgm:cxn modelId="{9E9A1719-5026-4E95-9A3C-7A313E9A8A4A}" srcId="{717CC5DC-2DC7-4D47-81F3-314811F95746}" destId="{966CF297-9DBD-44D9-83DF-C4B8278EEFBF}" srcOrd="0" destOrd="0" parTransId="{5513CED7-E5D0-4854-9612-33B838DB312E}" sibTransId="{327A06F3-0ECD-4A20-829A-5CA12B69CE36}"/>
    <dgm:cxn modelId="{9CBFD23B-5137-034B-A0B4-41C00A03CA1E}" type="presOf" srcId="{966CF297-9DBD-44D9-83DF-C4B8278EEFBF}" destId="{693CECE4-1F26-D64C-B15D-19D6027B52CB}" srcOrd="0" destOrd="0" presId="urn:microsoft.com/office/officeart/2005/8/layout/hierarchy1"/>
    <dgm:cxn modelId="{90FFDF68-D5E8-4D83-8211-0A8262E9A196}" srcId="{717CC5DC-2DC7-4D47-81F3-314811F95746}" destId="{9F0E10CC-E08C-4A10-9B28-0D2AAF3345FA}" srcOrd="1" destOrd="0" parTransId="{D2B1D671-CEBC-4EAE-B59D-A01EC68815FE}" sibTransId="{B010EC41-BC0A-4708-BF24-79797D0009A6}"/>
    <dgm:cxn modelId="{2A9A7C9A-0DEC-48BF-A24D-15C335A0CD5C}" srcId="{717CC5DC-2DC7-4D47-81F3-314811F95746}" destId="{BE63700E-039A-4471-B213-F2C923D52ACF}" srcOrd="2" destOrd="0" parTransId="{C0103A7E-43DB-4EB0-A943-8949414BEF84}" sibTransId="{54C4B533-C880-4206-BAFA-070BB3CC360E}"/>
    <dgm:cxn modelId="{D1B95E9D-48BD-5249-8273-C5856AADCDC0}" type="presOf" srcId="{9F0E10CC-E08C-4A10-9B28-0D2AAF3345FA}" destId="{D68E0206-1598-1147-8C5C-846AB7FCD81E}" srcOrd="0" destOrd="0" presId="urn:microsoft.com/office/officeart/2005/8/layout/hierarchy1"/>
    <dgm:cxn modelId="{AB16DFBF-CC32-1544-B018-16C64B13A72E}" type="presOf" srcId="{717CC5DC-2DC7-4D47-81F3-314811F95746}" destId="{CAA7257C-04F5-5E4F-AFFA-130D8B5EBF2E}" srcOrd="0" destOrd="0" presId="urn:microsoft.com/office/officeart/2005/8/layout/hierarchy1"/>
    <dgm:cxn modelId="{FE38FFE1-2AFA-6D4B-8EF8-C35499C1A651}" type="presOf" srcId="{BE63700E-039A-4471-B213-F2C923D52ACF}" destId="{F419BBC7-B08C-2C46-A293-44AE64198124}" srcOrd="0" destOrd="0" presId="urn:microsoft.com/office/officeart/2005/8/layout/hierarchy1"/>
    <dgm:cxn modelId="{BE0D1028-D596-2C4A-9820-58BE36DCF89E}" type="presParOf" srcId="{CAA7257C-04F5-5E4F-AFFA-130D8B5EBF2E}" destId="{5B18E8B0-16A1-2244-BC77-6071751A201A}" srcOrd="0" destOrd="0" presId="urn:microsoft.com/office/officeart/2005/8/layout/hierarchy1"/>
    <dgm:cxn modelId="{C96927D6-BACE-D24F-B79C-EF7A835BAF16}" type="presParOf" srcId="{5B18E8B0-16A1-2244-BC77-6071751A201A}" destId="{054B58AA-CF10-D841-AF97-8FC3CCC6D476}" srcOrd="0" destOrd="0" presId="urn:microsoft.com/office/officeart/2005/8/layout/hierarchy1"/>
    <dgm:cxn modelId="{31677414-5D9F-6D43-9573-0B9F8B44A5AF}" type="presParOf" srcId="{054B58AA-CF10-D841-AF97-8FC3CCC6D476}" destId="{23457AA8-F039-3A45-9225-EEBB3793EA7D}" srcOrd="0" destOrd="0" presId="urn:microsoft.com/office/officeart/2005/8/layout/hierarchy1"/>
    <dgm:cxn modelId="{F8138962-8E22-D045-A8B4-582BAFFBFCB4}" type="presParOf" srcId="{054B58AA-CF10-D841-AF97-8FC3CCC6D476}" destId="{693CECE4-1F26-D64C-B15D-19D6027B52CB}" srcOrd="1" destOrd="0" presId="urn:microsoft.com/office/officeart/2005/8/layout/hierarchy1"/>
    <dgm:cxn modelId="{48A16CEF-5999-384F-A068-99AD4DC8B985}" type="presParOf" srcId="{5B18E8B0-16A1-2244-BC77-6071751A201A}" destId="{B8642DE4-B245-924B-AF3C-D34B6EC6B6BA}" srcOrd="1" destOrd="0" presId="urn:microsoft.com/office/officeart/2005/8/layout/hierarchy1"/>
    <dgm:cxn modelId="{D356818D-9BE4-E740-AE24-EE3F1B8771C0}" type="presParOf" srcId="{CAA7257C-04F5-5E4F-AFFA-130D8B5EBF2E}" destId="{B011D38D-C832-C244-ACFE-9EA57DD9FCA3}" srcOrd="1" destOrd="0" presId="urn:microsoft.com/office/officeart/2005/8/layout/hierarchy1"/>
    <dgm:cxn modelId="{1F2F238A-20F7-A547-8C29-03A82CCB3CD2}" type="presParOf" srcId="{B011D38D-C832-C244-ACFE-9EA57DD9FCA3}" destId="{4539C5B5-8629-5D41-86D9-CF0333F1FA48}" srcOrd="0" destOrd="0" presId="urn:microsoft.com/office/officeart/2005/8/layout/hierarchy1"/>
    <dgm:cxn modelId="{2BB44B89-A1EC-244D-80A3-98363B392A22}" type="presParOf" srcId="{4539C5B5-8629-5D41-86D9-CF0333F1FA48}" destId="{95358019-6670-0C42-B58B-C4219FF008AA}" srcOrd="0" destOrd="0" presId="urn:microsoft.com/office/officeart/2005/8/layout/hierarchy1"/>
    <dgm:cxn modelId="{285D6E22-9ACE-C447-8B1E-5D25342358BF}" type="presParOf" srcId="{4539C5B5-8629-5D41-86D9-CF0333F1FA48}" destId="{D68E0206-1598-1147-8C5C-846AB7FCD81E}" srcOrd="1" destOrd="0" presId="urn:microsoft.com/office/officeart/2005/8/layout/hierarchy1"/>
    <dgm:cxn modelId="{D2205689-D1A6-734A-8421-75A32ACA300A}" type="presParOf" srcId="{B011D38D-C832-C244-ACFE-9EA57DD9FCA3}" destId="{9B615300-4A00-7D44-8C12-6599FBD07913}" srcOrd="1" destOrd="0" presId="urn:microsoft.com/office/officeart/2005/8/layout/hierarchy1"/>
    <dgm:cxn modelId="{4B929573-6077-6E40-A2A3-7676DF4A95B7}" type="presParOf" srcId="{CAA7257C-04F5-5E4F-AFFA-130D8B5EBF2E}" destId="{D0708751-0425-2E42-A028-E1ED87444E19}" srcOrd="2" destOrd="0" presId="urn:microsoft.com/office/officeart/2005/8/layout/hierarchy1"/>
    <dgm:cxn modelId="{2D22FDDA-DE02-AB47-A482-33F980FCF707}" type="presParOf" srcId="{D0708751-0425-2E42-A028-E1ED87444E19}" destId="{1433A917-53EC-264B-83D3-F0BABFE8DA02}" srcOrd="0" destOrd="0" presId="urn:microsoft.com/office/officeart/2005/8/layout/hierarchy1"/>
    <dgm:cxn modelId="{5D38E813-5AAB-5344-9A41-BEE22AA36BCA}" type="presParOf" srcId="{1433A917-53EC-264B-83D3-F0BABFE8DA02}" destId="{CF95520D-CC35-DD4C-820C-0444225847FB}" srcOrd="0" destOrd="0" presId="urn:microsoft.com/office/officeart/2005/8/layout/hierarchy1"/>
    <dgm:cxn modelId="{C9A1BC2F-B090-044C-9947-8633CE97655E}" type="presParOf" srcId="{1433A917-53EC-264B-83D3-F0BABFE8DA02}" destId="{F419BBC7-B08C-2C46-A293-44AE64198124}" srcOrd="1" destOrd="0" presId="urn:microsoft.com/office/officeart/2005/8/layout/hierarchy1"/>
    <dgm:cxn modelId="{69A71E14-DA69-A24F-8928-AFD69EE28B85}" type="presParOf" srcId="{D0708751-0425-2E42-A028-E1ED87444E19}" destId="{D53E6FA4-BE57-0546-B2BA-5040CCAAE7C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57AA8-F039-3A45-9225-EEBB3793EA7D}">
      <dsp:nvSpPr>
        <dsp:cNvPr id="0" name=""/>
        <dsp:cNvSpPr/>
      </dsp:nvSpPr>
      <dsp:spPr>
        <a:xfrm>
          <a:off x="1075" y="1681297"/>
          <a:ext cx="3292298" cy="20906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3CECE4-1F26-D64C-B15D-19D6027B52CB}">
      <dsp:nvSpPr>
        <dsp:cNvPr id="0" name=""/>
        <dsp:cNvSpPr/>
      </dsp:nvSpPr>
      <dsp:spPr>
        <a:xfrm>
          <a:off x="366886" y="2028817"/>
          <a:ext cx="3292298" cy="209060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b="1" kern="1200" dirty="0"/>
            <a:t>Ydre faktorer</a:t>
          </a:r>
        </a:p>
        <a:p>
          <a:pPr marL="0" lvl="0" indent="0" algn="ctr" defTabSz="800100">
            <a:lnSpc>
              <a:spcPct val="90000"/>
            </a:lnSpc>
            <a:spcBef>
              <a:spcPct val="0"/>
            </a:spcBef>
            <a:spcAft>
              <a:spcPct val="35000"/>
            </a:spcAft>
            <a:buNone/>
          </a:pPr>
          <a:r>
            <a:rPr lang="da-DK" sz="1800" b="1" kern="1200" dirty="0"/>
            <a:t> </a:t>
          </a:r>
          <a:r>
            <a:rPr lang="da-DK" sz="1800" b="0" kern="1200" dirty="0"/>
            <a:t>L</a:t>
          </a:r>
          <a:r>
            <a:rPr lang="da-DK" sz="1800" kern="1200" dirty="0"/>
            <a:t>ivsforandringer og daglige gener (Thomas Holmes og Richard </a:t>
          </a:r>
          <a:r>
            <a:rPr lang="da-DK" sz="1800" kern="1200" dirty="0" err="1"/>
            <a:t>Rahes</a:t>
          </a:r>
          <a:r>
            <a:rPr lang="da-DK" sz="1800" kern="1200" dirty="0"/>
            <a:t> ‘Sociale belastningsskema’). </a:t>
          </a:r>
          <a:endParaRPr lang="en-US" sz="1800" kern="1200" dirty="0"/>
        </a:p>
      </dsp:txBody>
      <dsp:txXfrm>
        <a:off x="428118" y="2090049"/>
        <a:ext cx="3169834" cy="1968145"/>
      </dsp:txXfrm>
    </dsp:sp>
    <dsp:sp modelId="{95358019-6670-0C42-B58B-C4219FF008AA}">
      <dsp:nvSpPr>
        <dsp:cNvPr id="0" name=""/>
        <dsp:cNvSpPr/>
      </dsp:nvSpPr>
      <dsp:spPr>
        <a:xfrm>
          <a:off x="4024995" y="1681297"/>
          <a:ext cx="3292298" cy="20906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8E0206-1598-1147-8C5C-846AB7FCD81E}">
      <dsp:nvSpPr>
        <dsp:cNvPr id="0" name=""/>
        <dsp:cNvSpPr/>
      </dsp:nvSpPr>
      <dsp:spPr>
        <a:xfrm>
          <a:off x="4390806" y="2028817"/>
          <a:ext cx="3292298" cy="209060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b="1" kern="1200" dirty="0"/>
            <a:t>Ydre faktorer</a:t>
          </a:r>
          <a:endParaRPr lang="da-DK" sz="1800" kern="1200" dirty="0"/>
        </a:p>
        <a:p>
          <a:pPr marL="0" lvl="0" indent="0" algn="ctr" defTabSz="800100">
            <a:lnSpc>
              <a:spcPct val="90000"/>
            </a:lnSpc>
            <a:spcBef>
              <a:spcPct val="0"/>
            </a:spcBef>
            <a:spcAft>
              <a:spcPct val="35000"/>
            </a:spcAft>
            <a:buNone/>
          </a:pPr>
          <a:r>
            <a:rPr lang="da-DK" sz="1800" kern="1200" dirty="0"/>
            <a:t>Stress på arbejdet (Krav, stressorer og Robert </a:t>
          </a:r>
          <a:r>
            <a:rPr lang="da-DK" sz="1800" kern="1200" dirty="0" err="1"/>
            <a:t>Karasek</a:t>
          </a:r>
          <a:r>
            <a:rPr lang="da-DK" sz="1800" kern="1200" dirty="0"/>
            <a:t> og </a:t>
          </a:r>
          <a:r>
            <a:rPr lang="da-DK" sz="1800" kern="1200" dirty="0" err="1"/>
            <a:t>Töres</a:t>
          </a:r>
          <a:r>
            <a:rPr lang="da-DK" sz="1800" kern="1200" dirty="0"/>
            <a:t> </a:t>
          </a:r>
          <a:r>
            <a:rPr lang="da-DK" sz="1800" kern="1200" dirty="0" err="1"/>
            <a:t>Theorell’s</a:t>
          </a:r>
          <a:r>
            <a:rPr lang="da-DK" sz="1800" kern="1200" dirty="0"/>
            <a:t> krav-kontrol-model). </a:t>
          </a:r>
          <a:endParaRPr lang="en-US" sz="1800" kern="1200" dirty="0"/>
        </a:p>
      </dsp:txBody>
      <dsp:txXfrm>
        <a:off x="4452038" y="2090049"/>
        <a:ext cx="3169834" cy="1968145"/>
      </dsp:txXfrm>
    </dsp:sp>
    <dsp:sp modelId="{CF95520D-CC35-DD4C-820C-0444225847FB}">
      <dsp:nvSpPr>
        <dsp:cNvPr id="0" name=""/>
        <dsp:cNvSpPr/>
      </dsp:nvSpPr>
      <dsp:spPr>
        <a:xfrm>
          <a:off x="8048915" y="1681297"/>
          <a:ext cx="3457110" cy="20906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9BBC7-B08C-2C46-A293-44AE64198124}">
      <dsp:nvSpPr>
        <dsp:cNvPr id="0" name=""/>
        <dsp:cNvSpPr/>
      </dsp:nvSpPr>
      <dsp:spPr>
        <a:xfrm>
          <a:off x="8414726" y="2028817"/>
          <a:ext cx="3457110" cy="209060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a-DK" sz="1800" b="1" kern="1200" dirty="0"/>
            <a:t>Indre faktorer</a:t>
          </a:r>
        </a:p>
        <a:p>
          <a:pPr marL="0" lvl="0" indent="0" algn="ctr" defTabSz="800100">
            <a:lnSpc>
              <a:spcPct val="90000"/>
            </a:lnSpc>
            <a:spcBef>
              <a:spcPct val="0"/>
            </a:spcBef>
            <a:spcAft>
              <a:spcPct val="35000"/>
            </a:spcAft>
            <a:buNone/>
          </a:pPr>
          <a:r>
            <a:rPr lang="da-DK" sz="1800" kern="1200" dirty="0"/>
            <a:t>Høegh-Olesen om det optimale stimulations-niveau (OSN) og den forsigtige og risikovillige type, forklarings-stile og Martin </a:t>
          </a:r>
          <a:r>
            <a:rPr lang="da-DK" sz="1800" kern="1200" dirty="0" err="1"/>
            <a:t>Seligman</a:t>
          </a:r>
          <a:r>
            <a:rPr lang="da-DK" sz="1800" kern="1200" dirty="0"/>
            <a:t> om indlært/tillært hjælpeløshed).  </a:t>
          </a:r>
          <a:endParaRPr lang="en-US" sz="1800" kern="1200" dirty="0"/>
        </a:p>
      </dsp:txBody>
      <dsp:txXfrm>
        <a:off x="8475958" y="2090049"/>
        <a:ext cx="3334646" cy="19681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10/3/22</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‹nr.›</a:t>
            </a:fld>
            <a:endParaRPr lang="en-US" dirty="0"/>
          </a:p>
        </p:txBody>
      </p:sp>
    </p:spTree>
    <p:extLst>
      <p:ext uri="{BB962C8B-B14F-4D97-AF65-F5344CB8AC3E}">
        <p14:creationId xmlns:p14="http://schemas.microsoft.com/office/powerpoint/2010/main" val="792507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10/3/22</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70247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10/3/22</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4052838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10/3/22</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472145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10/3/22</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498244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10/3/22</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4364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10/3/22</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437606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10/3/22</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380850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10/3/22</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467419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10/3/22</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439353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10/3/22</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81637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10/3/22</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‹nr.›</a:t>
            </a:fld>
            <a:endParaRPr lang="en-US"/>
          </a:p>
        </p:txBody>
      </p:sp>
    </p:spTree>
    <p:extLst>
      <p:ext uri="{BB962C8B-B14F-4D97-AF65-F5344CB8AC3E}">
        <p14:creationId xmlns:p14="http://schemas.microsoft.com/office/powerpoint/2010/main" val="267486160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6" r:id="rId10"/>
    <p:sldLayoutId id="2147483745"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hebluediamondgallery.com/handwriting/s/stress.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ko/%EC%B9%9C%EA%B5%AC-%EA%B3%A1%EC%98%88-%EC%96%B4%EA%B9%A8-%EA%B3%B0-%EC%96%B4%EA%B9%A8%EC%97%90-%EC%88%98%ED%96%89-nothelfer-%EC%96%B4%EA%B9%A8%EA%B0%80-1013918/"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ikist.com/free-photo-sxojc/da"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defria.se/gastinlagg-robin-hill-om-samhallsgrunden"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0103171-0BA0-4AF0-AF05-04AFA1A4A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mplete puzzle with one piece lit up">
            <a:extLst>
              <a:ext uri="{FF2B5EF4-FFF2-40B4-BE49-F238E27FC236}">
                <a16:creationId xmlns:a16="http://schemas.microsoft.com/office/drawing/2014/main" id="{DB58617F-43E6-2C8E-3020-797E44428E4D}"/>
              </a:ext>
            </a:extLst>
          </p:cNvPr>
          <p:cNvPicPr>
            <a:picLocks noChangeAspect="1"/>
          </p:cNvPicPr>
          <p:nvPr/>
        </p:nvPicPr>
        <p:blipFill rotWithShape="1">
          <a:blip r:embed="rId2"/>
          <a:srcRect l="21982" r="25935"/>
          <a:stretch/>
        </p:blipFill>
        <p:spPr>
          <a:xfrm>
            <a:off x="20" y="10"/>
            <a:ext cx="4762480" cy="6857989"/>
          </a:xfrm>
          <a:prstGeom prst="rect">
            <a:avLst/>
          </a:prstGeom>
        </p:spPr>
      </p:pic>
      <p:sp>
        <p:nvSpPr>
          <p:cNvPr id="27" name="Rectangle 26">
            <a:extLst>
              <a:ext uri="{FF2B5EF4-FFF2-40B4-BE49-F238E27FC236}">
                <a16:creationId xmlns:a16="http://schemas.microsoft.com/office/drawing/2014/main" id="{E128B901-D4EA-4C4D-A150-23D2A6DEC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A760B08A-B322-4C79-AB6D-7E4246352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33E371B-5B2F-9D2F-7AAC-6BFB62ADA195}"/>
              </a:ext>
            </a:extLst>
          </p:cNvPr>
          <p:cNvSpPr>
            <a:spLocks noGrp="1"/>
          </p:cNvSpPr>
          <p:nvPr>
            <p:ph type="ctrTitle"/>
          </p:nvPr>
        </p:nvSpPr>
        <p:spPr>
          <a:xfrm>
            <a:off x="6096000" y="1371599"/>
            <a:ext cx="4762500" cy="2360429"/>
          </a:xfrm>
        </p:spPr>
        <p:txBody>
          <a:bodyPr>
            <a:normAutofit/>
          </a:bodyPr>
          <a:lstStyle/>
          <a:p>
            <a:r>
              <a:rPr lang="da-DK"/>
              <a:t>Stress del 2</a:t>
            </a:r>
          </a:p>
        </p:txBody>
      </p:sp>
      <p:sp>
        <p:nvSpPr>
          <p:cNvPr id="3" name="Undertitel 2">
            <a:extLst>
              <a:ext uri="{FF2B5EF4-FFF2-40B4-BE49-F238E27FC236}">
                <a16:creationId xmlns:a16="http://schemas.microsoft.com/office/drawing/2014/main" id="{78DADC0D-0232-6041-4598-2B5F2BF758F9}"/>
              </a:ext>
            </a:extLst>
          </p:cNvPr>
          <p:cNvSpPr>
            <a:spLocks noGrp="1"/>
          </p:cNvSpPr>
          <p:nvPr>
            <p:ph type="subTitle" idx="1"/>
          </p:nvPr>
        </p:nvSpPr>
        <p:spPr>
          <a:xfrm>
            <a:off x="5498306" y="3732026"/>
            <a:ext cx="5922887" cy="1371601"/>
          </a:xfrm>
        </p:spPr>
        <p:txBody>
          <a:bodyPr>
            <a:normAutofit/>
          </a:bodyPr>
          <a:lstStyle/>
          <a:p>
            <a:r>
              <a:rPr lang="da-DK" dirty="0"/>
              <a:t>Bred introduktion til både indre og ydre stressfaktorer</a:t>
            </a:r>
          </a:p>
        </p:txBody>
      </p:sp>
    </p:spTree>
    <p:extLst>
      <p:ext uri="{BB962C8B-B14F-4D97-AF65-F5344CB8AC3E}">
        <p14:creationId xmlns:p14="http://schemas.microsoft.com/office/powerpoint/2010/main" val="387974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3E5064B-BAF4-48C7-8C2C-8219FF24A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Rectangle 36">
            <a:extLst>
              <a:ext uri="{FF2B5EF4-FFF2-40B4-BE49-F238E27FC236}">
                <a16:creationId xmlns:a16="http://schemas.microsoft.com/office/drawing/2014/main" id="{23E33EB3-397E-4C5F-B561-7FEE7C781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1" y="701040"/>
            <a:ext cx="10820400" cy="5471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8480CC2-8955-F594-684F-9F97A7FECDF4}"/>
              </a:ext>
            </a:extLst>
          </p:cNvPr>
          <p:cNvSpPr>
            <a:spLocks noGrp="1"/>
          </p:cNvSpPr>
          <p:nvPr>
            <p:ph type="title"/>
          </p:nvPr>
        </p:nvSpPr>
        <p:spPr>
          <a:xfrm>
            <a:off x="1382989" y="864594"/>
            <a:ext cx="6155971" cy="1171087"/>
          </a:xfrm>
        </p:spPr>
        <p:txBody>
          <a:bodyPr>
            <a:normAutofit/>
          </a:bodyPr>
          <a:lstStyle/>
          <a:p>
            <a:pPr algn="ctr"/>
            <a:r>
              <a:rPr lang="da-DK" sz="2800" dirty="0">
                <a:latin typeface="Arial Rounded MT Bold" panose="020F0704030504030204" pitchFamily="34" charset="77"/>
              </a:rPr>
              <a:t>Richard s. </a:t>
            </a:r>
            <a:r>
              <a:rPr lang="da-DK" sz="2800" dirty="0" err="1">
                <a:latin typeface="Arial Rounded MT Bold" panose="020F0704030504030204" pitchFamily="34" charset="77"/>
              </a:rPr>
              <a:t>lazarrus</a:t>
            </a:r>
            <a:r>
              <a:rPr lang="da-DK" sz="2800" dirty="0">
                <a:latin typeface="Arial Rounded MT Bold" panose="020F0704030504030204" pitchFamily="34" charset="77"/>
              </a:rPr>
              <a:t> </a:t>
            </a:r>
            <a:br>
              <a:rPr lang="da-DK" sz="2800" dirty="0">
                <a:latin typeface="Arial Rounded MT Bold" panose="020F0704030504030204" pitchFamily="34" charset="77"/>
              </a:rPr>
            </a:br>
            <a:r>
              <a:rPr lang="da-DK" sz="2800" dirty="0">
                <a:latin typeface="Arial Rounded MT Bold" panose="020F0704030504030204" pitchFamily="34" charset="77"/>
              </a:rPr>
              <a:t>definition på stress</a:t>
            </a:r>
          </a:p>
        </p:txBody>
      </p:sp>
      <p:sp>
        <p:nvSpPr>
          <p:cNvPr id="3" name="Pladsholder til indhold 2">
            <a:extLst>
              <a:ext uri="{FF2B5EF4-FFF2-40B4-BE49-F238E27FC236}">
                <a16:creationId xmlns:a16="http://schemas.microsoft.com/office/drawing/2014/main" id="{07A318B5-1B45-088E-A2AF-BBEAEE9B32F4}"/>
              </a:ext>
            </a:extLst>
          </p:cNvPr>
          <p:cNvSpPr>
            <a:spLocks noGrp="1"/>
          </p:cNvSpPr>
          <p:nvPr>
            <p:ph idx="1"/>
          </p:nvPr>
        </p:nvSpPr>
        <p:spPr>
          <a:xfrm>
            <a:off x="1284850" y="2135938"/>
            <a:ext cx="6339840" cy="3779087"/>
          </a:xfrm>
        </p:spPr>
        <p:txBody>
          <a:bodyPr>
            <a:normAutofit/>
          </a:bodyPr>
          <a:lstStyle/>
          <a:p>
            <a:pPr marL="0" indent="0" algn="just">
              <a:buNone/>
            </a:pPr>
            <a:r>
              <a:rPr lang="da-DK" sz="2800" i="1" dirty="0">
                <a:ea typeface="Calibri" panose="020F0502020204030204" pitchFamily="34" charset="0"/>
              </a:rPr>
              <a:t>”Stress er et specifikt samspil mellem personen og omverdenen, som af personen vurderes som belastende eller overstigende hans eller hendes ressourcer”</a:t>
            </a:r>
            <a:r>
              <a:rPr lang="da-DK" sz="2800" dirty="0">
                <a:ea typeface="Calibri" panose="020F0502020204030204" pitchFamily="34" charset="0"/>
              </a:rPr>
              <a:t>	</a:t>
            </a:r>
            <a:endParaRPr lang="da-DK" sz="3200" dirty="0">
              <a:ea typeface="Calibri" panose="020F0502020204030204" pitchFamily="34" charset="0"/>
            </a:endParaRPr>
          </a:p>
          <a:p>
            <a:pPr algn="just"/>
            <a:r>
              <a:rPr lang="da-DK" sz="2400" dirty="0">
                <a:effectLst/>
                <a:ea typeface="Calibri" panose="020F0502020204030204" pitchFamily="34" charset="0"/>
              </a:rPr>
              <a:t>Er det der giver stress det samme for alle mennesker?</a:t>
            </a:r>
          </a:p>
          <a:p>
            <a:pPr algn="just"/>
            <a:r>
              <a:rPr lang="da-DK" sz="2400" dirty="0">
                <a:ea typeface="Calibri" panose="020F0502020204030204" pitchFamily="34" charset="0"/>
              </a:rPr>
              <a:t>Hvorfor hænger denne definition sammen med synet på stress som et psykologisk fænomen? </a:t>
            </a:r>
            <a:endParaRPr lang="da-DK" sz="2400" dirty="0">
              <a:effectLst/>
              <a:ea typeface="Calibri" panose="020F0502020204030204" pitchFamily="34" charset="0"/>
            </a:endParaRPr>
          </a:p>
          <a:p>
            <a:pPr algn="just"/>
            <a:endParaRPr lang="da-DK" dirty="0"/>
          </a:p>
        </p:txBody>
      </p:sp>
      <p:pic>
        <p:nvPicPr>
          <p:cNvPr id="5" name="Billede 4" descr="Et billede, der indeholder tekst&#10;&#10;Automatisk genereret beskrivelse">
            <a:extLst>
              <a:ext uri="{FF2B5EF4-FFF2-40B4-BE49-F238E27FC236}">
                <a16:creationId xmlns:a16="http://schemas.microsoft.com/office/drawing/2014/main" id="{E35BB36B-7EE3-E1A0-AD4F-F2EB10FF378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5400000">
            <a:off x="7191574" y="2005214"/>
            <a:ext cx="4628749" cy="2705100"/>
          </a:xfrm>
          <a:prstGeom prst="rect">
            <a:avLst/>
          </a:prstGeom>
        </p:spPr>
      </p:pic>
    </p:spTree>
    <p:extLst>
      <p:ext uri="{BB962C8B-B14F-4D97-AF65-F5344CB8AC3E}">
        <p14:creationId xmlns:p14="http://schemas.microsoft.com/office/powerpoint/2010/main" val="30573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6E176-73FD-F16F-855E-B9737DE47265}"/>
              </a:ext>
            </a:extLst>
          </p:cNvPr>
          <p:cNvSpPr>
            <a:spLocks noGrp="1"/>
          </p:cNvSpPr>
          <p:nvPr>
            <p:ph type="title"/>
          </p:nvPr>
        </p:nvSpPr>
        <p:spPr>
          <a:xfrm>
            <a:off x="0" y="957263"/>
            <a:ext cx="12192000" cy="1371600"/>
          </a:xfrm>
        </p:spPr>
        <p:txBody>
          <a:bodyPr/>
          <a:lstStyle/>
          <a:p>
            <a:pPr algn="ctr"/>
            <a:r>
              <a:rPr lang="da-DK" b="1" dirty="0"/>
              <a:t>Ydre og indre faktorer</a:t>
            </a:r>
          </a:p>
        </p:txBody>
      </p:sp>
      <p:graphicFrame>
        <p:nvGraphicFramePr>
          <p:cNvPr id="5" name="Pladsholder til indhold 2">
            <a:extLst>
              <a:ext uri="{FF2B5EF4-FFF2-40B4-BE49-F238E27FC236}">
                <a16:creationId xmlns:a16="http://schemas.microsoft.com/office/drawing/2014/main" id="{0A4227C3-9794-E7DC-526A-1538633204C8}"/>
              </a:ext>
            </a:extLst>
          </p:cNvPr>
          <p:cNvGraphicFramePr>
            <a:graphicFrameLocks noGrp="1"/>
          </p:cNvGraphicFramePr>
          <p:nvPr>
            <p:ph idx="1"/>
            <p:extLst>
              <p:ext uri="{D42A27DB-BD31-4B8C-83A1-F6EECF244321}">
                <p14:modId xmlns:p14="http://schemas.microsoft.com/office/powerpoint/2010/main" val="2981474758"/>
              </p:ext>
            </p:extLst>
          </p:nvPr>
        </p:nvGraphicFramePr>
        <p:xfrm>
          <a:off x="159544" y="1057276"/>
          <a:ext cx="11872912" cy="58007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781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11D716-C386-4458-B509-DF66B4C0B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1BE3E3-58C1-4A81-90ED-54387D0F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7818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640E494-545E-FC57-E3CD-FD0F9C5D532E}"/>
              </a:ext>
            </a:extLst>
          </p:cNvPr>
          <p:cNvSpPr>
            <a:spLocks noGrp="1"/>
          </p:cNvSpPr>
          <p:nvPr>
            <p:ph type="title"/>
          </p:nvPr>
        </p:nvSpPr>
        <p:spPr>
          <a:xfrm>
            <a:off x="1" y="-368174"/>
            <a:ext cx="6781799" cy="1125415"/>
          </a:xfrm>
        </p:spPr>
        <p:txBody>
          <a:bodyPr>
            <a:normAutofit/>
          </a:bodyPr>
          <a:lstStyle/>
          <a:p>
            <a:pPr algn="ctr"/>
            <a:r>
              <a:rPr lang="da-DK" sz="2400" b="1" dirty="0">
                <a:latin typeface="Arial Rounded MT Bold" panose="020F0704030504030204" pitchFamily="34" charset="77"/>
                <a:cs typeface="Aharoni" panose="02010803020104030203" pitchFamily="2" charset="-79"/>
              </a:rPr>
              <a:t>Den sociale </a:t>
            </a:r>
            <a:r>
              <a:rPr lang="da-DK" sz="2400" b="1" dirty="0" err="1">
                <a:latin typeface="Arial Rounded MT Bold" panose="020F0704030504030204" pitchFamily="34" charset="77"/>
                <a:cs typeface="Aharoni" panose="02010803020104030203" pitchFamily="2" charset="-79"/>
              </a:rPr>
              <a:t>belastningskala</a:t>
            </a:r>
            <a:r>
              <a:rPr lang="da-DK" sz="2400" b="1" dirty="0">
                <a:latin typeface="Arial Rounded MT Bold" panose="020F0704030504030204" pitchFamily="34" charset="77"/>
                <a:cs typeface="Aharoni" panose="02010803020104030203" pitchFamily="2" charset="-79"/>
              </a:rPr>
              <a:t>! </a:t>
            </a:r>
          </a:p>
        </p:txBody>
      </p:sp>
      <p:sp>
        <p:nvSpPr>
          <p:cNvPr id="3" name="Pladsholder til indhold 2">
            <a:extLst>
              <a:ext uri="{FF2B5EF4-FFF2-40B4-BE49-F238E27FC236}">
                <a16:creationId xmlns:a16="http://schemas.microsoft.com/office/drawing/2014/main" id="{33A4A5CD-DF3E-5415-ED41-02760D1B6EB8}"/>
              </a:ext>
            </a:extLst>
          </p:cNvPr>
          <p:cNvSpPr>
            <a:spLocks noGrp="1"/>
          </p:cNvSpPr>
          <p:nvPr>
            <p:ph idx="1"/>
          </p:nvPr>
        </p:nvSpPr>
        <p:spPr>
          <a:xfrm>
            <a:off x="271464" y="914400"/>
            <a:ext cx="6257924" cy="5772150"/>
          </a:xfrm>
        </p:spPr>
        <p:txBody>
          <a:bodyPr>
            <a:normAutofit lnSpcReduction="10000"/>
          </a:bodyPr>
          <a:lstStyle/>
          <a:p>
            <a:pPr marL="0" indent="0" algn="just" fontAlgn="base">
              <a:buNone/>
            </a:pPr>
            <a:r>
              <a:rPr lang="da-DK" b="0" i="0" dirty="0">
                <a:effectLst/>
              </a:rPr>
              <a:t>Thomas Holmes og Richard </a:t>
            </a:r>
            <a:r>
              <a:rPr lang="da-DK" b="0" i="0" dirty="0" err="1">
                <a:effectLst/>
              </a:rPr>
              <a:t>Rahe</a:t>
            </a:r>
            <a:r>
              <a:rPr lang="da-DK" b="0" i="0" dirty="0">
                <a:effectLst/>
              </a:rPr>
              <a:t> udviklede i 1967 et enkelt og praktisk instrument til at måle den enkeltes stressniveau hvilket kan være en indikator for risiko for psykisk sygdom. </a:t>
            </a:r>
            <a:r>
              <a:rPr lang="da-DK" b="0" i="0" dirty="0">
                <a:solidFill>
                  <a:srgbClr val="414141"/>
                </a:solidFill>
                <a:effectLst/>
              </a:rPr>
              <a:t>På baggrund af deres forskning udarbejdede de en liste med i alt 43 punkter (figur 22.5). Hver af dem svarer til en stressende begivenhed. Foran hver begivenhed står et tal som angiver, i hvilken grad begivenheden kan påvirke den enkelte. Tallene skal akkumuleres (indenfor en 12 måneders periode) og stressskalaen går fra et til hundrede. Jo højere tallet er, jo mere sandsynligt er det, at begivenheden kan påvirke helbredet. Ligeledes er sandsynligheden for stress også lav, hvis tallet er lavt.</a:t>
            </a:r>
          </a:p>
          <a:p>
            <a:pPr algn="just"/>
            <a:r>
              <a:rPr lang="da-DK" b="0" i="0" dirty="0">
                <a:effectLst/>
              </a:rPr>
              <a:t> </a:t>
            </a:r>
            <a:r>
              <a:rPr lang="da-DK" dirty="0"/>
              <a:t>Tag testen og se hvor ‘højt’ du ligger! </a:t>
            </a:r>
          </a:p>
          <a:p>
            <a:pPr marL="0" indent="0" algn="just">
              <a:buNone/>
            </a:pPr>
            <a:endParaRPr lang="da-DK" dirty="0"/>
          </a:p>
        </p:txBody>
      </p:sp>
      <p:pic>
        <p:nvPicPr>
          <p:cNvPr id="5" name="Billede 4" descr="Et billede, der indeholder chessman&#10;&#10;Automatisk genereret beskrivelse">
            <a:extLst>
              <a:ext uri="{FF2B5EF4-FFF2-40B4-BE49-F238E27FC236}">
                <a16:creationId xmlns:a16="http://schemas.microsoft.com/office/drawing/2014/main" id="{CB532631-4E77-E99C-06AD-BDE07115AED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4182" r="12207"/>
          <a:stretch/>
        </p:blipFill>
        <p:spPr>
          <a:xfrm>
            <a:off x="7467600" y="685800"/>
            <a:ext cx="4038600" cy="5486400"/>
          </a:xfrm>
          <a:prstGeom prst="rect">
            <a:avLst/>
          </a:prstGeom>
        </p:spPr>
      </p:pic>
    </p:spTree>
    <p:extLst>
      <p:ext uri="{BB962C8B-B14F-4D97-AF65-F5344CB8AC3E}">
        <p14:creationId xmlns:p14="http://schemas.microsoft.com/office/powerpoint/2010/main" val="16690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8246CC04-2A14-4599-8B94-8305E093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4CE08E3-BFB5-BA6E-0B29-47F75193228C}"/>
              </a:ext>
            </a:extLst>
          </p:cNvPr>
          <p:cNvSpPr>
            <a:spLocks noGrp="1"/>
          </p:cNvSpPr>
          <p:nvPr>
            <p:ph type="title"/>
          </p:nvPr>
        </p:nvSpPr>
        <p:spPr>
          <a:xfrm>
            <a:off x="8322" y="-258495"/>
            <a:ext cx="6781800" cy="1001150"/>
          </a:xfrm>
        </p:spPr>
        <p:txBody>
          <a:bodyPr>
            <a:normAutofit/>
          </a:bodyPr>
          <a:lstStyle/>
          <a:p>
            <a:pPr algn="ctr"/>
            <a:r>
              <a:rPr lang="da-DK" sz="2800" b="1" dirty="0"/>
              <a:t>Placering og pålidelighed</a:t>
            </a:r>
          </a:p>
        </p:txBody>
      </p:sp>
      <p:sp>
        <p:nvSpPr>
          <p:cNvPr id="3" name="Pladsholder til indhold 2">
            <a:extLst>
              <a:ext uri="{FF2B5EF4-FFF2-40B4-BE49-F238E27FC236}">
                <a16:creationId xmlns:a16="http://schemas.microsoft.com/office/drawing/2014/main" id="{AA16EA14-2659-3079-069B-E5DF362F461C}"/>
              </a:ext>
            </a:extLst>
          </p:cNvPr>
          <p:cNvSpPr>
            <a:spLocks noGrp="1"/>
          </p:cNvSpPr>
          <p:nvPr>
            <p:ph idx="1"/>
          </p:nvPr>
        </p:nvSpPr>
        <p:spPr>
          <a:xfrm>
            <a:off x="228600" y="1001150"/>
            <a:ext cx="6229349" cy="5642538"/>
          </a:xfrm>
        </p:spPr>
        <p:txBody>
          <a:bodyPr>
            <a:normAutofit lnSpcReduction="10000"/>
          </a:bodyPr>
          <a:lstStyle/>
          <a:p>
            <a:pPr algn="just" fontAlgn="base">
              <a:lnSpc>
                <a:spcPct val="90000"/>
              </a:lnSpc>
            </a:pPr>
            <a:r>
              <a:rPr lang="da-DK" b="0" i="0" dirty="0">
                <a:solidFill>
                  <a:schemeClr val="tx1">
                    <a:lumMod val="95000"/>
                    <a:lumOff val="5000"/>
                  </a:schemeClr>
                </a:solidFill>
                <a:effectLst/>
              </a:rPr>
              <a:t>Hvis resultatet er 150, er din sundhedsrisiko middel-lav. Hvis det er 200 eller mere, er du i risiko. Men hvis det giver 300 eller mere, er din risiko ekstremt alvorlig.</a:t>
            </a:r>
          </a:p>
          <a:p>
            <a:pPr algn="just" fontAlgn="base">
              <a:lnSpc>
                <a:spcPct val="90000"/>
              </a:lnSpc>
            </a:pPr>
            <a:r>
              <a:rPr lang="da-DK" dirty="0">
                <a:solidFill>
                  <a:schemeClr val="tx1">
                    <a:lumMod val="95000"/>
                    <a:lumOff val="5000"/>
                  </a:schemeClr>
                </a:solidFill>
              </a:rPr>
              <a:t>Hvorfor og hvordan kan positive </a:t>
            </a:r>
            <a:r>
              <a:rPr lang="da-DK" dirty="0" err="1">
                <a:solidFill>
                  <a:schemeClr val="tx1">
                    <a:lumMod val="95000"/>
                    <a:lumOff val="5000"/>
                  </a:schemeClr>
                </a:solidFill>
              </a:rPr>
              <a:t>livsforandrin</a:t>
            </a:r>
            <a:r>
              <a:rPr lang="da-DK" dirty="0">
                <a:solidFill>
                  <a:schemeClr val="tx1">
                    <a:lumMod val="95000"/>
                    <a:lumOff val="5000"/>
                  </a:schemeClr>
                </a:solidFill>
              </a:rPr>
              <a:t>-ger føre til stress? (s. 427). </a:t>
            </a:r>
            <a:endParaRPr lang="da-DK" b="0" i="0" dirty="0">
              <a:solidFill>
                <a:schemeClr val="tx1">
                  <a:lumMod val="95000"/>
                  <a:lumOff val="5000"/>
                </a:schemeClr>
              </a:solidFill>
              <a:effectLst/>
            </a:endParaRPr>
          </a:p>
          <a:p>
            <a:pPr algn="just" fontAlgn="base">
              <a:lnSpc>
                <a:spcPct val="90000"/>
              </a:lnSpc>
            </a:pPr>
            <a:r>
              <a:rPr lang="da-DK" b="0" i="0" dirty="0">
                <a:solidFill>
                  <a:schemeClr val="tx1">
                    <a:lumMod val="95000"/>
                    <a:lumOff val="5000"/>
                  </a:schemeClr>
                </a:solidFill>
                <a:effectLst/>
              </a:rPr>
              <a:t>Der er ved flere lejligheder blevet sat </a:t>
            </a:r>
            <a:r>
              <a:rPr lang="da-DK" b="0" i="0" dirty="0" err="1">
                <a:solidFill>
                  <a:schemeClr val="tx1">
                    <a:lumMod val="95000"/>
                    <a:lumOff val="5000"/>
                  </a:schemeClr>
                </a:solidFill>
                <a:effectLst/>
              </a:rPr>
              <a:t>spørgs-målstegn</a:t>
            </a:r>
            <a:r>
              <a:rPr lang="da-DK" b="0" i="0" dirty="0">
                <a:solidFill>
                  <a:schemeClr val="tx1">
                    <a:lumMod val="95000"/>
                    <a:lumOff val="5000"/>
                  </a:schemeClr>
                </a:solidFill>
                <a:effectLst/>
              </a:rPr>
              <a:t> ved stressskalaens pålidelighed. Blandt andet er undersøgelsens ‘alder’ under kritik </a:t>
            </a:r>
            <a:r>
              <a:rPr lang="da-DK" dirty="0">
                <a:solidFill>
                  <a:schemeClr val="tx1">
                    <a:lumMod val="95000"/>
                    <a:lumOff val="5000"/>
                  </a:schemeClr>
                </a:solidFill>
              </a:rPr>
              <a:t>da det hævdes at den ikke </a:t>
            </a:r>
            <a:r>
              <a:rPr lang="da-DK" b="0" i="0" dirty="0">
                <a:solidFill>
                  <a:schemeClr val="tx1">
                    <a:lumMod val="95000"/>
                    <a:lumOff val="5000"/>
                  </a:schemeClr>
                </a:solidFill>
                <a:effectLst/>
              </a:rPr>
              <a:t>længere svarer til nutidens generationers opfattelse. Dette kunne være rigtigt, men lignende forsøg viser at alle punkterne generelt set fortsat er gyldige. Ikke desto mindre har de nuværende forskere påvist en forskel mellem mænds og kvinders svar på stressskalaen. Ligeledes er der en forskel mellem rige og fattige. Disse variationer er dog ikke store nok til at blive betragtet som betydelige.</a:t>
            </a:r>
          </a:p>
          <a:p>
            <a:pPr marL="0" indent="0">
              <a:lnSpc>
                <a:spcPct val="90000"/>
              </a:lnSpc>
              <a:buNone/>
            </a:pPr>
            <a:endParaRPr lang="da-DK" sz="1500" dirty="0"/>
          </a:p>
        </p:txBody>
      </p:sp>
      <p:sp>
        <p:nvSpPr>
          <p:cNvPr id="15" name="Rectangle 11">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person, væg, mand&#10;&#10;Automatisk genereret beskrivelse">
            <a:extLst>
              <a:ext uri="{FF2B5EF4-FFF2-40B4-BE49-F238E27FC236}">
                <a16:creationId xmlns:a16="http://schemas.microsoft.com/office/drawing/2014/main" id="{BB56F100-E6FD-2AC2-04BE-CC4491DD998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467600" y="2085250"/>
            <a:ext cx="4055245" cy="2687499"/>
          </a:xfrm>
          <a:prstGeom prst="rect">
            <a:avLst/>
          </a:prstGeom>
        </p:spPr>
      </p:pic>
    </p:spTree>
    <p:extLst>
      <p:ext uri="{BB962C8B-B14F-4D97-AF65-F5344CB8AC3E}">
        <p14:creationId xmlns:p14="http://schemas.microsoft.com/office/powerpoint/2010/main" val="3299173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C1CA7196-CAF1-4234-8849-E335F0BC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F7DB717-6F69-0647-24C4-27F3A6CD8DDF}"/>
              </a:ext>
            </a:extLst>
          </p:cNvPr>
          <p:cNvSpPr>
            <a:spLocks noGrp="1"/>
          </p:cNvSpPr>
          <p:nvPr>
            <p:ph type="title"/>
          </p:nvPr>
        </p:nvSpPr>
        <p:spPr>
          <a:xfrm>
            <a:off x="1338262" y="-460939"/>
            <a:ext cx="9515475" cy="1303606"/>
          </a:xfrm>
        </p:spPr>
        <p:txBody>
          <a:bodyPr>
            <a:normAutofit/>
          </a:bodyPr>
          <a:lstStyle/>
          <a:p>
            <a:pPr algn="ctr"/>
            <a:r>
              <a:rPr lang="da-DK" sz="2700" b="1" dirty="0"/>
              <a:t>Ydre forhold: stress på arbejdet</a:t>
            </a:r>
          </a:p>
        </p:txBody>
      </p:sp>
      <p:pic>
        <p:nvPicPr>
          <p:cNvPr id="5" name="Billede 4">
            <a:extLst>
              <a:ext uri="{FF2B5EF4-FFF2-40B4-BE49-F238E27FC236}">
                <a16:creationId xmlns:a16="http://schemas.microsoft.com/office/drawing/2014/main" id="{FE5C84F9-A6D8-043A-EF66-FDD45F9C81EC}"/>
              </a:ext>
            </a:extLst>
          </p:cNvPr>
          <p:cNvPicPr>
            <a:picLocks noChangeAspect="1"/>
          </p:cNvPicPr>
          <p:nvPr/>
        </p:nvPicPr>
        <p:blipFill>
          <a:blip r:embed="rId2"/>
          <a:stretch>
            <a:fillRect/>
          </a:stretch>
        </p:blipFill>
        <p:spPr>
          <a:xfrm>
            <a:off x="762000" y="1139920"/>
            <a:ext cx="6096000" cy="3672839"/>
          </a:xfrm>
          <a:prstGeom prst="rect">
            <a:avLst/>
          </a:prstGeom>
        </p:spPr>
      </p:pic>
      <p:sp>
        <p:nvSpPr>
          <p:cNvPr id="3" name="Pladsholder til indhold 2">
            <a:extLst>
              <a:ext uri="{FF2B5EF4-FFF2-40B4-BE49-F238E27FC236}">
                <a16:creationId xmlns:a16="http://schemas.microsoft.com/office/drawing/2014/main" id="{7A45FD5C-5D81-DA7B-2387-86F1AF2BCA0E}"/>
              </a:ext>
            </a:extLst>
          </p:cNvPr>
          <p:cNvSpPr>
            <a:spLocks noGrp="1"/>
          </p:cNvSpPr>
          <p:nvPr>
            <p:ph idx="1"/>
          </p:nvPr>
        </p:nvSpPr>
        <p:spPr>
          <a:xfrm>
            <a:off x="7620000" y="1085555"/>
            <a:ext cx="4286249" cy="5772445"/>
          </a:xfrm>
        </p:spPr>
        <p:txBody>
          <a:bodyPr>
            <a:normAutofit fontScale="92500" lnSpcReduction="10000"/>
          </a:bodyPr>
          <a:lstStyle/>
          <a:p>
            <a:pPr marL="0" lvl="0" indent="0" algn="just">
              <a:lnSpc>
                <a:spcPct val="90000"/>
              </a:lnSpc>
              <a:buNone/>
            </a:pPr>
            <a:r>
              <a:rPr lang="da-DK" dirty="0">
                <a:effectLst/>
                <a:ea typeface="Calibri" panose="020F0502020204030204" pitchFamily="34" charset="0"/>
              </a:rPr>
              <a:t>Gå sammen to og to og tag udgangspunkt i et erhverv (såsom </a:t>
            </a:r>
            <a:r>
              <a:rPr lang="da-DK" dirty="0" err="1">
                <a:effectLst/>
                <a:ea typeface="Calibri" panose="020F0502020204030204" pitchFamily="34" charset="0"/>
              </a:rPr>
              <a:t>po-litibetjent</a:t>
            </a:r>
            <a:r>
              <a:rPr lang="da-DK" dirty="0">
                <a:effectLst/>
                <a:ea typeface="Calibri" panose="020F0502020204030204" pitchFamily="34" charset="0"/>
              </a:rPr>
              <a:t>, sygeplejerske, soldat, </a:t>
            </a:r>
            <a:r>
              <a:rPr lang="da-DK" dirty="0" err="1">
                <a:effectLst/>
                <a:ea typeface="Calibri" panose="020F0502020204030204" pitchFamily="34" charset="0"/>
              </a:rPr>
              <a:t>fol-keskole</a:t>
            </a:r>
            <a:r>
              <a:rPr lang="da-DK" dirty="0">
                <a:effectLst/>
                <a:ea typeface="Calibri" panose="020F0502020204030204" pitchFamily="34" charset="0"/>
              </a:rPr>
              <a:t> </a:t>
            </a:r>
            <a:r>
              <a:rPr lang="da-DK" dirty="0">
                <a:ea typeface="Calibri" panose="020F0502020204030204" pitchFamily="34" charset="0"/>
              </a:rPr>
              <a:t>eller </a:t>
            </a:r>
            <a:r>
              <a:rPr lang="da-DK" dirty="0">
                <a:effectLst/>
                <a:ea typeface="Calibri" panose="020F0502020204030204" pitchFamily="34" charset="0"/>
              </a:rPr>
              <a:t>gymnasielærer) og </a:t>
            </a:r>
            <a:r>
              <a:rPr lang="da-DK" dirty="0" err="1">
                <a:effectLst/>
                <a:ea typeface="Calibri" panose="020F0502020204030204" pitchFamily="34" charset="0"/>
              </a:rPr>
              <a:t>dis-kutér</a:t>
            </a:r>
            <a:r>
              <a:rPr lang="da-DK" dirty="0">
                <a:effectLst/>
                <a:ea typeface="Calibri" panose="020F0502020204030204" pitchFamily="34" charset="0"/>
              </a:rPr>
              <a:t>; </a:t>
            </a:r>
          </a:p>
          <a:p>
            <a:pPr marL="0" lvl="0" indent="0" algn="just">
              <a:lnSpc>
                <a:spcPct val="90000"/>
              </a:lnSpc>
              <a:buNone/>
            </a:pPr>
            <a:endParaRPr lang="da-DK" dirty="0">
              <a:effectLst/>
              <a:ea typeface="Calibri" panose="020F0502020204030204" pitchFamily="34" charset="0"/>
            </a:endParaRPr>
          </a:p>
          <a:p>
            <a:pPr marL="342900" lvl="0" indent="-342900" algn="just">
              <a:lnSpc>
                <a:spcPct val="90000"/>
              </a:lnSpc>
              <a:buFont typeface="Symbol" pitchFamily="2" charset="2"/>
              <a:buChar char=""/>
            </a:pPr>
            <a:r>
              <a:rPr lang="da-DK" dirty="0">
                <a:effectLst/>
                <a:ea typeface="Calibri" panose="020F0502020204030204" pitchFamily="34" charset="0"/>
              </a:rPr>
              <a:t>Hvilke ydre faktorer (kognitive krav, perceptuelle krav, </a:t>
            </a:r>
            <a:r>
              <a:rPr lang="da-DK" dirty="0" err="1">
                <a:effectLst/>
                <a:ea typeface="Calibri" panose="020F0502020204030204" pitchFamily="34" charset="0"/>
              </a:rPr>
              <a:t>emotio-nelle</a:t>
            </a:r>
            <a:r>
              <a:rPr lang="da-DK" dirty="0">
                <a:effectLst/>
                <a:ea typeface="Calibri" panose="020F0502020204030204" pitchFamily="34" charset="0"/>
              </a:rPr>
              <a:t> krav, manuelle og motoriske kra</a:t>
            </a:r>
            <a:r>
              <a:rPr lang="da-DK" dirty="0">
                <a:ea typeface="Calibri" panose="020F0502020204030204" pitchFamily="34" charset="0"/>
              </a:rPr>
              <a:t>v og kvantitative krav</a:t>
            </a:r>
            <a:r>
              <a:rPr lang="da-DK" dirty="0">
                <a:effectLst/>
                <a:ea typeface="Calibri" panose="020F0502020204030204" pitchFamily="34" charset="0"/>
              </a:rPr>
              <a:t>) kan medføre stress på arbejdspladsen og hvordan? </a:t>
            </a:r>
            <a:r>
              <a:rPr lang="da-DK" dirty="0">
                <a:ea typeface="Calibri" panose="020F0502020204030204" pitchFamily="34" charset="0"/>
              </a:rPr>
              <a:t>(s. </a:t>
            </a:r>
            <a:r>
              <a:rPr lang="da-DK" dirty="0">
                <a:effectLst/>
                <a:ea typeface="Calibri" panose="020F0502020204030204" pitchFamily="34" charset="0"/>
              </a:rPr>
              <a:t>429)</a:t>
            </a:r>
          </a:p>
          <a:p>
            <a:pPr marL="342900" lvl="0" indent="-342900" algn="just">
              <a:lnSpc>
                <a:spcPct val="90000"/>
              </a:lnSpc>
              <a:buFont typeface="Symbol" pitchFamily="2" charset="2"/>
              <a:buChar char=""/>
            </a:pPr>
            <a:r>
              <a:rPr lang="da-DK" dirty="0">
                <a:effectLst/>
                <a:ea typeface="Calibri" panose="020F0502020204030204" pitchFamily="34" charset="0"/>
              </a:rPr>
              <a:t>Hvilke stressorer (psykologiske, fysiske, biologiske) kan skabe stress på arbejdspladsen? (s. 430). </a:t>
            </a:r>
          </a:p>
          <a:p>
            <a:pPr marL="342900" lvl="0" indent="-342900" algn="just">
              <a:lnSpc>
                <a:spcPct val="90000"/>
              </a:lnSpc>
              <a:buFont typeface="Symbol" pitchFamily="2" charset="2"/>
              <a:buChar char=""/>
            </a:pPr>
            <a:r>
              <a:rPr lang="da-DK" dirty="0">
                <a:ea typeface="Calibri" panose="020F0502020204030204" pitchFamily="34" charset="0"/>
              </a:rPr>
              <a:t>Forklar krav-kontrol-modellen for hinanden og forsøg at placer diverse krav og stressor i </a:t>
            </a:r>
            <a:r>
              <a:rPr lang="da-DK" dirty="0" err="1">
                <a:ea typeface="Calibri" panose="020F0502020204030204" pitchFamily="34" charset="0"/>
              </a:rPr>
              <a:t>model-len</a:t>
            </a:r>
            <a:r>
              <a:rPr lang="da-DK" dirty="0">
                <a:ea typeface="Calibri" panose="020F0502020204030204" pitchFamily="34" charset="0"/>
              </a:rPr>
              <a:t>. </a:t>
            </a:r>
            <a:endParaRPr lang="da-DK" sz="1500" dirty="0">
              <a:effectLst/>
              <a:ea typeface="Calibri" panose="020F0502020204030204" pitchFamily="34" charset="0"/>
            </a:endParaRPr>
          </a:p>
          <a:p>
            <a:pPr>
              <a:lnSpc>
                <a:spcPct val="90000"/>
              </a:lnSpc>
            </a:pPr>
            <a:endParaRPr lang="da-DK" sz="1500" dirty="0"/>
          </a:p>
        </p:txBody>
      </p:sp>
      <p:sp>
        <p:nvSpPr>
          <p:cNvPr id="6" name="Tekstfelt 5">
            <a:extLst>
              <a:ext uri="{FF2B5EF4-FFF2-40B4-BE49-F238E27FC236}">
                <a16:creationId xmlns:a16="http://schemas.microsoft.com/office/drawing/2014/main" id="{2AD2A1BB-9B5D-127D-9E6A-63425BB833F8}"/>
              </a:ext>
            </a:extLst>
          </p:cNvPr>
          <p:cNvSpPr txBox="1"/>
          <p:nvPr/>
        </p:nvSpPr>
        <p:spPr>
          <a:xfrm>
            <a:off x="495300" y="4812759"/>
            <a:ext cx="6629400" cy="1754326"/>
          </a:xfrm>
          <a:prstGeom prst="rect">
            <a:avLst/>
          </a:prstGeom>
          <a:noFill/>
        </p:spPr>
        <p:txBody>
          <a:bodyPr wrap="square" rtlCol="0">
            <a:spAutoFit/>
          </a:bodyPr>
          <a:lstStyle/>
          <a:p>
            <a:pPr algn="just" fontAlgn="base"/>
            <a:r>
              <a:rPr lang="da-DK" dirty="0">
                <a:solidFill>
                  <a:schemeClr val="tx1">
                    <a:lumMod val="95000"/>
                    <a:lumOff val="5000"/>
                  </a:schemeClr>
                </a:solidFill>
                <a:latin typeface="+mj-lt"/>
              </a:rPr>
              <a:t>U</a:t>
            </a:r>
            <a:r>
              <a:rPr lang="da-DK" b="0" i="0" dirty="0">
                <a:solidFill>
                  <a:schemeClr val="tx1">
                    <a:lumMod val="95000"/>
                    <a:lumOff val="5000"/>
                  </a:schemeClr>
                </a:solidFill>
                <a:effectLst/>
                <a:latin typeface="+mj-lt"/>
              </a:rPr>
              <a:t>dviklet af Robert A. </a:t>
            </a:r>
            <a:r>
              <a:rPr lang="da-DK" b="0" i="0" dirty="0" err="1">
                <a:solidFill>
                  <a:schemeClr val="tx1">
                    <a:lumMod val="95000"/>
                    <a:lumOff val="5000"/>
                  </a:schemeClr>
                </a:solidFill>
                <a:effectLst/>
                <a:latin typeface="+mj-lt"/>
              </a:rPr>
              <a:t>Karasek</a:t>
            </a:r>
            <a:r>
              <a:rPr lang="da-DK" b="0" i="0" dirty="0">
                <a:solidFill>
                  <a:schemeClr val="tx1">
                    <a:lumMod val="95000"/>
                    <a:lumOff val="5000"/>
                  </a:schemeClr>
                </a:solidFill>
                <a:effectLst/>
                <a:latin typeface="+mj-lt"/>
              </a:rPr>
              <a:t> i slutningen af 1970’erne. Karaseks fokus var at beskrive, hvordan særlige faktorer i arbejdssituationen, kan virke belastende for mennesket generelt set. Sagt på en anden måde, hvordan psykisk arbejdsmiljø og arbejdsrelateret stress er forbundet.</a:t>
            </a:r>
          </a:p>
          <a:p>
            <a:pPr algn="just"/>
            <a:br>
              <a:rPr lang="da-DK" dirty="0"/>
            </a:br>
            <a:endParaRPr lang="da-DK" dirty="0"/>
          </a:p>
        </p:txBody>
      </p:sp>
    </p:spTree>
    <p:extLst>
      <p:ext uri="{BB962C8B-B14F-4D97-AF65-F5344CB8AC3E}">
        <p14:creationId xmlns:p14="http://schemas.microsoft.com/office/powerpoint/2010/main" val="22757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6AFD4-D13D-1E06-15D4-779654E2B61A}"/>
              </a:ext>
            </a:extLst>
          </p:cNvPr>
          <p:cNvSpPr>
            <a:spLocks noGrp="1"/>
          </p:cNvSpPr>
          <p:nvPr>
            <p:ph type="title"/>
          </p:nvPr>
        </p:nvSpPr>
        <p:spPr>
          <a:xfrm>
            <a:off x="1371599" y="685800"/>
            <a:ext cx="10111839" cy="1371600"/>
          </a:xfrm>
        </p:spPr>
        <p:txBody>
          <a:bodyPr/>
          <a:lstStyle/>
          <a:p>
            <a:r>
              <a:rPr lang="da-DK" dirty="0"/>
              <a:t>Eksempel på krav-kontrol-Modellen  </a:t>
            </a:r>
          </a:p>
        </p:txBody>
      </p:sp>
      <p:sp>
        <p:nvSpPr>
          <p:cNvPr id="3" name="Pladsholder til indhold 2">
            <a:extLst>
              <a:ext uri="{FF2B5EF4-FFF2-40B4-BE49-F238E27FC236}">
                <a16:creationId xmlns:a16="http://schemas.microsoft.com/office/drawing/2014/main" id="{26BDDB8A-1501-5003-90E9-95EED1B70674}"/>
              </a:ext>
            </a:extLst>
          </p:cNvPr>
          <p:cNvSpPr>
            <a:spLocks noGrp="1"/>
          </p:cNvSpPr>
          <p:nvPr>
            <p:ph idx="1"/>
          </p:nvPr>
        </p:nvSpPr>
        <p:spPr>
          <a:xfrm>
            <a:off x="1371599" y="2254103"/>
            <a:ext cx="10358439" cy="3918098"/>
          </a:xfrm>
        </p:spPr>
        <p:txBody>
          <a:bodyPr>
            <a:normAutofit lnSpcReduction="10000"/>
          </a:bodyPr>
          <a:lstStyle/>
          <a:p>
            <a:pPr marL="0" indent="0" algn="just">
              <a:buNone/>
            </a:pPr>
            <a:r>
              <a:rPr lang="da-DK" b="0" i="0" dirty="0">
                <a:solidFill>
                  <a:srgbClr val="000000"/>
                </a:solidFill>
                <a:effectLst/>
                <a:latin typeface="Lora" panose="020F0502020204030204" pitchFamily="34" charset="0"/>
              </a:rPr>
              <a:t>Man kan bruge det at lære at køre bil som eksempel. Når man starter på manøvrebanen, kan man måske opleve, at der er høje krav – man skal køre bilen – og man har lav grad af kontrol, fordi man både skal betjene kobling, bremse, speeder og ret. Så oplever man måske at befinde sig i en belastende situation. Men efterhånden som man bliver bedre til at betjene bilen, vil man føle sig mere sikker og opleve en aktiv situation. Når man bliver erfaren bilist og der ikke er meget trafik og vejrforholdene er gode, vil bilkørsel måske ligefrem opleves som afslappende, fordi man oplever lave krav og en høj grad af kontrol og indflydelse. Og oplevelsen ændres brat, hvis det pludseligt bliver glat eller et dyr løber ud på vejen.</a:t>
            </a:r>
            <a:endParaRPr lang="da-DK" dirty="0"/>
          </a:p>
        </p:txBody>
      </p:sp>
    </p:spTree>
    <p:extLst>
      <p:ext uri="{BB962C8B-B14F-4D97-AF65-F5344CB8AC3E}">
        <p14:creationId xmlns:p14="http://schemas.microsoft.com/office/powerpoint/2010/main" val="382074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19A5454-BD63-A899-9E90-842912713F8D}"/>
              </a:ext>
            </a:extLst>
          </p:cNvPr>
          <p:cNvSpPr>
            <a:spLocks noGrp="1"/>
          </p:cNvSpPr>
          <p:nvPr>
            <p:ph type="title"/>
          </p:nvPr>
        </p:nvSpPr>
        <p:spPr>
          <a:xfrm>
            <a:off x="1352549" y="685799"/>
            <a:ext cx="9486901" cy="1010088"/>
          </a:xfrm>
        </p:spPr>
        <p:txBody>
          <a:bodyPr anchor="b">
            <a:normAutofit/>
          </a:bodyPr>
          <a:lstStyle/>
          <a:p>
            <a:pPr algn="ctr"/>
            <a:r>
              <a:rPr lang="da-DK" b="1" dirty="0"/>
              <a:t>Indre faktorer</a:t>
            </a:r>
          </a:p>
        </p:txBody>
      </p:sp>
      <p:sp>
        <p:nvSpPr>
          <p:cNvPr id="3" name="Pladsholder til indhold 2">
            <a:extLst>
              <a:ext uri="{FF2B5EF4-FFF2-40B4-BE49-F238E27FC236}">
                <a16:creationId xmlns:a16="http://schemas.microsoft.com/office/drawing/2014/main" id="{9EFDA230-4F81-22CD-7308-83A6D3579FA8}"/>
              </a:ext>
            </a:extLst>
          </p:cNvPr>
          <p:cNvSpPr>
            <a:spLocks noGrp="1"/>
          </p:cNvSpPr>
          <p:nvPr>
            <p:ph idx="1"/>
          </p:nvPr>
        </p:nvSpPr>
        <p:spPr>
          <a:xfrm>
            <a:off x="685800" y="1885950"/>
            <a:ext cx="10820400" cy="4286249"/>
          </a:xfrm>
        </p:spPr>
        <p:txBody>
          <a:bodyPr>
            <a:normAutofit lnSpcReduction="10000"/>
          </a:bodyPr>
          <a:lstStyle/>
          <a:p>
            <a:pPr algn="just"/>
            <a:r>
              <a:rPr lang="da-DK" dirty="0"/>
              <a:t>Udover disse objektive belastninger, er stress i høj grad bestemt af indre faktorer (dvs. måden vi oplever og fortolker situationen på og af de ressourcer, vedkommende har til at mestre den). </a:t>
            </a:r>
          </a:p>
          <a:p>
            <a:pPr algn="just"/>
            <a:r>
              <a:rPr lang="da-DK" dirty="0"/>
              <a:t>To elever kan opleve lektier eller nye krav i skolen på vildt forskellige måder. Den ene oplever det måske som yderst belastende, mens den anden ikke påvirkes nævneværdigt eller udfordrende. Hvordan forklarer man de her oplevemåder, de træk eller den adfærd der gør at nogle mennesker ikke trives med særligt store belastninger og udfordringer, mens andre gør? </a:t>
            </a:r>
          </a:p>
          <a:p>
            <a:pPr algn="just"/>
            <a:r>
              <a:rPr lang="da-DK" dirty="0"/>
              <a:t>Høgh-Olesen fastslår at vi mennesker varierer i den måde, vi møder ukendte ting på da vi har forskellig </a:t>
            </a:r>
            <a:r>
              <a:rPr lang="da-DK" i="1" dirty="0"/>
              <a:t>nyheds-, forandrings og flertydighedstolerance SAMT optimale stimulationsniveau (OSN)</a:t>
            </a:r>
            <a:r>
              <a:rPr lang="da-DK" dirty="0"/>
              <a:t>.</a:t>
            </a:r>
          </a:p>
          <a:p>
            <a:pPr algn="just"/>
            <a:endParaRPr lang="da-DK" dirty="0"/>
          </a:p>
        </p:txBody>
      </p:sp>
    </p:spTree>
    <p:extLst>
      <p:ext uri="{BB962C8B-B14F-4D97-AF65-F5344CB8AC3E}">
        <p14:creationId xmlns:p14="http://schemas.microsoft.com/office/powerpoint/2010/main" val="210861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3F4B19-77A4-7BDB-9826-B301DF1D60C9}"/>
              </a:ext>
            </a:extLst>
          </p:cNvPr>
          <p:cNvSpPr>
            <a:spLocks noGrp="1"/>
          </p:cNvSpPr>
          <p:nvPr>
            <p:ph type="title"/>
          </p:nvPr>
        </p:nvSpPr>
        <p:spPr/>
        <p:txBody>
          <a:bodyPr>
            <a:normAutofit/>
          </a:bodyPr>
          <a:lstStyle/>
          <a:p>
            <a:r>
              <a:rPr lang="da-DK" dirty="0"/>
              <a:t>Henrik </a:t>
            </a:r>
            <a:r>
              <a:rPr lang="da-DK" dirty="0" err="1"/>
              <a:t>høgh-olesen</a:t>
            </a:r>
            <a:endParaRPr lang="da-DK" dirty="0"/>
          </a:p>
        </p:txBody>
      </p:sp>
      <p:sp>
        <p:nvSpPr>
          <p:cNvPr id="3" name="Pladsholder til indhold 2">
            <a:extLst>
              <a:ext uri="{FF2B5EF4-FFF2-40B4-BE49-F238E27FC236}">
                <a16:creationId xmlns:a16="http://schemas.microsoft.com/office/drawing/2014/main" id="{0B23CD52-7B04-9F45-779D-E94D721238B3}"/>
              </a:ext>
            </a:extLst>
          </p:cNvPr>
          <p:cNvSpPr>
            <a:spLocks noGrp="1"/>
          </p:cNvSpPr>
          <p:nvPr>
            <p:ph sz="half" idx="1"/>
          </p:nvPr>
        </p:nvSpPr>
        <p:spPr/>
        <p:txBody>
          <a:bodyPr/>
          <a:lstStyle/>
          <a:p>
            <a:pPr marL="0" indent="0" algn="ctr">
              <a:buNone/>
            </a:pPr>
            <a:r>
              <a:rPr lang="da-DK" b="1" dirty="0"/>
              <a:t>DEN FORSIGTIGE TYPE</a:t>
            </a:r>
          </a:p>
          <a:p>
            <a:pPr marL="0" indent="0" algn="ctr">
              <a:buNone/>
            </a:pPr>
            <a:r>
              <a:rPr lang="da-DK" dirty="0"/>
              <a:t>LAVT OSN</a:t>
            </a:r>
          </a:p>
          <a:p>
            <a:pPr marL="0" indent="0" algn="ctr">
              <a:buNone/>
            </a:pPr>
            <a:r>
              <a:rPr lang="da-DK" dirty="0"/>
              <a:t>LAV UKENDTHEDSTOLERANCE</a:t>
            </a:r>
          </a:p>
          <a:p>
            <a:pPr marL="0" indent="0" algn="ctr">
              <a:buNone/>
            </a:pPr>
            <a:r>
              <a:rPr lang="da-DK" dirty="0"/>
              <a:t>RINGE RISIKOVILLIGHED</a:t>
            </a:r>
          </a:p>
          <a:p>
            <a:pPr marL="0" indent="0" algn="ctr">
              <a:buNone/>
            </a:pPr>
            <a:r>
              <a:rPr lang="da-DK" dirty="0"/>
              <a:t>HØJT STRUKTURBEHOV</a:t>
            </a:r>
          </a:p>
        </p:txBody>
      </p:sp>
      <p:sp>
        <p:nvSpPr>
          <p:cNvPr id="4" name="Pladsholder til indhold 3">
            <a:extLst>
              <a:ext uri="{FF2B5EF4-FFF2-40B4-BE49-F238E27FC236}">
                <a16:creationId xmlns:a16="http://schemas.microsoft.com/office/drawing/2014/main" id="{62E09BEF-6F25-7C25-4309-265A7E4FB3AA}"/>
              </a:ext>
            </a:extLst>
          </p:cNvPr>
          <p:cNvSpPr>
            <a:spLocks noGrp="1"/>
          </p:cNvSpPr>
          <p:nvPr>
            <p:ph sz="half" idx="2"/>
          </p:nvPr>
        </p:nvSpPr>
        <p:spPr/>
        <p:txBody>
          <a:bodyPr/>
          <a:lstStyle/>
          <a:p>
            <a:pPr marL="0" indent="0" algn="ctr">
              <a:buNone/>
            </a:pPr>
            <a:r>
              <a:rPr lang="da-DK" b="1" dirty="0"/>
              <a:t>DEN RISIKOVILLIGE TYPE</a:t>
            </a:r>
          </a:p>
          <a:p>
            <a:pPr marL="0" indent="0" algn="ctr">
              <a:buNone/>
            </a:pPr>
            <a:r>
              <a:rPr lang="da-DK" dirty="0"/>
              <a:t>HØJT OSN</a:t>
            </a:r>
          </a:p>
          <a:p>
            <a:pPr marL="0" indent="0" algn="ctr">
              <a:buNone/>
            </a:pPr>
            <a:r>
              <a:rPr lang="da-DK" dirty="0"/>
              <a:t>HØJ UKENDTHEDSTOLERANCE</a:t>
            </a:r>
          </a:p>
          <a:p>
            <a:pPr marL="0" indent="0" algn="ctr">
              <a:buNone/>
            </a:pPr>
            <a:r>
              <a:rPr lang="da-DK" dirty="0"/>
              <a:t>HØJ RISIKOVILLIGHED</a:t>
            </a:r>
          </a:p>
          <a:p>
            <a:pPr marL="0" indent="0" algn="ctr">
              <a:buNone/>
            </a:pPr>
            <a:r>
              <a:rPr lang="da-DK" dirty="0"/>
              <a:t>LAVT STRUKTURBEHOV</a:t>
            </a:r>
          </a:p>
        </p:txBody>
      </p:sp>
      <p:sp>
        <p:nvSpPr>
          <p:cNvPr id="5" name="Tekstfelt 4">
            <a:extLst>
              <a:ext uri="{FF2B5EF4-FFF2-40B4-BE49-F238E27FC236}">
                <a16:creationId xmlns:a16="http://schemas.microsoft.com/office/drawing/2014/main" id="{DF955FE9-E0F3-3FA2-CB5C-1E6B453FD3F3}"/>
              </a:ext>
            </a:extLst>
          </p:cNvPr>
          <p:cNvSpPr txBox="1"/>
          <p:nvPr/>
        </p:nvSpPr>
        <p:spPr>
          <a:xfrm>
            <a:off x="978567" y="4976634"/>
            <a:ext cx="10573681" cy="1200329"/>
          </a:xfrm>
          <a:prstGeom prst="rect">
            <a:avLst/>
          </a:prstGeom>
          <a:noFill/>
        </p:spPr>
        <p:txBody>
          <a:bodyPr wrap="square" rtlCol="0">
            <a:spAutoFit/>
          </a:bodyPr>
          <a:lstStyle/>
          <a:p>
            <a:pPr algn="just"/>
            <a:r>
              <a:rPr lang="da-DK" sz="2400" dirty="0">
                <a:latin typeface="+mj-lt"/>
              </a:rPr>
              <a:t>Del jer i to grupper – de overvejende forsigtige typer og de overvejende risikovillige typer. Giv eksempler på hvorfor i er det ene eller det andet. Hvilke fordele er der ved jeres type? Find forskellige ordsprog, der kendetegner jeres type. </a:t>
            </a:r>
          </a:p>
        </p:txBody>
      </p:sp>
    </p:spTree>
    <p:extLst>
      <p:ext uri="{BB962C8B-B14F-4D97-AF65-F5344CB8AC3E}">
        <p14:creationId xmlns:p14="http://schemas.microsoft.com/office/powerpoint/2010/main" val="2781817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563C30-5F24-B2A3-D613-4A1E3549858A}"/>
              </a:ext>
            </a:extLst>
          </p:cNvPr>
          <p:cNvSpPr>
            <a:spLocks noGrp="1"/>
          </p:cNvSpPr>
          <p:nvPr>
            <p:ph type="title"/>
          </p:nvPr>
        </p:nvSpPr>
        <p:spPr>
          <a:xfrm>
            <a:off x="1339785" y="0"/>
            <a:ext cx="9512429" cy="965458"/>
          </a:xfrm>
        </p:spPr>
        <p:txBody>
          <a:bodyPr/>
          <a:lstStyle/>
          <a:p>
            <a:r>
              <a:rPr lang="da-DK" dirty="0"/>
              <a:t>Attributionsteori</a:t>
            </a:r>
          </a:p>
        </p:txBody>
      </p:sp>
      <p:sp>
        <p:nvSpPr>
          <p:cNvPr id="3" name="Pladsholder til indhold 2">
            <a:extLst>
              <a:ext uri="{FF2B5EF4-FFF2-40B4-BE49-F238E27FC236}">
                <a16:creationId xmlns:a16="http://schemas.microsoft.com/office/drawing/2014/main" id="{28F3E2DD-210F-31F8-D758-B791E2732DA2}"/>
              </a:ext>
            </a:extLst>
          </p:cNvPr>
          <p:cNvSpPr>
            <a:spLocks noGrp="1"/>
          </p:cNvSpPr>
          <p:nvPr>
            <p:ph sz="half" idx="1"/>
          </p:nvPr>
        </p:nvSpPr>
        <p:spPr>
          <a:xfrm>
            <a:off x="909758" y="1226127"/>
            <a:ext cx="5031521" cy="5067794"/>
          </a:xfrm>
        </p:spPr>
        <p:txBody>
          <a:bodyPr>
            <a:normAutofit fontScale="62500" lnSpcReduction="20000"/>
          </a:bodyPr>
          <a:lstStyle/>
          <a:p>
            <a:pPr marL="0" indent="0">
              <a:buNone/>
            </a:pPr>
            <a:r>
              <a:rPr lang="da-DK" sz="3400" b="1" dirty="0"/>
              <a:t>Den pessimistiske forklaringsstil</a:t>
            </a:r>
          </a:p>
          <a:p>
            <a:pPr marL="0" indent="0" algn="just">
              <a:buNone/>
            </a:pPr>
            <a:r>
              <a:rPr lang="da-DK" sz="3200" dirty="0">
                <a:solidFill>
                  <a:srgbClr val="000000"/>
                </a:solidFill>
              </a:rPr>
              <a:t>Nogle mennesker har en særlig pessimistisk forklaringsstil og benytter sig af interne, stabile og globale forklaringer. Oplever jeg f.eks., at arbejdsopgaverne hober sig op på mit bord, kan jeg se pessimistisk på det og forklare det med (intern), at jeg ikke er effektiv nok, at (stabil) det kan man ikke gøre noget ved, og at (global) sådan er det altid for mig på alle områder af mit liv. Flere psykologer peger på, at den pessimistiske forklaringsstil kan skabe grobund for depressioner, og den kan også – hvilket er aktuelt i denne sammenhæng – betyde, at mennesker har svært ved at håndtere stressede situationer. </a:t>
            </a:r>
            <a:endParaRPr lang="da-DK" sz="3200" dirty="0"/>
          </a:p>
          <a:p>
            <a:pPr marL="0" indent="0">
              <a:buNone/>
            </a:pPr>
            <a:endParaRPr lang="da-DK" dirty="0"/>
          </a:p>
        </p:txBody>
      </p:sp>
      <p:sp>
        <p:nvSpPr>
          <p:cNvPr id="4" name="Pladsholder til indhold 3">
            <a:extLst>
              <a:ext uri="{FF2B5EF4-FFF2-40B4-BE49-F238E27FC236}">
                <a16:creationId xmlns:a16="http://schemas.microsoft.com/office/drawing/2014/main" id="{4F80FD75-BD91-D9F6-A341-7F54E61BC91B}"/>
              </a:ext>
            </a:extLst>
          </p:cNvPr>
          <p:cNvSpPr>
            <a:spLocks noGrp="1"/>
          </p:cNvSpPr>
          <p:nvPr>
            <p:ph sz="half" idx="2"/>
          </p:nvPr>
        </p:nvSpPr>
        <p:spPr>
          <a:xfrm>
            <a:off x="6250723" y="1226126"/>
            <a:ext cx="5016834" cy="5067795"/>
          </a:xfrm>
        </p:spPr>
        <p:txBody>
          <a:bodyPr>
            <a:normAutofit fontScale="62500" lnSpcReduction="20000"/>
          </a:bodyPr>
          <a:lstStyle/>
          <a:p>
            <a:pPr marL="0" indent="0" algn="just">
              <a:buNone/>
            </a:pPr>
            <a:r>
              <a:rPr lang="da-DK" sz="3400" b="1" dirty="0"/>
              <a:t>Den optimistiske forklaringsstil </a:t>
            </a:r>
          </a:p>
          <a:p>
            <a:pPr marL="0" indent="0" algn="just">
              <a:buNone/>
            </a:pPr>
            <a:r>
              <a:rPr lang="da-DK" sz="3200" b="0" i="0" dirty="0">
                <a:solidFill>
                  <a:srgbClr val="000000"/>
                </a:solidFill>
                <a:effectLst/>
              </a:rPr>
              <a:t>Andre har derimod en mere optimistisk forklaringsstil og ser problemer som eksterne, ustabile og specifikke. De mange </a:t>
            </a:r>
            <a:r>
              <a:rPr lang="da-DK" sz="3200" b="0" i="0" dirty="0" err="1">
                <a:solidFill>
                  <a:srgbClr val="000000"/>
                </a:solidFill>
                <a:effectLst/>
              </a:rPr>
              <a:t>arbejds-opgaver</a:t>
            </a:r>
            <a:r>
              <a:rPr lang="da-DK" sz="3200" b="0" i="0" dirty="0">
                <a:solidFill>
                  <a:srgbClr val="000000"/>
                </a:solidFill>
                <a:effectLst/>
              </a:rPr>
              <a:t>, der hober sig op, er (eksterne) ikke mit men ledelsens problem, det er (ustabil) noget, der kan gøres noget ved, og (specifik) det angår i øvrigt ikke mit øvrige liv, men kun denne specifikke situation. </a:t>
            </a:r>
            <a:r>
              <a:rPr lang="da-DK" sz="3200" b="0" i="0" dirty="0">
                <a:solidFill>
                  <a:srgbClr val="212121"/>
                </a:solidFill>
                <a:effectLst/>
              </a:rPr>
              <a:t>I optimismen ligger der, at vi ser alle oplevelser som noget, der sker udenfor os selv. Vi adskiller handling fra identiteten. Hvis vi bliver afvist eller ikke lykkes med en opgave, handler det ikke om, at vi er dårlige eller uduelige mennesker. Det handler udelukkende om den forbigående opgave eller situation og er dermed ikke noget, der nødvendigvis gentager sig næste gang</a:t>
            </a:r>
            <a:endParaRPr lang="da-DK" sz="3200" dirty="0"/>
          </a:p>
        </p:txBody>
      </p:sp>
    </p:spTree>
    <p:extLst>
      <p:ext uri="{BB962C8B-B14F-4D97-AF65-F5344CB8AC3E}">
        <p14:creationId xmlns:p14="http://schemas.microsoft.com/office/powerpoint/2010/main" val="532361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himmel, udendørs, overskyet, dag&#10;&#10;Automatisk genereret beskrivelse">
            <a:extLst>
              <a:ext uri="{FF2B5EF4-FFF2-40B4-BE49-F238E27FC236}">
                <a16:creationId xmlns:a16="http://schemas.microsoft.com/office/drawing/2014/main" id="{32E3E582-97D2-0EBD-974C-1B18F6DB6E3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747"/>
          <a:stretch/>
        </p:blipFill>
        <p:spPr>
          <a:xfrm>
            <a:off x="1" y="10"/>
            <a:ext cx="12192000" cy="6857990"/>
          </a:xfrm>
          <a:prstGeom prst="rect">
            <a:avLst/>
          </a:prstGeom>
        </p:spPr>
      </p:pic>
      <p:sp>
        <p:nvSpPr>
          <p:cNvPr id="20" name="Rectangle 19">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0D8BC57-3865-007C-FC43-4C43662CFCF0}"/>
              </a:ext>
            </a:extLst>
          </p:cNvPr>
          <p:cNvSpPr>
            <a:spLocks noGrp="1"/>
          </p:cNvSpPr>
          <p:nvPr>
            <p:ph type="title"/>
          </p:nvPr>
        </p:nvSpPr>
        <p:spPr>
          <a:xfrm>
            <a:off x="1352550" y="-183577"/>
            <a:ext cx="9486900" cy="1281544"/>
          </a:xfrm>
        </p:spPr>
        <p:txBody>
          <a:bodyPr vert="horz" lIns="91440" tIns="45720" rIns="91440" bIns="45720" rtlCol="0" anchor="b">
            <a:normAutofit/>
          </a:bodyPr>
          <a:lstStyle/>
          <a:p>
            <a:pPr algn="ctr"/>
            <a:r>
              <a:rPr lang="en-US" sz="3600" kern="1200" cap="all" spc="300" baseline="0" dirty="0">
                <a:solidFill>
                  <a:srgbClr val="FFFFFF"/>
                </a:solidFill>
                <a:latin typeface="+mj-lt"/>
                <a:ea typeface="+mj-ea"/>
                <a:cs typeface="+mj-cs"/>
              </a:rPr>
              <a:t>Den </a:t>
            </a:r>
            <a:r>
              <a:rPr lang="en-US" sz="3600" kern="1200" cap="all" spc="300" baseline="0" dirty="0" err="1">
                <a:solidFill>
                  <a:srgbClr val="FFFFFF"/>
                </a:solidFill>
                <a:latin typeface="+mj-lt"/>
                <a:ea typeface="+mj-ea"/>
                <a:cs typeface="+mj-cs"/>
              </a:rPr>
              <a:t>pessimistiske</a:t>
            </a:r>
            <a:endParaRPr lang="en-US" sz="3600" kern="1200" cap="all" spc="300" baseline="0" dirty="0">
              <a:solidFill>
                <a:srgbClr val="FFFFFF"/>
              </a:solidFill>
              <a:latin typeface="+mj-lt"/>
              <a:ea typeface="+mj-ea"/>
              <a:cs typeface="+mj-cs"/>
            </a:endParaRPr>
          </a:p>
        </p:txBody>
      </p:sp>
      <p:sp>
        <p:nvSpPr>
          <p:cNvPr id="3" name="Pladsholder til indhold 2">
            <a:extLst>
              <a:ext uri="{FF2B5EF4-FFF2-40B4-BE49-F238E27FC236}">
                <a16:creationId xmlns:a16="http://schemas.microsoft.com/office/drawing/2014/main" id="{C614FCFB-500B-038F-9AF1-C28E70759E03}"/>
              </a:ext>
            </a:extLst>
          </p:cNvPr>
          <p:cNvSpPr>
            <a:spLocks noGrp="1"/>
          </p:cNvSpPr>
          <p:nvPr>
            <p:ph idx="1"/>
          </p:nvPr>
        </p:nvSpPr>
        <p:spPr>
          <a:xfrm>
            <a:off x="2454110" y="1097967"/>
            <a:ext cx="7283780" cy="1004456"/>
          </a:xfrm>
        </p:spPr>
        <p:txBody>
          <a:bodyPr vert="horz" lIns="91440" tIns="45720" rIns="91440" bIns="45720" rtlCol="0">
            <a:normAutofit/>
          </a:bodyPr>
          <a:lstStyle/>
          <a:p>
            <a:pPr marL="0" indent="0" algn="ctr">
              <a:buNone/>
            </a:pPr>
            <a:r>
              <a:rPr lang="da-DK" sz="2000" dirty="0">
                <a:solidFill>
                  <a:schemeClr val="bg1"/>
                </a:solidFill>
              </a:rPr>
              <a:t>Den pessimistiske forklaringsstil har desuden forbindelse til det, psykologen Martin </a:t>
            </a:r>
            <a:r>
              <a:rPr lang="da-DK" sz="2000" dirty="0" err="1">
                <a:solidFill>
                  <a:schemeClr val="bg1"/>
                </a:solidFill>
              </a:rPr>
              <a:t>Seligman</a:t>
            </a:r>
            <a:r>
              <a:rPr lang="da-DK" sz="2000" dirty="0">
                <a:solidFill>
                  <a:schemeClr val="bg1"/>
                </a:solidFill>
              </a:rPr>
              <a:t> kalder indlært hjælpeløshed.</a:t>
            </a:r>
            <a:endParaRPr lang="en-US" sz="2000" i="1" kern="1200" dirty="0">
              <a:solidFill>
                <a:schemeClr val="bg1"/>
              </a:solidFill>
              <a:latin typeface="+mj-lt"/>
              <a:ea typeface="+mn-ea"/>
              <a:cs typeface="+mn-cs"/>
            </a:endParaRPr>
          </a:p>
        </p:txBody>
      </p:sp>
    </p:spTree>
    <p:extLst>
      <p:ext uri="{BB962C8B-B14F-4D97-AF65-F5344CB8AC3E}">
        <p14:creationId xmlns:p14="http://schemas.microsoft.com/office/powerpoint/2010/main" val="3399739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3E5064B-BAF4-48C7-8C2C-8219FF24A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23E33EB3-397E-4C5F-B561-7FEE7C781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1" y="701040"/>
            <a:ext cx="10820400" cy="5471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8C11B12-41B4-6DDE-9A36-452C8AD35BCA}"/>
              </a:ext>
            </a:extLst>
          </p:cNvPr>
          <p:cNvSpPr>
            <a:spLocks noGrp="1"/>
          </p:cNvSpPr>
          <p:nvPr>
            <p:ph type="title"/>
          </p:nvPr>
        </p:nvSpPr>
        <p:spPr>
          <a:xfrm>
            <a:off x="1470660" y="1156234"/>
            <a:ext cx="6393688" cy="813498"/>
          </a:xfrm>
        </p:spPr>
        <p:txBody>
          <a:bodyPr>
            <a:normAutofit/>
          </a:bodyPr>
          <a:lstStyle/>
          <a:p>
            <a:pPr algn="ctr"/>
            <a:r>
              <a:rPr lang="da-DK" b="1" dirty="0"/>
              <a:t>Indlært hjælpeløshed</a:t>
            </a:r>
          </a:p>
        </p:txBody>
      </p:sp>
      <p:sp>
        <p:nvSpPr>
          <p:cNvPr id="5" name="Pladsholder til indhold 4">
            <a:extLst>
              <a:ext uri="{FF2B5EF4-FFF2-40B4-BE49-F238E27FC236}">
                <a16:creationId xmlns:a16="http://schemas.microsoft.com/office/drawing/2014/main" id="{4B34F743-B7CD-342A-38F3-4C3A37A2019D}"/>
              </a:ext>
            </a:extLst>
          </p:cNvPr>
          <p:cNvSpPr>
            <a:spLocks noGrp="1"/>
          </p:cNvSpPr>
          <p:nvPr>
            <p:ph idx="1"/>
          </p:nvPr>
        </p:nvSpPr>
        <p:spPr>
          <a:xfrm>
            <a:off x="1470660" y="2147813"/>
            <a:ext cx="6339840" cy="3439557"/>
          </a:xfrm>
        </p:spPr>
        <p:txBody>
          <a:bodyPr>
            <a:normAutofit fontScale="92500" lnSpcReduction="10000"/>
          </a:bodyPr>
          <a:lstStyle/>
          <a:p>
            <a:pPr marL="0" indent="0" algn="just">
              <a:buNone/>
            </a:pPr>
            <a:r>
              <a:rPr lang="da-DK" dirty="0"/>
              <a:t>Kender i historien om den </a:t>
            </a:r>
            <a:r>
              <a:rPr lang="da-DK" b="0" i="0" dirty="0">
                <a:effectLst/>
              </a:rPr>
              <a:t>lille babyelefant, der fik en kæde om foden, så den ikke kunne stikke af? Sådan stod den lænket til et træ, dag efter dag, år efter år. Da den havde vokset sig stor og stærk, kunne den så let som ingenting bryde kæden og slippe fri. Men den gjorde det ikke. </a:t>
            </a:r>
            <a:r>
              <a:rPr lang="da-DK" dirty="0">
                <a:solidFill>
                  <a:srgbClr val="222222"/>
                </a:solidFill>
                <a:effectLst/>
              </a:rPr>
              <a:t>Fordi den som lille ikke kunne, stoppede den med at prøve. Den lærte med andre ord sig selv, at den ikke kunne. </a:t>
            </a:r>
            <a:r>
              <a:rPr lang="da-DK" b="1" dirty="0">
                <a:solidFill>
                  <a:srgbClr val="222222"/>
                </a:solidFill>
                <a:effectLst/>
              </a:rPr>
              <a:t>Dette kaldes </a:t>
            </a:r>
            <a:r>
              <a:rPr lang="da-DK" b="1" i="1" dirty="0">
                <a:solidFill>
                  <a:srgbClr val="222222"/>
                </a:solidFill>
                <a:effectLst/>
              </a:rPr>
              <a:t>tillært/indlært hjælpeløshed</a:t>
            </a:r>
            <a:r>
              <a:rPr lang="da-DK" b="1" dirty="0">
                <a:solidFill>
                  <a:srgbClr val="222222"/>
                </a:solidFill>
                <a:effectLst/>
              </a:rPr>
              <a:t>. </a:t>
            </a:r>
            <a:r>
              <a:rPr lang="da-DK" dirty="0">
                <a:solidFill>
                  <a:srgbClr val="222222"/>
                </a:solidFill>
                <a:effectLst/>
              </a:rPr>
              <a:t>På samme måde lære vi nogle gange os selv, at vi ikke kan, fordi vi en gang ikke kunne. </a:t>
            </a:r>
          </a:p>
          <a:p>
            <a:endParaRPr lang="da-DK" dirty="0"/>
          </a:p>
        </p:txBody>
      </p:sp>
      <p:pic>
        <p:nvPicPr>
          <p:cNvPr id="7" name="Billede 6">
            <a:extLst>
              <a:ext uri="{FF2B5EF4-FFF2-40B4-BE49-F238E27FC236}">
                <a16:creationId xmlns:a16="http://schemas.microsoft.com/office/drawing/2014/main" id="{60ED8A63-E01C-DB6B-B9AA-931C11535B8B}"/>
              </a:ext>
            </a:extLst>
          </p:cNvPr>
          <p:cNvPicPr>
            <a:picLocks noChangeAspect="1"/>
          </p:cNvPicPr>
          <p:nvPr/>
        </p:nvPicPr>
        <p:blipFill>
          <a:blip r:embed="rId2"/>
          <a:stretch>
            <a:fillRect/>
          </a:stretch>
        </p:blipFill>
        <p:spPr>
          <a:xfrm>
            <a:off x="8153400" y="2559987"/>
            <a:ext cx="2705100" cy="1738026"/>
          </a:xfrm>
          <a:prstGeom prst="rect">
            <a:avLst/>
          </a:prstGeom>
        </p:spPr>
      </p:pic>
    </p:spTree>
    <p:extLst>
      <p:ext uri="{BB962C8B-B14F-4D97-AF65-F5344CB8AC3E}">
        <p14:creationId xmlns:p14="http://schemas.microsoft.com/office/powerpoint/2010/main" val="400924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D309FA25-1772-4961-90BE-D39F20067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8">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9F90B8-8160-43A9-E698-268B4F6C54F4}"/>
              </a:ext>
            </a:extLst>
          </p:cNvPr>
          <p:cNvSpPr>
            <a:spLocks noGrp="1"/>
          </p:cNvSpPr>
          <p:nvPr>
            <p:ph type="title"/>
          </p:nvPr>
        </p:nvSpPr>
        <p:spPr>
          <a:xfrm>
            <a:off x="6781800" y="-432363"/>
            <a:ext cx="5397472" cy="1303606"/>
          </a:xfrm>
        </p:spPr>
        <p:txBody>
          <a:bodyPr>
            <a:normAutofit/>
          </a:bodyPr>
          <a:lstStyle/>
          <a:p>
            <a:pPr algn="ctr"/>
            <a:r>
              <a:rPr lang="da-DK" dirty="0"/>
              <a:t>Martin </a:t>
            </a:r>
            <a:r>
              <a:rPr lang="da-DK" dirty="0" err="1"/>
              <a:t>Seligman</a:t>
            </a:r>
            <a:endParaRPr lang="da-DK" dirty="0"/>
          </a:p>
        </p:txBody>
      </p:sp>
      <p:sp>
        <p:nvSpPr>
          <p:cNvPr id="3" name="Pladsholder til indhold 2">
            <a:extLst>
              <a:ext uri="{FF2B5EF4-FFF2-40B4-BE49-F238E27FC236}">
                <a16:creationId xmlns:a16="http://schemas.microsoft.com/office/drawing/2014/main" id="{C69639D1-DA2B-E2FD-CF88-8B6A5B1FD147}"/>
              </a:ext>
            </a:extLst>
          </p:cNvPr>
          <p:cNvSpPr>
            <a:spLocks noGrp="1"/>
          </p:cNvSpPr>
          <p:nvPr>
            <p:ph idx="1"/>
          </p:nvPr>
        </p:nvSpPr>
        <p:spPr>
          <a:xfrm>
            <a:off x="131123" y="136312"/>
            <a:ext cx="6519553" cy="6857999"/>
          </a:xfrm>
        </p:spPr>
        <p:txBody>
          <a:bodyPr>
            <a:normAutofit fontScale="47500" lnSpcReduction="20000"/>
          </a:bodyPr>
          <a:lstStyle/>
          <a:p>
            <a:pPr marL="0" indent="0" algn="just">
              <a:lnSpc>
                <a:spcPct val="90000"/>
              </a:lnSpc>
              <a:buNone/>
            </a:pPr>
            <a:r>
              <a:rPr lang="da-DK" sz="3600" b="0" i="0" dirty="0">
                <a:solidFill>
                  <a:schemeClr val="tx1"/>
                </a:solidFill>
                <a:effectLst/>
              </a:rPr>
              <a:t>Det var I 1965 at den amerikanske psykolog Martin </a:t>
            </a:r>
            <a:r>
              <a:rPr lang="da-DK" sz="3600" b="0" i="0" dirty="0" err="1">
                <a:solidFill>
                  <a:schemeClr val="tx1"/>
                </a:solidFill>
                <a:effectLst/>
              </a:rPr>
              <a:t>Seligman</a:t>
            </a:r>
            <a:r>
              <a:rPr lang="da-DK" sz="3600" b="0" i="0" dirty="0">
                <a:solidFill>
                  <a:schemeClr val="tx1"/>
                </a:solidFill>
                <a:effectLst/>
              </a:rPr>
              <a:t> gjorde nogle bemærkelsesværdige opdagelser ved forsøg med hunde. Eksperimentet forløb ved, at en hund blev sat i en aflang kasse med en skillevæg i midten. Den ene halvdel af kassen udløste stød gennem hundens poter gennem gulvet, hvilket oftest bevirkede, at hunden hurtigt lærte at springe over skillevæggen i sikkerhed. Når hunden havde prøvet det nogle gange, ville den typisk også springe over i den ‘strømfrie’ halvdel, før stødene overhovedet blev udløst.</a:t>
            </a:r>
          </a:p>
          <a:p>
            <a:pPr marL="0" indent="0" algn="just">
              <a:lnSpc>
                <a:spcPct val="90000"/>
              </a:lnSpc>
              <a:buNone/>
            </a:pPr>
            <a:r>
              <a:rPr lang="da-DK" sz="3600" b="0" i="0" dirty="0">
                <a:solidFill>
                  <a:schemeClr val="tx1"/>
                </a:solidFill>
                <a:effectLst/>
              </a:rPr>
              <a:t>På grund af mangel på hunde af den ønskede race til eksperimentet lånte man hunde, der allerede havde deltaget i et lignede forsøg med en anden forsker. I dette lignende forsøg havde hundene modtaget adskillige elektriske stød, mens de var fastspændt i seletøj. Dette for at undersøge, om hundene kunne indlære en angstreaktion blot ved lyden at en klokke der ringer, hvis hundene tidligere havde hørt klokken ringe, samtidig med at de fik stød (og dermed lærte at forbinde klokkelyden med smerte). Disse hunde krøb ind i hjørnet og tog imod stødende uden at springe til den anden del af kassen. </a:t>
            </a:r>
            <a:endParaRPr lang="da-DK" sz="3600" dirty="0">
              <a:solidFill>
                <a:schemeClr val="tx1"/>
              </a:solidFill>
            </a:endParaRPr>
          </a:p>
          <a:p>
            <a:pPr marL="0" indent="0" algn="just">
              <a:lnSpc>
                <a:spcPct val="90000"/>
              </a:lnSpc>
              <a:buNone/>
            </a:pPr>
            <a:r>
              <a:rPr lang="da-DK" sz="3600" dirty="0" err="1">
                <a:solidFill>
                  <a:schemeClr val="tx1"/>
                </a:solidFill>
              </a:rPr>
              <a:t>Seligman</a:t>
            </a:r>
            <a:r>
              <a:rPr lang="da-DK" sz="3600" b="0" i="0" dirty="0">
                <a:solidFill>
                  <a:schemeClr val="tx1"/>
                </a:solidFill>
                <a:effectLst/>
              </a:rPr>
              <a:t> bemærkede, at hundene virkede ”deprimerede” og begyndte at undre sig over, hvad årsagen var. Han nåede frem til, at hundene i deres tidligere forsøg havde lært, at de ikke kunne gøre noget for at undslippe de elektriske stød. Denne oplevelse af manglende kontrol kunne være en væsentlig årsag til, at de ikke forsøgte at finde en måde at undgå de pinefulde stød – selvom der nu i høj grad faktisk var en vej til sikkerhed!</a:t>
            </a:r>
            <a:endParaRPr lang="da-DK" sz="3600" dirty="0">
              <a:solidFill>
                <a:schemeClr val="tx1"/>
              </a:solidFill>
            </a:endParaRPr>
          </a:p>
          <a:p>
            <a:pPr marL="0" indent="0" algn="just">
              <a:buNone/>
            </a:pPr>
            <a:r>
              <a:rPr lang="da-DK" sz="3600" b="0" dirty="0">
                <a:solidFill>
                  <a:schemeClr val="tx1"/>
                </a:solidFill>
                <a:effectLst/>
              </a:rPr>
              <a:t>Tillært/</a:t>
            </a:r>
            <a:r>
              <a:rPr lang="da-DK" sz="3600" b="0" i="0" dirty="0">
                <a:solidFill>
                  <a:schemeClr val="tx1"/>
                </a:solidFill>
                <a:effectLst/>
              </a:rPr>
              <a:t>Indlært hjælpeløshed er den specifikke læringsproces, hvor </a:t>
            </a:r>
            <a:r>
              <a:rPr lang="da-DK" sz="3600" dirty="0">
                <a:solidFill>
                  <a:schemeClr val="tx1"/>
                </a:solidFill>
              </a:rPr>
              <a:t>den enkelte </a:t>
            </a:r>
            <a:r>
              <a:rPr lang="da-DK" sz="3600" b="0" i="0" dirty="0">
                <a:solidFill>
                  <a:schemeClr val="tx1"/>
                </a:solidFill>
                <a:effectLst/>
              </a:rPr>
              <a:t>lærer, at det ikke kan kontrollere en ubehagelig eller pinefuld situation, hvilket medfører, at man i senere ubehagelige situationer undlader at gøre forsøg på at afhjælpe situationen (hvorved personen ikke har mulighed for at erfare, hvis der faktisk er en vej ud af situationen).</a:t>
            </a:r>
          </a:p>
          <a:p>
            <a:pPr marL="0" indent="0" algn="just">
              <a:buNone/>
            </a:pPr>
            <a:r>
              <a:rPr lang="da-DK" sz="3600" b="0" i="0" dirty="0">
                <a:solidFill>
                  <a:schemeClr val="tx1"/>
                </a:solidFill>
                <a:effectLst/>
              </a:rPr>
              <a:t>Indlært hjælpeløshed er naturligvis pinefuldt for individet og hæmmer produktivitet, kreativitet, vedholdenhed, jobtilfredshed, motivation og tilhør. Det er en tilstand af stagnation, som i høj grad hænger sammen med manglende følelse af kontrol over de begivenheder, man går gennem.</a:t>
            </a:r>
          </a:p>
          <a:p>
            <a:pPr marL="0" indent="0" fontAlgn="base">
              <a:lnSpc>
                <a:spcPct val="90000"/>
              </a:lnSpc>
              <a:buNone/>
            </a:pPr>
            <a:endParaRPr lang="da-DK" sz="1300" b="0" dirty="0">
              <a:effectLst/>
              <a:latin typeface="Georgia" panose="02040502050405020303" pitchFamily="18" charset="0"/>
            </a:endParaRPr>
          </a:p>
          <a:p>
            <a:pPr>
              <a:lnSpc>
                <a:spcPct val="90000"/>
              </a:lnSpc>
            </a:pPr>
            <a:endParaRPr lang="da-DK" sz="1300" dirty="0"/>
          </a:p>
        </p:txBody>
      </p:sp>
      <p:pic>
        <p:nvPicPr>
          <p:cNvPr id="5" name="Billede 4" descr="Et billede, der indeholder tekst&#10;&#10;Automatisk genereret beskrivelse">
            <a:extLst>
              <a:ext uri="{FF2B5EF4-FFF2-40B4-BE49-F238E27FC236}">
                <a16:creationId xmlns:a16="http://schemas.microsoft.com/office/drawing/2014/main" id="{B419A77D-25EC-F2AB-1414-FA5CCAD7C0B0}"/>
              </a:ext>
            </a:extLst>
          </p:cNvPr>
          <p:cNvPicPr>
            <a:picLocks noChangeAspect="1"/>
          </p:cNvPicPr>
          <p:nvPr/>
        </p:nvPicPr>
        <p:blipFill rotWithShape="1">
          <a:blip r:embed="rId2"/>
          <a:srcRect l="4972" r="2984"/>
          <a:stretch/>
        </p:blipFill>
        <p:spPr>
          <a:xfrm>
            <a:off x="7480328" y="2034001"/>
            <a:ext cx="4025872" cy="2789997"/>
          </a:xfrm>
          <a:prstGeom prst="rect">
            <a:avLst/>
          </a:prstGeom>
        </p:spPr>
      </p:pic>
    </p:spTree>
    <p:extLst>
      <p:ext uri="{BB962C8B-B14F-4D97-AF65-F5344CB8AC3E}">
        <p14:creationId xmlns:p14="http://schemas.microsoft.com/office/powerpoint/2010/main" val="1273787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C836CD-47B2-4287-AE51-D866B8697A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A50CAC8-10E2-4E31-9995-4EF170513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06" y="0"/>
            <a:ext cx="5426844"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0826C4C-6BB7-84A3-96E8-D07BCD3E8F6D}"/>
              </a:ext>
            </a:extLst>
          </p:cNvPr>
          <p:cNvSpPr>
            <a:spLocks noGrp="1"/>
          </p:cNvSpPr>
          <p:nvPr>
            <p:ph type="title"/>
          </p:nvPr>
        </p:nvSpPr>
        <p:spPr>
          <a:xfrm>
            <a:off x="797442" y="1371600"/>
            <a:ext cx="3870251" cy="4114800"/>
          </a:xfrm>
        </p:spPr>
        <p:txBody>
          <a:bodyPr anchor="ctr">
            <a:normAutofit/>
          </a:bodyPr>
          <a:lstStyle/>
          <a:p>
            <a:pPr algn="ctr"/>
            <a:r>
              <a:rPr lang="da-DK" sz="2700">
                <a:solidFill>
                  <a:schemeClr val="bg1"/>
                </a:solidFill>
              </a:rPr>
              <a:t>Tillært/indlært hjælpeløshed</a:t>
            </a:r>
          </a:p>
        </p:txBody>
      </p:sp>
      <p:sp>
        <p:nvSpPr>
          <p:cNvPr id="3" name="Pladsholder til indhold 2">
            <a:extLst>
              <a:ext uri="{FF2B5EF4-FFF2-40B4-BE49-F238E27FC236}">
                <a16:creationId xmlns:a16="http://schemas.microsoft.com/office/drawing/2014/main" id="{3EA5BA3D-A56E-FF87-4F43-D26C27370998}"/>
              </a:ext>
            </a:extLst>
          </p:cNvPr>
          <p:cNvSpPr>
            <a:spLocks noGrp="1"/>
          </p:cNvSpPr>
          <p:nvPr>
            <p:ph idx="1"/>
          </p:nvPr>
        </p:nvSpPr>
        <p:spPr>
          <a:xfrm>
            <a:off x="5808556" y="542260"/>
            <a:ext cx="5991225" cy="5773479"/>
          </a:xfrm>
        </p:spPr>
        <p:txBody>
          <a:bodyPr anchor="ctr">
            <a:normAutofit/>
          </a:bodyPr>
          <a:lstStyle/>
          <a:p>
            <a:pPr marL="0" indent="0" fontAlgn="base">
              <a:buNone/>
            </a:pPr>
            <a:r>
              <a:rPr lang="da-DK" b="0" dirty="0">
                <a:effectLst/>
              </a:rPr>
              <a:t>Denne form for hjælpeløshed ses hos mennesker, der har oplevet en gentagen fiasko og ser problemet som personligt, altomfattende og permanent. Det vil sige:</a:t>
            </a:r>
          </a:p>
          <a:p>
            <a:pPr marL="0" indent="0" fontAlgn="base">
              <a:buNone/>
            </a:pPr>
            <a:endParaRPr lang="da-DK" b="0" dirty="0">
              <a:effectLst/>
            </a:endParaRPr>
          </a:p>
          <a:p>
            <a:pPr lvl="1" fontAlgn="base"/>
            <a:r>
              <a:rPr lang="da-DK" b="1" dirty="0">
                <a:effectLst/>
              </a:rPr>
              <a:t>De ser sig selv som problemet (personligt)</a:t>
            </a:r>
            <a:endParaRPr lang="da-DK" b="0" dirty="0">
              <a:effectLst/>
            </a:endParaRPr>
          </a:p>
          <a:p>
            <a:pPr lvl="1" fontAlgn="base"/>
            <a:r>
              <a:rPr lang="da-DK" b="1" dirty="0">
                <a:effectLst/>
              </a:rPr>
              <a:t>De ser problemet påvirke alt (altomfattende)</a:t>
            </a:r>
            <a:endParaRPr lang="da-DK" dirty="0"/>
          </a:p>
          <a:p>
            <a:pPr lvl="1" fontAlgn="base"/>
            <a:r>
              <a:rPr lang="da-DK" b="1" dirty="0">
                <a:effectLst/>
              </a:rPr>
              <a:t>De ser problemet som uløseligt (permanent)</a:t>
            </a:r>
            <a:r>
              <a:rPr lang="da-DK" b="0" dirty="0">
                <a:effectLst/>
              </a:rPr>
              <a:t> </a:t>
            </a:r>
          </a:p>
          <a:p>
            <a:pPr marL="457200" lvl="1" indent="0" fontAlgn="base">
              <a:buNone/>
            </a:pPr>
            <a:endParaRPr lang="da-DK" dirty="0"/>
          </a:p>
          <a:p>
            <a:r>
              <a:rPr lang="da-DK" dirty="0"/>
              <a:t>Giv eksempler på indlært hjælpeløshed</a:t>
            </a:r>
          </a:p>
          <a:p>
            <a:r>
              <a:rPr lang="da-DK" dirty="0"/>
              <a:t>Find konkrete eksempler på hvordan man kan træne sin optimisme og mentale robusthed. </a:t>
            </a:r>
          </a:p>
          <a:p>
            <a:endParaRPr lang="da-DK" dirty="0"/>
          </a:p>
        </p:txBody>
      </p:sp>
    </p:spTree>
    <p:extLst>
      <p:ext uri="{BB962C8B-B14F-4D97-AF65-F5344CB8AC3E}">
        <p14:creationId xmlns:p14="http://schemas.microsoft.com/office/powerpoint/2010/main" val="1066441271"/>
      </p:ext>
    </p:extLst>
  </p:cSld>
  <p:clrMapOvr>
    <a:masterClrMapping/>
  </p:clrMapOvr>
</p:sld>
</file>

<file path=ppt/theme/theme1.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docProps/app.xml><?xml version="1.0" encoding="utf-8"?>
<Properties xmlns="http://schemas.openxmlformats.org/officeDocument/2006/extended-properties" xmlns:vt="http://schemas.openxmlformats.org/officeDocument/2006/docPropsVTypes">
  <Template>Dividende</Template>
  <TotalTime>728</TotalTime>
  <Words>1802</Words>
  <Application>Microsoft Macintosh PowerPoint</Application>
  <PresentationFormat>Widescreen</PresentationFormat>
  <Paragraphs>70</Paragraphs>
  <Slides>14</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14</vt:i4>
      </vt:variant>
    </vt:vector>
  </HeadingPairs>
  <TitlesOfParts>
    <vt:vector size="22" baseType="lpstr">
      <vt:lpstr>Arial</vt:lpstr>
      <vt:lpstr>Arial Rounded MT Bold</vt:lpstr>
      <vt:lpstr>Georgia</vt:lpstr>
      <vt:lpstr>Gill Sans MT</vt:lpstr>
      <vt:lpstr>Goudy Old Style</vt:lpstr>
      <vt:lpstr>Lora</vt:lpstr>
      <vt:lpstr>Symbol</vt:lpstr>
      <vt:lpstr>ClassicFrameVTI</vt:lpstr>
      <vt:lpstr>Stress del 2</vt:lpstr>
      <vt:lpstr>Richard s. lazarrus  definition på stress</vt:lpstr>
      <vt:lpstr>Ydre og indre faktorer</vt:lpstr>
      <vt:lpstr>Den sociale belastningskala! </vt:lpstr>
      <vt:lpstr>Placering og pålidelighed</vt:lpstr>
      <vt:lpstr>Ydre forhold: stress på arbejdet</vt:lpstr>
      <vt:lpstr>Eksempel på krav-kontrol-Modellen  </vt:lpstr>
      <vt:lpstr>Indre faktorer</vt:lpstr>
      <vt:lpstr>Henrik høgh-olesen</vt:lpstr>
      <vt:lpstr>Attributionsteori</vt:lpstr>
      <vt:lpstr>Den pessimistiske</vt:lpstr>
      <vt:lpstr>Indlært hjælpeløshed</vt:lpstr>
      <vt:lpstr>Martin Seligman</vt:lpstr>
      <vt:lpstr>Tillært/indlært hjælpeløshed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del 2</dc:title>
  <dc:creator>Stine Valentin</dc:creator>
  <cp:lastModifiedBy>Stine Valentin</cp:lastModifiedBy>
  <cp:revision>10</cp:revision>
  <dcterms:created xsi:type="dcterms:W3CDTF">2022-10-03T18:02:29Z</dcterms:created>
  <dcterms:modified xsi:type="dcterms:W3CDTF">2022-10-04T06:10:33Z</dcterms:modified>
</cp:coreProperties>
</file>