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14"/>
  </p:notesMasterIdLst>
  <p:sldIdLst>
    <p:sldId id="256" r:id="rId2"/>
    <p:sldId id="261" r:id="rId3"/>
    <p:sldId id="266" r:id="rId4"/>
    <p:sldId id="257" r:id="rId5"/>
    <p:sldId id="262" r:id="rId6"/>
    <p:sldId id="267" r:id="rId7"/>
    <p:sldId id="269" r:id="rId8"/>
    <p:sldId id="264" r:id="rId9"/>
    <p:sldId id="258" r:id="rId10"/>
    <p:sldId id="259" r:id="rId11"/>
    <p:sldId id="260" r:id="rId12"/>
    <p:sldId id="270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BC323A"/>
    <a:srgbClr val="FFFCE3"/>
    <a:srgbClr val="FFFCE2"/>
    <a:srgbClr val="090276"/>
    <a:srgbClr val="FFC7CD"/>
    <a:srgbClr val="ECA4B6"/>
    <a:srgbClr val="E9A2B1"/>
    <a:srgbClr val="DF94A6"/>
    <a:srgbClr val="FFF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9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BA735-1E69-0B44-9165-225E634ADB6E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1FF2C-846E-0B42-8380-FC1189EC75E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229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1FF2C-846E-0B42-8380-FC1189EC75EF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8025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1FF2C-846E-0B42-8380-FC1189EC75EF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6164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7CED2-D209-CD9E-8C51-CA60B7E65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C617042-334F-5EB7-8E40-7FA02A91D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63146C-3C12-CA7A-79A7-A27B09539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EBAE7BB-3CBE-9B68-238C-873C6DA17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9AC1EE-686B-F546-783A-53051EB7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969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5EF7C-63B9-2E89-63B7-178FFCBF0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983D14-DE83-DB04-1F7A-50422923A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1E9DF9-57D3-28B7-10D0-AD653335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5E3A24-503F-9C2B-AB40-E8F7516C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AC0735-6B2F-6511-D0EB-87C8381E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55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6485FB-3166-153E-E0F3-701C0DF03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2082D1-81B0-B38B-A1A6-DB1F74C29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A9F1B3-40E7-8F14-7FE8-851454A6B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1EB199-5AA7-B287-0223-6DAF8905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B4D2F3-4278-A184-6F15-7F1FC197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1366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77896-7FE4-FD07-53A6-2C309F61B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BAFF52-CF5A-8269-99E8-EA99CFC8F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D7C7B4-8351-6DAD-C452-71926E47B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BA49EBA-8A7C-5438-7369-A917BC2AF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514BC8A-9C7E-4238-FBD6-1AC05B97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D5B6117-70EC-DFF8-4E5B-DDB0D85E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801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4D262C-0538-0BAA-B62B-F216CE40E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4F6F138-C19E-288A-D3C9-AA560639D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F26F253-7076-2E24-448F-B08689135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A968AFF-E7AC-AB85-ED0D-52B211A94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09CC41D-36C7-CD6E-9648-5BB2A6F60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85679CE-DF13-8A86-DE7A-E91389D9A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64C5032-D1F2-90FF-57EA-17B03D147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B3D0CA0-0BD3-E86B-278D-4BC10380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8842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30050-7A89-A156-99FD-6EB64570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4826FD6-F454-6C4C-0F34-C5E3FB96B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B9F3EE3-63E5-3E0A-02A7-F926DAAEF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4DAD83D-BBC6-258C-C3C6-81A506E4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336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03ACB95-AF5B-86A6-A76A-A691F7820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37294E2-D910-F99F-2993-0C9CAD56E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6A6C3C-3B65-BC60-A163-4AE8641F6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781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73D38-E29E-F5A2-BA1C-E4F1B9CD2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430C36-4C42-41F1-2DE0-39AD16405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5C54842-1F30-2C88-DBC3-EEEFBFEC4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9B2E304-8995-11AC-7FDB-C2EFE1CD6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8868613-7D75-2E61-4BBF-6B800FFC2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7FB192-34C6-6BFC-DDCE-D3DAD785C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2171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2109B2-AD1E-B683-CF5B-CE0087C56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959B94B-CC2F-8750-A4BD-32FB6E3B8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E1121EF-1D18-A8E2-6753-2B6E4CC03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4C07A97-31F0-C1BC-7F9A-90D0D6C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3BB3E63-3913-F962-F1B8-B99DB8C5B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DAABA1-D35A-E434-484D-32EF6A661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205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79EB49-B367-B752-1A60-4A4A4DCF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7305EF0-CD2C-EDA3-A93A-8022C9D1D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44B25A-9082-34EF-92AF-9EBABF77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81884C7-299C-BE87-5FF2-D5848C2EC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C3C250-E0B3-886D-ED09-DCF18B84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179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7A00FFF-8E60-1E4E-E47A-B69E49812A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2AB5679-3DCD-129E-4146-26D8C0819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02B2658-AA23-A1E0-A8AA-343C7FBA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0B8B49-C244-0C56-593E-D5235485C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943B57-7533-4A5A-BE2F-61874C37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4857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4D2724E-CD05-BE83-A4D8-AB588EE0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5CC3A5B-DF52-056D-E00B-A7EA6DEC1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69737B-D6F6-A8B2-18E9-7B84B57B4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0CFA9-2D14-2B42-BBF3-E468E930D49D}" type="datetimeFigureOut">
              <a:rPr lang="da-DK" smtClean="0"/>
              <a:t>04-07-2024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51CD9E-6FFB-624D-55B3-D9D5CDC70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427A29-0785-1DE4-2BD3-E61FF58AF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A8347-C982-D547-A158-B8C25A57DE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517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Open book drawing Ball point pen drawing by anjahart on DeviantArt">
            <a:extLst>
              <a:ext uri="{FF2B5EF4-FFF2-40B4-BE49-F238E27FC236}">
                <a16:creationId xmlns:a16="http://schemas.microsoft.com/office/drawing/2014/main" id="{7C35E5DF-C0BC-D608-F8F2-519FA1583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4453" y1="26651" x2="37031" y2="29060"/>
                        <a14:foregroundMark x1="37031" y1="29060" x2="23359" y2="38306"/>
                        <a14:foregroundMark x1="23359" y1="38306" x2="19688" y2="45221"/>
                        <a14:foregroundMark x1="19688" y1="45221" x2="26172" y2="49029"/>
                        <a14:foregroundMark x1="26172" y1="49029" x2="20391" y2="55556"/>
                        <a14:foregroundMark x1="20391" y1="55556" x2="25703" y2="50505"/>
                        <a14:foregroundMark x1="25703" y1="50505" x2="13828" y2="60839"/>
                        <a14:foregroundMark x1="13828" y1="60839" x2="68672" y2="70163"/>
                        <a14:foregroundMark x1="68672" y1="70163" x2="89688" y2="57187"/>
                        <a14:foregroundMark x1="89688" y1="57187" x2="77266" y2="48019"/>
                        <a14:foregroundMark x1="77266" y1="48019" x2="82891" y2="43124"/>
                        <a14:foregroundMark x1="82891" y1="43124" x2="66953" y2="41803"/>
                        <a14:foregroundMark x1="66953" y1="41803" x2="68828" y2="33023"/>
                        <a14:foregroundMark x1="68828" y1="33023" x2="62891" y2="37762"/>
                        <a14:foregroundMark x1="62891" y1="37762" x2="55625" y2="34577"/>
                        <a14:foregroundMark x1="55625" y1="34577" x2="43359" y2="22999"/>
                        <a14:foregroundMark x1="43359" y1="22999" x2="43203" y2="229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8587"/>
            <a:ext cx="6565681" cy="66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02E8D4D-EA70-1604-B2DD-C1FC47860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617" y="1186126"/>
            <a:ext cx="6800321" cy="4485745"/>
          </a:xfrm>
        </p:spPr>
        <p:txBody>
          <a:bodyPr>
            <a:normAutofit fontScale="90000"/>
          </a:bodyPr>
          <a:lstStyle/>
          <a:p>
            <a:pPr algn="r"/>
            <a:r>
              <a:rPr lang="da-DK" sz="11500" dirty="0">
                <a:latin typeface="Franklin Gothic Medium" panose="020B0603020102020204" pitchFamily="34" charset="0"/>
              </a:rPr>
              <a:t>Design, der fortæller     en historie</a:t>
            </a:r>
          </a:p>
        </p:txBody>
      </p:sp>
    </p:spTree>
    <p:extLst>
      <p:ext uri="{BB962C8B-B14F-4D97-AF65-F5344CB8AC3E}">
        <p14:creationId xmlns:p14="http://schemas.microsoft.com/office/powerpoint/2010/main" val="257877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A853DB-9A5E-392E-7248-A961435E9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Franklin Gothic Medium" panose="020B0603020102020204" pitchFamily="34" charset="0"/>
              </a:rPr>
              <a:t>DISPOSITION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2B6C17-F3FB-4D90-BD8C-05AA2C341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364"/>
            <a:ext cx="5714998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da-DK" dirty="0">
                <a:latin typeface="Helvetica" pitchFamily="2" charset="0"/>
              </a:rPr>
              <a:t>1) Design, der fortæller en historie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dirty="0">
                <a:latin typeface="Helvetica" pitchFamily="2" charset="0"/>
              </a:rPr>
              <a:t>2) Den halve appelsin (termokop)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da-DK" dirty="0">
                <a:latin typeface="Helvetica" pitchFamily="2" charset="0"/>
              </a:rPr>
              <a:t>- Processen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dirty="0">
                <a:latin typeface="Helvetica" pitchFamily="2" charset="0"/>
              </a:rPr>
              <a:t>3) Strikkeklubben plakat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00A6D763-993E-1D3E-E467-ABD69E5CBB72}"/>
              </a:ext>
            </a:extLst>
          </p:cNvPr>
          <p:cNvSpPr txBox="1">
            <a:spLocks/>
          </p:cNvSpPr>
          <p:nvPr/>
        </p:nvSpPr>
        <p:spPr>
          <a:xfrm>
            <a:off x="7092706" y="1690688"/>
            <a:ext cx="54197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da-DK" dirty="0">
                <a:latin typeface="Helvetica" pitchFamily="2" charset="0"/>
              </a:rPr>
              <a:t>4) </a:t>
            </a:r>
            <a:r>
              <a:rPr lang="da-DK" dirty="0" err="1">
                <a:latin typeface="Helvetica" pitchFamily="2" charset="0"/>
              </a:rPr>
              <a:t>Tripp</a:t>
            </a:r>
            <a:r>
              <a:rPr lang="da-DK" dirty="0">
                <a:latin typeface="Helvetica" pitchFamily="2" charset="0"/>
              </a:rPr>
              <a:t> </a:t>
            </a:r>
            <a:r>
              <a:rPr lang="da-DK" dirty="0" err="1">
                <a:latin typeface="Helvetica" pitchFamily="2" charset="0"/>
              </a:rPr>
              <a:t>Trapp</a:t>
            </a:r>
            <a:r>
              <a:rPr lang="da-DK" dirty="0">
                <a:latin typeface="Helvetica" pitchFamily="2" charset="0"/>
              </a:rPr>
              <a:t> stolen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da-DK" dirty="0">
                <a:latin typeface="Helvetica" pitchFamily="2" charset="0"/>
              </a:rPr>
              <a:t>- Peter </a:t>
            </a:r>
            <a:r>
              <a:rPr lang="da-DK" dirty="0" err="1">
                <a:latin typeface="Helvetica" pitchFamily="2" charset="0"/>
              </a:rPr>
              <a:t>Opsviks</a:t>
            </a:r>
            <a:r>
              <a:rPr lang="da-DK" dirty="0">
                <a:latin typeface="Helvetica" pitchFamily="2" charset="0"/>
              </a:rPr>
              <a:t>, 1972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dirty="0">
                <a:latin typeface="Helvetica" pitchFamily="2" charset="0"/>
              </a:rPr>
              <a:t>5) P.E.N </a:t>
            </a:r>
            <a:r>
              <a:rPr lang="da-DK" dirty="0" err="1">
                <a:latin typeface="Helvetica" pitchFamily="2" charset="0"/>
              </a:rPr>
              <a:t>im</a:t>
            </a:r>
            <a:r>
              <a:rPr lang="da-DK" dirty="0">
                <a:latin typeface="Helvetica" pitchFamily="2" charset="0"/>
              </a:rPr>
              <a:t> </a:t>
            </a:r>
            <a:r>
              <a:rPr lang="da-DK" dirty="0" err="1">
                <a:latin typeface="Helvetica" pitchFamily="2" charset="0"/>
              </a:rPr>
              <a:t>Exil</a:t>
            </a:r>
            <a:r>
              <a:rPr lang="da-DK" dirty="0">
                <a:latin typeface="Helvetica" pitchFamily="2" charset="0"/>
              </a:rPr>
              <a:t> (plakat)</a:t>
            </a:r>
          </a:p>
          <a:p>
            <a:pPr lvl="1">
              <a:lnSpc>
                <a:spcPct val="20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Gunter </a:t>
            </a:r>
            <a:r>
              <a:rPr lang="da-DK" dirty="0" err="1">
                <a:latin typeface="Helvetica" pitchFamily="2" charset="0"/>
              </a:rPr>
              <a:t>Rambov</a:t>
            </a:r>
            <a:r>
              <a:rPr lang="da-DK" dirty="0">
                <a:latin typeface="Helvetica" pitchFamily="2" charset="0"/>
              </a:rPr>
              <a:t>, 1983</a:t>
            </a:r>
          </a:p>
          <a:p>
            <a:pPr lvl="1">
              <a:lnSpc>
                <a:spcPct val="20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Analyse</a:t>
            </a:r>
          </a:p>
        </p:txBody>
      </p:sp>
    </p:spTree>
    <p:extLst>
      <p:ext uri="{BB962C8B-B14F-4D97-AF65-F5344CB8AC3E}">
        <p14:creationId xmlns:p14="http://schemas.microsoft.com/office/powerpoint/2010/main" val="309146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2BB07F-0D99-496A-AF57-286E6AD4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Franklin Gothic Medium" panose="020B0603020102020204" pitchFamily="34" charset="0"/>
              </a:rPr>
              <a:t>DESIGN, DER FORTÆLLER EN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D688FF-7A5A-E490-37BE-5AF0765C3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0314" y="1974850"/>
            <a:ext cx="4166286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a-DK" i="1" dirty="0">
                <a:latin typeface="Helvetica" pitchFamily="2" charset="0"/>
              </a:rPr>
              <a:t>Kommunikationsdesign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Billede/illustration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Tekst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Helvetica" pitchFamily="2" charset="0"/>
              </a:rPr>
              <a:t>- Budskab</a:t>
            </a:r>
          </a:p>
          <a:p>
            <a:pPr>
              <a:buFontTx/>
              <a:buChar char="-"/>
            </a:pPr>
            <a:endParaRPr lang="da-DK" dirty="0">
              <a:latin typeface="Helvetica" pitchFamily="2" charset="0"/>
            </a:endParaRP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6C1DC14-4AC3-BA1B-97CF-623418DDC885}"/>
              </a:ext>
            </a:extLst>
          </p:cNvPr>
          <p:cNvSpPr txBox="1">
            <a:spLocks/>
          </p:cNvSpPr>
          <p:nvPr/>
        </p:nvSpPr>
        <p:spPr>
          <a:xfrm>
            <a:off x="1295401" y="1974850"/>
            <a:ext cx="41662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a-DK" i="1" dirty="0">
                <a:latin typeface="Helvetica" pitchFamily="2" charset="0"/>
              </a:rPr>
              <a:t>Produktdesign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i="1" dirty="0">
                <a:latin typeface="Helvetica" pitchFamily="2" charset="0"/>
              </a:rPr>
              <a:t>- </a:t>
            </a:r>
            <a:r>
              <a:rPr lang="da-DK" dirty="0">
                <a:latin typeface="Helvetica" pitchFamily="2" charset="0"/>
              </a:rPr>
              <a:t>Affordance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Mening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Bruger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endParaRPr lang="da-DK" dirty="0"/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B2D28B53-A19D-DB70-B2A0-309C8382B7CA}"/>
              </a:ext>
            </a:extLst>
          </p:cNvPr>
          <p:cNvCxnSpPr>
            <a:cxnSpLocks/>
          </p:cNvCxnSpPr>
          <p:nvPr/>
        </p:nvCxnSpPr>
        <p:spPr>
          <a:xfrm>
            <a:off x="5638800" y="1842030"/>
            <a:ext cx="0" cy="39491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66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logo, Font/skrifttype, gul, symbol&#10;&#10;Automatisk genereret beskrivelse">
            <a:extLst>
              <a:ext uri="{FF2B5EF4-FFF2-40B4-BE49-F238E27FC236}">
                <a16:creationId xmlns:a16="http://schemas.microsoft.com/office/drawing/2014/main" id="{44CEBE0D-6582-EAE5-B0A0-5B38BB77EE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24" r="25203" b="6994"/>
          <a:stretch/>
        </p:blipFill>
        <p:spPr>
          <a:xfrm>
            <a:off x="7389341" y="1026425"/>
            <a:ext cx="4522572" cy="48051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18C915-EB76-D050-1BD8-BA99E2AEA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Franklin Gothic Medium" panose="020B0603020102020204" pitchFamily="34" charset="0"/>
              </a:rPr>
              <a:t>DEN HALVE APPELSIN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D4A6FE-1053-D823-E5C4-E3D9684EA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Delevenlig termokop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”mi media </a:t>
            </a:r>
            <a:r>
              <a:rPr lang="da-DK" dirty="0" err="1">
                <a:latin typeface="Helvetica" pitchFamily="2" charset="0"/>
              </a:rPr>
              <a:t>naranja</a:t>
            </a:r>
            <a:r>
              <a:rPr lang="da-DK" dirty="0">
                <a:latin typeface="Helvetica" pitchFamily="2" charset="0"/>
              </a:rPr>
              <a:t>”</a:t>
            </a:r>
          </a:p>
          <a:p>
            <a:pPr>
              <a:buFontTx/>
              <a:buChar char="-"/>
            </a:pPr>
            <a:endParaRPr lang="da-DK" dirty="0">
              <a:latin typeface="Helvetica" pitchFamily="2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0694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A9924-B739-5A80-DBB0-53C46A16A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Franklin Gothic Medium" panose="020B0603020102020204" pitchFamily="34" charset="0"/>
              </a:rPr>
              <a:t>PROCESSEN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D6F777-12B5-DAD9-0A29-90C828CC5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95801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i="1" dirty="0">
                <a:latin typeface="Helvetica" pitchFamily="2" charset="0"/>
              </a:rPr>
              <a:t>4c-modellen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 err="1">
                <a:latin typeface="Helvetica" pitchFamily="2" charset="0"/>
              </a:rPr>
              <a:t>Collect</a:t>
            </a:r>
            <a:endParaRPr lang="da-DK" dirty="0">
              <a:latin typeface="Helvetica" pitchFamily="2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 err="1">
                <a:latin typeface="Helvetica" pitchFamily="2" charset="0"/>
              </a:rPr>
              <a:t>Comprehend</a:t>
            </a:r>
            <a:endParaRPr lang="da-DK" dirty="0">
              <a:latin typeface="Helvetica" pitchFamily="2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 err="1">
                <a:latin typeface="Helvetica" pitchFamily="2" charset="0"/>
              </a:rPr>
              <a:t>Conzeptualize</a:t>
            </a:r>
            <a:endParaRPr lang="da-DK" dirty="0">
              <a:latin typeface="Helvetica" pitchFamily="2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 err="1">
                <a:latin typeface="Helvetica" pitchFamily="2" charset="0"/>
              </a:rPr>
              <a:t>Create</a:t>
            </a:r>
            <a:endParaRPr lang="da-DK" dirty="0">
              <a:latin typeface="Helvetica" pitchFamily="2" charset="0"/>
            </a:endParaRP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pic>
        <p:nvPicPr>
          <p:cNvPr id="1026" name="Picture 2" descr="1.4.5 6C-modellen | Designgrundbogen">
            <a:extLst>
              <a:ext uri="{FF2B5EF4-FFF2-40B4-BE49-F238E27FC236}">
                <a16:creationId xmlns:a16="http://schemas.microsoft.com/office/drawing/2014/main" id="{D8A1A74D-0873-2441-C803-19210E7972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8" t="8965" r="18719" b="6667"/>
          <a:stretch/>
        </p:blipFill>
        <p:spPr bwMode="auto">
          <a:xfrm>
            <a:off x="4955519" y="417166"/>
            <a:ext cx="5958016" cy="602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5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D91BE-2204-4632-B5C6-C83C5DDA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40" y="365125"/>
            <a:ext cx="10670060" cy="1325563"/>
          </a:xfrm>
        </p:spPr>
        <p:txBody>
          <a:bodyPr>
            <a:normAutofit/>
          </a:bodyPr>
          <a:lstStyle/>
          <a:p>
            <a:r>
              <a:rPr lang="da-DK" dirty="0">
                <a:latin typeface="Franklin Gothic Medium" panose="020B0603020102020204" pitchFamily="34" charset="0"/>
              </a:rPr>
              <a:t>COLLECT/indsamle &amp; COMPREHEND/forstå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A8E9BE-52EC-D9C8-4384-53F2760E9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645"/>
            <a:ext cx="10515600" cy="13255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sz="2400" dirty="0">
                <a:latin typeface="Helvetica" pitchFamily="2" charset="0"/>
              </a:rPr>
              <a:t>- Observation, brainstorm og datavæg: målgruppe og mulighedsrum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2400" i="1" dirty="0">
                <a:latin typeface="Helvetica" pitchFamily="2" charset="0"/>
              </a:rPr>
              <a:t>”stemningen er hyggelig”, ”varm drikkelse” &amp; ”kaffekopper/drikkedunk”</a:t>
            </a:r>
          </a:p>
        </p:txBody>
      </p:sp>
      <p:pic>
        <p:nvPicPr>
          <p:cNvPr id="6" name="Billede 5" descr="Et billede, der indeholder Post-it-note, håndskrift, tekst, indendørs&#10;&#10;Automatisk genereret beskrivelse">
            <a:extLst>
              <a:ext uri="{FF2B5EF4-FFF2-40B4-BE49-F238E27FC236}">
                <a16:creationId xmlns:a16="http://schemas.microsoft.com/office/drawing/2014/main" id="{4DE46616-EBEA-BEDD-D81B-EC571A5384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45" b="22720"/>
          <a:stretch/>
        </p:blipFill>
        <p:spPr>
          <a:xfrm>
            <a:off x="2209800" y="3039249"/>
            <a:ext cx="7772400" cy="315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81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D91BE-2204-4632-B5C6-C83C5DDA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Franklin Gothic Medium" panose="020B0603020102020204" pitchFamily="34" charset="0"/>
              </a:rPr>
              <a:t>CONZEPUALIZE/udtænke &amp; udvikle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A8E9BE-52EC-D9C8-4384-53F2760E9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4176"/>
            <a:ext cx="10515600" cy="15969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Første prototype, i hvidt papir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Særligt fokus på affordance, interaktion og funktion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39D9753-717F-C3D0-4179-FBC1B9796195}"/>
              </a:ext>
            </a:extLst>
          </p:cNvPr>
          <p:cNvSpPr txBox="1">
            <a:spLocks/>
          </p:cNvSpPr>
          <p:nvPr/>
        </p:nvSpPr>
        <p:spPr>
          <a:xfrm>
            <a:off x="838200" y="32510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latin typeface="Franklin Gothic Medium" panose="020B0603020102020204" pitchFamily="34" charset="0"/>
              </a:rPr>
              <a:t>CREATE/skabe</a:t>
            </a:r>
            <a:r>
              <a:rPr lang="da-DK" dirty="0"/>
              <a:t>  </a:t>
            </a: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30E4903E-85B0-155A-7757-1433E77DC7FF}"/>
              </a:ext>
            </a:extLst>
          </p:cNvPr>
          <p:cNvSpPr txBox="1">
            <a:spLocks/>
          </p:cNvSpPr>
          <p:nvPr/>
        </p:nvSpPr>
        <p:spPr>
          <a:xfrm>
            <a:off x="838200" y="4540137"/>
            <a:ext cx="10515600" cy="1596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Endelig prototype i modellervoks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Konceptbeskrivelse</a:t>
            </a:r>
          </a:p>
        </p:txBody>
      </p:sp>
    </p:spTree>
    <p:extLst>
      <p:ext uri="{BB962C8B-B14F-4D97-AF65-F5344CB8AC3E}">
        <p14:creationId xmlns:p14="http://schemas.microsoft.com/office/powerpoint/2010/main" val="3461660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94284174-4627-A8A4-B832-A0AB724098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5" r="8646" b="8082"/>
          <a:stretch/>
        </p:blipFill>
        <p:spPr>
          <a:xfrm>
            <a:off x="4808141" y="270211"/>
            <a:ext cx="3474818" cy="3038254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5E5FEDC2-F123-81A7-5650-7F702871B5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96" t="11177"/>
          <a:stretch/>
        </p:blipFill>
        <p:spPr>
          <a:xfrm>
            <a:off x="8454101" y="270212"/>
            <a:ext cx="3474819" cy="303825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7121E1E-B0A2-5289-4FD9-28CCED0CE6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99" t="883" r="2995" b="11211"/>
          <a:stretch/>
        </p:blipFill>
        <p:spPr>
          <a:xfrm>
            <a:off x="4808141" y="3412312"/>
            <a:ext cx="3474818" cy="305595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B6EEA2E-C70A-2086-9455-586E637D11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874" t="13065" r="232"/>
          <a:stretch/>
        </p:blipFill>
        <p:spPr>
          <a:xfrm>
            <a:off x="8454101" y="3399181"/>
            <a:ext cx="3474818" cy="306908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EB8F7745-8F36-06E3-94F1-5885A8DEC4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772"/>
          <a:stretch/>
        </p:blipFill>
        <p:spPr>
          <a:xfrm>
            <a:off x="355698" y="270211"/>
            <a:ext cx="3952853" cy="5777284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294B4529-635F-E1B5-5B6E-7D29FC51DE2E}"/>
              </a:ext>
            </a:extLst>
          </p:cNvPr>
          <p:cNvSpPr txBox="1"/>
          <p:nvPr/>
        </p:nvSpPr>
        <p:spPr>
          <a:xfrm>
            <a:off x="7722018" y="361110"/>
            <a:ext cx="605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solidFill>
                  <a:srgbClr val="E59696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521990CE-D4A3-D4ED-A354-7BB24C1E7860}"/>
              </a:ext>
            </a:extLst>
          </p:cNvPr>
          <p:cNvSpPr txBox="1"/>
          <p:nvPr/>
        </p:nvSpPr>
        <p:spPr>
          <a:xfrm>
            <a:off x="11402860" y="361110"/>
            <a:ext cx="605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solidFill>
                  <a:srgbClr val="E59696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E8B20D07-6DCE-D619-C09A-142F726559F0}"/>
              </a:ext>
            </a:extLst>
          </p:cNvPr>
          <p:cNvSpPr txBox="1"/>
          <p:nvPr/>
        </p:nvSpPr>
        <p:spPr>
          <a:xfrm>
            <a:off x="7722018" y="3445688"/>
            <a:ext cx="605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solidFill>
                  <a:srgbClr val="E59696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891CD350-EA8C-8120-1C76-6ABA85AEAB8A}"/>
              </a:ext>
            </a:extLst>
          </p:cNvPr>
          <p:cNvSpPr txBox="1"/>
          <p:nvPr/>
        </p:nvSpPr>
        <p:spPr>
          <a:xfrm>
            <a:off x="11503636" y="3445688"/>
            <a:ext cx="605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solidFill>
                  <a:srgbClr val="E59696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D6F15A99-893B-1EB0-E860-CCB4F7F1599B}"/>
              </a:ext>
            </a:extLst>
          </p:cNvPr>
          <p:cNvSpPr txBox="1"/>
          <p:nvPr/>
        </p:nvSpPr>
        <p:spPr>
          <a:xfrm>
            <a:off x="393774" y="6126124"/>
            <a:ext cx="3876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latin typeface="Franklin Gothic Medium" panose="020B0603020102020204" pitchFamily="34" charset="0"/>
                <a:cs typeface="Times New Roman" panose="02020603050405020304" pitchFamily="18" charset="0"/>
              </a:rPr>
              <a:t>EN DELEVENLIG TERMOKOP</a:t>
            </a:r>
          </a:p>
        </p:txBody>
      </p:sp>
    </p:spTree>
    <p:extLst>
      <p:ext uri="{BB962C8B-B14F-4D97-AF65-F5344CB8AC3E}">
        <p14:creationId xmlns:p14="http://schemas.microsoft.com/office/powerpoint/2010/main" val="3322266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BCBFFC-E8B4-9966-16C1-1919A7E8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8988" y="254889"/>
            <a:ext cx="6607277" cy="1609344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090276"/>
                </a:solidFill>
                <a:latin typeface="Franklin Gothic Medium" panose="020B0603020102020204" pitchFamily="34" charset="0"/>
              </a:rPr>
              <a:t>STRIKKEKLUBBEN PLAKAT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4EABEE7-F2E6-A7AE-C867-3F64324B7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8989" y="1864233"/>
            <a:ext cx="6607276" cy="405079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Helvetica" pitchFamily="2" charset="0"/>
              </a:rPr>
              <a:t>- Intern målgruppe, </a:t>
            </a:r>
            <a:r>
              <a:rPr lang="en-US" dirty="0" err="1">
                <a:latin typeface="Helvetica" pitchFamily="2" charset="0"/>
              </a:rPr>
              <a:t>unge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mennesker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på</a:t>
            </a:r>
            <a:r>
              <a:rPr lang="en-US" dirty="0">
                <a:latin typeface="Helvetica" pitchFamily="2" charset="0"/>
              </a:rPr>
              <a:t> FG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Kommunikation igennem billede</a:t>
            </a:r>
          </a:p>
          <a:p>
            <a:pPr lvl="1">
              <a:lnSpc>
                <a:spcPct val="150000"/>
              </a:lnSpc>
            </a:pPr>
            <a:r>
              <a:rPr lang="da-DK" dirty="0">
                <a:latin typeface="Helvetica" pitchFamily="2" charset="0"/>
              </a:rPr>
              <a:t>Hæklede blomster, med uhæftede ender</a:t>
            </a:r>
          </a:p>
          <a:p>
            <a:pPr lvl="1">
              <a:lnSpc>
                <a:spcPct val="150000"/>
              </a:lnSpc>
            </a:pPr>
            <a:r>
              <a:rPr lang="da-DK" dirty="0">
                <a:latin typeface="Helvetica" pitchFamily="2" charset="0"/>
              </a:rPr>
              <a:t>Primært lyse farver, men enkelte mørke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Grotesk skrift som ramme om billede</a:t>
            </a:r>
          </a:p>
          <a:p>
            <a:pPr lvl="1">
              <a:lnSpc>
                <a:spcPct val="150000"/>
              </a:lnSpc>
            </a:pPr>
            <a:r>
              <a:rPr lang="da-DK" dirty="0">
                <a:latin typeface="Helvetica" pitchFamily="2" charset="0"/>
              </a:rPr>
              <a:t>Kontekst samt budskab</a:t>
            </a:r>
          </a:p>
        </p:txBody>
      </p:sp>
      <p:pic>
        <p:nvPicPr>
          <p:cNvPr id="5" name="Pladsholder til indhold 4" descr="Et billede, der indeholder blomst, tekst, plakat&#10;&#10;Automatisk genereret beskrivelse">
            <a:extLst>
              <a:ext uri="{FF2B5EF4-FFF2-40B4-BE49-F238E27FC236}">
                <a16:creationId xmlns:a16="http://schemas.microsoft.com/office/drawing/2014/main" id="{992FC958-F3DD-FD6C-753B-58B60D00A3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3" r="1" b="1"/>
          <a:stretch/>
        </p:blipFill>
        <p:spPr>
          <a:xfrm>
            <a:off x="475735" y="510333"/>
            <a:ext cx="4179776" cy="5837333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3948704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867DD4-21DC-83C1-00D4-35A92C0F8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793" y="484632"/>
            <a:ext cx="6607277" cy="1609344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BC323A"/>
                </a:solidFill>
                <a:latin typeface="Franklin Gothic Medium" panose="020B0603020102020204" pitchFamily="34" charset="0"/>
              </a:rPr>
              <a:t>TRIPP TRAPP STOLEN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CF43AA-2749-D317-2F0E-097D557CC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794" y="2121408"/>
            <a:ext cx="6607276" cy="405079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Helvetica" pitchFamily="2" charset="0"/>
              </a:rPr>
              <a:t>- Peter </a:t>
            </a:r>
            <a:r>
              <a:rPr lang="da-DK" dirty="0" err="1">
                <a:latin typeface="Helvetica" pitchFamily="2" charset="0"/>
              </a:rPr>
              <a:t>Opsviks</a:t>
            </a:r>
            <a:r>
              <a:rPr lang="da-DK" dirty="0">
                <a:latin typeface="Helvetica" pitchFamily="2" charset="0"/>
              </a:rPr>
              <a:t>, 1972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Helvetica" pitchFamily="2" charset="0"/>
              </a:rPr>
              <a:t>- Designet ud fra eget behov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Helvetica" pitchFamily="2" charset="0"/>
              </a:rPr>
              <a:t>- Antiautoritært familieforhold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Helvetica" pitchFamily="2" charset="0"/>
              </a:rPr>
              <a:t>”Stolen, der vokser med barnet”, mening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Affordance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”</a:t>
            </a:r>
            <a:r>
              <a:rPr lang="da-DK" dirty="0" err="1">
                <a:latin typeface="Helvetica" pitchFamily="2" charset="0"/>
              </a:rPr>
              <a:t>Less</a:t>
            </a:r>
            <a:r>
              <a:rPr lang="da-DK" dirty="0">
                <a:latin typeface="Helvetica" pitchFamily="2" charset="0"/>
              </a:rPr>
              <a:t> is more” eller ”</a:t>
            </a:r>
            <a:r>
              <a:rPr lang="da-DK" dirty="0" err="1">
                <a:latin typeface="Helvetica" pitchFamily="2" charset="0"/>
              </a:rPr>
              <a:t>less</a:t>
            </a:r>
            <a:r>
              <a:rPr lang="da-DK" dirty="0">
                <a:latin typeface="Helvetica" pitchFamily="2" charset="0"/>
              </a:rPr>
              <a:t> is a bore” ?</a:t>
            </a:r>
          </a:p>
          <a:p>
            <a:pPr>
              <a:buFontTx/>
              <a:buChar char="-"/>
            </a:pPr>
            <a:endParaRPr lang="da-DK" dirty="0">
              <a:latin typeface="Helvetica" pitchFamily="2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4278A3F-3112-6FBC-0E7C-DCB3D36358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" r="18991" b="-2"/>
          <a:stretch/>
        </p:blipFill>
        <p:spPr>
          <a:xfrm>
            <a:off x="633999" y="640080"/>
            <a:ext cx="4001315" cy="5588101"/>
          </a:xfrm>
          <a:prstGeom prst="rect">
            <a:avLst/>
          </a:prstGeom>
        </p:spPr>
      </p:pic>
      <p:sp>
        <p:nvSpPr>
          <p:cNvPr id="5" name="Højre klammeparentes 4">
            <a:extLst>
              <a:ext uri="{FF2B5EF4-FFF2-40B4-BE49-F238E27FC236}">
                <a16:creationId xmlns:a16="http://schemas.microsoft.com/office/drawing/2014/main" id="{E9DF5496-EF36-124D-50F0-1896B08D17BE}"/>
              </a:ext>
            </a:extLst>
          </p:cNvPr>
          <p:cNvSpPr/>
          <p:nvPr/>
        </p:nvSpPr>
        <p:spPr>
          <a:xfrm>
            <a:off x="9417093" y="2954867"/>
            <a:ext cx="372533" cy="948266"/>
          </a:xfrm>
          <a:prstGeom prst="rightBrace">
            <a:avLst>
              <a:gd name="adj1" fmla="val 54459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F6BAF55-05DB-760A-E9E9-7C7BC7C114B4}"/>
              </a:ext>
            </a:extLst>
          </p:cNvPr>
          <p:cNvSpPr txBox="1"/>
          <p:nvPr/>
        </p:nvSpPr>
        <p:spPr>
          <a:xfrm>
            <a:off x="9789626" y="316739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>
                <a:latin typeface="Helvetica" pitchFamily="2" charset="0"/>
              </a:rPr>
              <a:t>bruger</a:t>
            </a:r>
          </a:p>
        </p:txBody>
      </p:sp>
    </p:spTree>
    <p:extLst>
      <p:ext uri="{BB962C8B-B14F-4D97-AF65-F5344CB8AC3E}">
        <p14:creationId xmlns:p14="http://schemas.microsoft.com/office/powerpoint/2010/main" val="206965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0AEF3D-D99A-95D1-9D4D-55513FF3B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84632"/>
            <a:ext cx="6730277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da-DK" sz="4400" dirty="0">
                <a:solidFill>
                  <a:srgbClr val="BC323A"/>
                </a:solidFill>
                <a:latin typeface="Franklin Gothic Medium" panose="020B0603020102020204" pitchFamily="34" charset="0"/>
              </a:rPr>
              <a:t>P.E.N. </a:t>
            </a:r>
            <a:r>
              <a:rPr lang="da-DK" dirty="0">
                <a:solidFill>
                  <a:srgbClr val="BC323A"/>
                </a:solidFill>
                <a:latin typeface="Franklin Gothic Medium" panose="020B0603020102020204" pitchFamily="34" charset="0"/>
              </a:rPr>
              <a:t>IM</a:t>
            </a:r>
            <a:r>
              <a:rPr lang="da-DK" sz="4400" dirty="0">
                <a:solidFill>
                  <a:srgbClr val="BC323A"/>
                </a:solidFill>
                <a:latin typeface="Franklin Gothic Medium" panose="020B0603020102020204" pitchFamily="34" charset="0"/>
              </a:rPr>
              <a:t> </a:t>
            </a:r>
            <a:r>
              <a:rPr lang="da-DK" dirty="0">
                <a:solidFill>
                  <a:srgbClr val="BC323A"/>
                </a:solidFill>
                <a:latin typeface="Franklin Gothic Medium" panose="020B0603020102020204" pitchFamily="34" charset="0"/>
              </a:rPr>
              <a:t>EXIL</a:t>
            </a:r>
            <a:endParaRPr lang="da-DK" sz="4400" dirty="0">
              <a:solidFill>
                <a:srgbClr val="BC323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EB7F85-B7BC-0148-B204-C963EF796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09" y="2322576"/>
            <a:ext cx="7057768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Helvetica" pitchFamily="2" charset="0"/>
              </a:rPr>
              <a:t>- Gunter </a:t>
            </a:r>
            <a:r>
              <a:rPr lang="da-DK" dirty="0" err="1">
                <a:latin typeface="Helvetica" pitchFamily="2" charset="0"/>
              </a:rPr>
              <a:t>Rambov</a:t>
            </a:r>
            <a:r>
              <a:rPr lang="da-DK" dirty="0">
                <a:latin typeface="Helvetica" pitchFamily="2" charset="0"/>
              </a:rPr>
              <a:t>, 1983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Poets . Essayists . Novellists 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P.E.N. fællesskab med fredsbestræbelser</a:t>
            </a:r>
          </a:p>
          <a:p>
            <a:pPr>
              <a:buFontTx/>
              <a:buChar char="-"/>
            </a:pPr>
            <a:endParaRPr lang="da-DK" dirty="0">
              <a:latin typeface="Helvetica" pitchFamily="2" charset="0"/>
            </a:endParaRPr>
          </a:p>
        </p:txBody>
      </p:sp>
      <p:pic>
        <p:nvPicPr>
          <p:cNvPr id="4" name="Billede 3" descr="Et billede, der indeholder tekst, papir, Karmin, avis&#10;&#10;Automatisk genereret beskrivelse">
            <a:extLst>
              <a:ext uri="{FF2B5EF4-FFF2-40B4-BE49-F238E27FC236}">
                <a16:creationId xmlns:a16="http://schemas.microsoft.com/office/drawing/2014/main" id="{C211A24E-D58D-639B-F63F-C016FE81AD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784947"/>
            <a:ext cx="3722101" cy="529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10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DAC03-F8C7-5892-D42F-BC4795947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BC323A"/>
                </a:solidFill>
                <a:latin typeface="Franklin Gothic Medium" panose="020B0603020102020204" pitchFamily="34" charset="0"/>
              </a:rPr>
              <a:t>ANALYSE AF PLAKAT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0FF5C7-62F8-3342-9208-AA9F7AA01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Helvetica" pitchFamily="2" charset="0"/>
              </a:rPr>
              <a:t>- Nazismen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Medlemsliste 1938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Knækket skriveredskab, hagekors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Skrivemaskinetypografi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da-DK" dirty="0">
                <a:latin typeface="Helvetica" pitchFamily="2" charset="0"/>
              </a:rPr>
              <a:t>Minde om historien, samtidig oprør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da-DK" dirty="0">
              <a:latin typeface="Helvetica" pitchFamily="2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da-DK" dirty="0">
              <a:latin typeface="Helvetica" pitchFamily="2" charset="0"/>
            </a:endParaRPr>
          </a:p>
          <a:p>
            <a:pPr marL="0" indent="0">
              <a:buNone/>
            </a:pPr>
            <a:endParaRPr lang="da-DK" dirty="0">
              <a:latin typeface="Helvetica" pitchFamily="2" charset="0"/>
            </a:endParaRPr>
          </a:p>
        </p:txBody>
      </p:sp>
      <p:pic>
        <p:nvPicPr>
          <p:cNvPr id="4" name="Billede 3" descr="Et billede, der indeholder tekst, papir, Karmin, avis&#10;&#10;Automatisk genereret beskrivelse">
            <a:extLst>
              <a:ext uri="{FF2B5EF4-FFF2-40B4-BE49-F238E27FC236}">
                <a16:creationId xmlns:a16="http://schemas.microsoft.com/office/drawing/2014/main" id="{DE83AE2E-B447-7F6A-8F9D-85215258A4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025" y="779816"/>
            <a:ext cx="3722101" cy="529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97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6105</TotalTime>
  <Words>280</Words>
  <Application>Microsoft Office PowerPoint</Application>
  <PresentationFormat>Widescreen</PresentationFormat>
  <Paragraphs>71</Paragraphs>
  <Slides>12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Medium</vt:lpstr>
      <vt:lpstr>Helvetica</vt:lpstr>
      <vt:lpstr>Office-tema</vt:lpstr>
      <vt:lpstr>Design, der fortæller     en historie</vt:lpstr>
      <vt:lpstr>DISPOSITION</vt:lpstr>
      <vt:lpstr>DESIGN, DER FORTÆLLER EN HISTORIE</vt:lpstr>
      <vt:lpstr>DEN HALVE APPELSIN</vt:lpstr>
      <vt:lpstr>PROCESSEN</vt:lpstr>
      <vt:lpstr>COLLECT/indsamle &amp; COMPREHEND/forstå </vt:lpstr>
      <vt:lpstr>CONZEPUALIZE/udtænke &amp; udvikle</vt:lpstr>
      <vt:lpstr>PowerPoint-præsentation</vt:lpstr>
      <vt:lpstr>STRIKKEKLUBBEN PLAKAT</vt:lpstr>
      <vt:lpstr>TRIPP TRAPP STOLEN</vt:lpstr>
      <vt:lpstr>P.E.N. IM EXIL</vt:lpstr>
      <vt:lpstr>ANALYSE AF PLAKAT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Design, der fortæller en historie</dc:title>
  <dc:creator>Johanne Morell Larsen</dc:creator>
  <cp:lastModifiedBy>Hanne Holmelund von Sehested</cp:lastModifiedBy>
  <cp:revision>24</cp:revision>
  <dcterms:created xsi:type="dcterms:W3CDTF">2024-05-21T07:09:48Z</dcterms:created>
  <dcterms:modified xsi:type="dcterms:W3CDTF">2024-07-04T16:59:21Z</dcterms:modified>
</cp:coreProperties>
</file>