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sldIdLst>
    <p:sldId id="256" r:id="rId5"/>
    <p:sldId id="257" r:id="rId6"/>
    <p:sldId id="258" r:id="rId7"/>
    <p:sldId id="259" r:id="rId8"/>
    <p:sldId id="261" r:id="rId9"/>
    <p:sldId id="260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03"/>
    <p:restoredTop sz="93824"/>
  </p:normalViewPr>
  <p:slideViewPr>
    <p:cSldViewPr snapToGrid="0">
      <p:cViewPr>
        <p:scale>
          <a:sx n="59" d="100"/>
          <a:sy n="59" d="100"/>
        </p:scale>
        <p:origin x="1528" y="1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8/27/2025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8/27/2025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8/27/2025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8/27/2025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8/27/2025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8/27/2025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8/27/2025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8/27/2025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8/27/2025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8/27/2025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8/27/2025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8/27/2025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5" name="Rectangle 1030">
            <a:extLst>
              <a:ext uri="{FF2B5EF4-FFF2-40B4-BE49-F238E27FC236}">
                <a16:creationId xmlns:a16="http://schemas.microsoft.com/office/drawing/2014/main" id="{CC393EB0-C44D-41D2-BEF6-291E434068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46" name="Picture 1032">
            <a:extLst>
              <a:ext uri="{FF2B5EF4-FFF2-40B4-BE49-F238E27FC236}">
                <a16:creationId xmlns:a16="http://schemas.microsoft.com/office/drawing/2014/main" id="{27F47B0A-40EE-41EA-815D-384670FF1A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047" name="Picture 1034">
            <a:extLst>
              <a:ext uri="{FF2B5EF4-FFF2-40B4-BE49-F238E27FC236}">
                <a16:creationId xmlns:a16="http://schemas.microsoft.com/office/drawing/2014/main" id="{43AC9E88-695B-421A-B3FF-5BC41EF58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048" name="Rectangle 1036">
            <a:extLst>
              <a:ext uri="{FF2B5EF4-FFF2-40B4-BE49-F238E27FC236}">
                <a16:creationId xmlns:a16="http://schemas.microsoft.com/office/drawing/2014/main" id="{C5A7D586-7678-4F41-A289-1F83BB95FD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9" name="Rectangle 1038">
            <a:extLst>
              <a:ext uri="{FF2B5EF4-FFF2-40B4-BE49-F238E27FC236}">
                <a16:creationId xmlns:a16="http://schemas.microsoft.com/office/drawing/2014/main" id="{F88A7F60-B102-433E-BE45-95BBC58281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48123" y="0"/>
            <a:ext cx="463972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Farvel til 00'ernes individualisme: Flere danskere vil have mere økonomisk  lighed - Mandag Morgen">
            <a:extLst>
              <a:ext uri="{FF2B5EF4-FFF2-40B4-BE49-F238E27FC236}">
                <a16:creationId xmlns:a16="http://schemas.microsoft.com/office/drawing/2014/main" id="{0BD4BEF2-A4CF-7F79-B7A7-98525941D2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51" r="10566"/>
          <a:stretch>
            <a:fillRect/>
          </a:stretch>
        </p:blipFill>
        <p:spPr bwMode="auto">
          <a:xfrm>
            <a:off x="1007761" y="227"/>
            <a:ext cx="5740362" cy="6858000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0" name="Rectangle 1040">
            <a:extLst>
              <a:ext uri="{FF2B5EF4-FFF2-40B4-BE49-F238E27FC236}">
                <a16:creationId xmlns:a16="http://schemas.microsoft.com/office/drawing/2014/main" id="{3153C0C7-BA84-429D-A533-F021A955BD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A547632-CC45-0F3F-6447-41F22C832F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08739" y="3428998"/>
            <a:ext cx="2863229" cy="2268559"/>
          </a:xfrm>
        </p:spPr>
        <p:txBody>
          <a:bodyPr>
            <a:normAutofit/>
          </a:bodyPr>
          <a:lstStyle/>
          <a:p>
            <a:r>
              <a:rPr lang="da-DK" sz="3100"/>
              <a:t>Hvorfor stiger uligheden, </a:t>
            </a:r>
            <a:br>
              <a:rPr lang="da-DK" sz="3100"/>
            </a:br>
            <a:r>
              <a:rPr lang="da-DK" sz="3100"/>
              <a:t>og hvordan måler vi den?</a:t>
            </a:r>
            <a:br>
              <a:rPr lang="da-DK" sz="3100"/>
            </a:br>
            <a:endParaRPr lang="da-DK" sz="3100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4B4B40B2-4160-E2FE-E505-88C9DF1C6C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77054" y="2268786"/>
            <a:ext cx="2694914" cy="1160213"/>
          </a:xfrm>
        </p:spPr>
        <p:txBody>
          <a:bodyPr>
            <a:normAutofit/>
          </a:bodyPr>
          <a:lstStyle/>
          <a:p>
            <a:r>
              <a:rPr lang="da-DK" sz="1600" dirty="0"/>
              <a:t>Modul 3</a:t>
            </a:r>
          </a:p>
        </p:txBody>
      </p:sp>
      <p:sp>
        <p:nvSpPr>
          <p:cNvPr id="1051" name="Rectangle 1042">
            <a:extLst>
              <a:ext uri="{FF2B5EF4-FFF2-40B4-BE49-F238E27FC236}">
                <a16:creationId xmlns:a16="http://schemas.microsoft.com/office/drawing/2014/main" id="{F20D64EC-C0BF-4228-85C3-76D9D15185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929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69" name="Rectangle 2054">
            <a:extLst>
              <a:ext uri="{FF2B5EF4-FFF2-40B4-BE49-F238E27FC236}">
                <a16:creationId xmlns:a16="http://schemas.microsoft.com/office/drawing/2014/main" id="{93D02AEE-30DC-4942-A9CA-7A14F8B8E2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70" name="Picture 2056">
            <a:extLst>
              <a:ext uri="{FF2B5EF4-FFF2-40B4-BE49-F238E27FC236}">
                <a16:creationId xmlns:a16="http://schemas.microsoft.com/office/drawing/2014/main" id="{FD5823F2-909F-442D-BD72-0681CCC140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2071" name="Picture 2058">
            <a:extLst>
              <a:ext uri="{FF2B5EF4-FFF2-40B4-BE49-F238E27FC236}">
                <a16:creationId xmlns:a16="http://schemas.microsoft.com/office/drawing/2014/main" id="{4231EAF6-FA22-4615-A4D3-D171F7E17A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2072" name="Rectangle 2060">
            <a:extLst>
              <a:ext uri="{FF2B5EF4-FFF2-40B4-BE49-F238E27FC236}">
                <a16:creationId xmlns:a16="http://schemas.microsoft.com/office/drawing/2014/main" id="{F2699857-2714-4E6A-8E11-6BEB9DF7FC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73" name="Rectangle 2062">
            <a:extLst>
              <a:ext uri="{FF2B5EF4-FFF2-40B4-BE49-F238E27FC236}">
                <a16:creationId xmlns:a16="http://schemas.microsoft.com/office/drawing/2014/main" id="{346078E7-FDC0-448B-97DE-4EDA7702EE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74" name="Rectangle 2064">
            <a:extLst>
              <a:ext uri="{FF2B5EF4-FFF2-40B4-BE49-F238E27FC236}">
                <a16:creationId xmlns:a16="http://schemas.microsoft.com/office/drawing/2014/main" id="{7266E038-37B1-43CF-AFE0-B21E9F572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D05703D-F0C9-7D80-11E0-55542C1E0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8294" y="1016517"/>
            <a:ext cx="5001836" cy="2177143"/>
          </a:xfrm>
        </p:spPr>
        <p:txBody>
          <a:bodyPr>
            <a:normAutofit/>
          </a:bodyPr>
          <a:lstStyle/>
          <a:p>
            <a:pPr algn="l"/>
            <a:r>
              <a:rPr lang="da-DK" sz="4400" b="1" dirty="0"/>
              <a:t>Gåtur og podcast</a:t>
            </a:r>
            <a:br>
              <a:rPr lang="da-DK" sz="4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da-DK" sz="4000" b="1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2F74AFA-A491-C25D-6512-8DA163791F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22007" y="1147428"/>
            <a:ext cx="4629961" cy="4563143"/>
          </a:xfrm>
        </p:spPr>
        <p:txBody>
          <a:bodyPr>
            <a:normAutofit/>
          </a:bodyPr>
          <a:lstStyle/>
          <a:p>
            <a:pPr marL="0" indent="0">
              <a:spcAft>
                <a:spcPts val="800"/>
              </a:spcAft>
              <a:buNone/>
            </a:pPr>
            <a:r>
              <a:rPr lang="da-DK" sz="32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”Samfundsstemmer”</a:t>
            </a:r>
            <a:r>
              <a:rPr lang="da-DK" sz="32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om Ulighed og velfærd – med Nina Smith’ </a:t>
            </a:r>
          </a:p>
          <a:p>
            <a:pPr marL="0" indent="0">
              <a:spcAft>
                <a:spcPts val="800"/>
              </a:spcAft>
              <a:buNone/>
            </a:pPr>
            <a:r>
              <a:rPr lang="da-DK" sz="32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(25 min.)</a:t>
            </a:r>
          </a:p>
          <a:p>
            <a:endParaRPr lang="da-DK" sz="1800" dirty="0"/>
          </a:p>
        </p:txBody>
      </p:sp>
      <p:pic>
        <p:nvPicPr>
          <p:cNvPr id="2050" name="Picture 2" descr="Ulighed og velfærd: Nina Smith (Vores samfund - Kapitel 1)">
            <a:extLst>
              <a:ext uri="{FF2B5EF4-FFF2-40B4-BE49-F238E27FC236}">
                <a16:creationId xmlns:a16="http://schemas.microsoft.com/office/drawing/2014/main" id="{04838772-B945-A087-0D02-971E925E52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00" r="14987"/>
          <a:stretch>
            <a:fillRect/>
          </a:stretch>
        </p:blipFill>
        <p:spPr bwMode="auto">
          <a:xfrm>
            <a:off x="6096543" y="227"/>
            <a:ext cx="5288377" cy="6858000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75" name="Rectangle 2066">
            <a:extLst>
              <a:ext uri="{FF2B5EF4-FFF2-40B4-BE49-F238E27FC236}">
                <a16:creationId xmlns:a16="http://schemas.microsoft.com/office/drawing/2014/main" id="{31E37FC9-ED36-42CE-9877-9EAB50FA84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2586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4605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F8B647-63A3-C7E8-A985-19469CFCE7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6834" y="612113"/>
            <a:ext cx="7958331" cy="1077229"/>
          </a:xfrm>
        </p:spPr>
        <p:txBody>
          <a:bodyPr>
            <a:normAutofit fontScale="90000"/>
          </a:bodyPr>
          <a:lstStyle/>
          <a:p>
            <a:r>
              <a:rPr lang="da-DK" sz="3600" b="1" dirty="0"/>
              <a:t>Hvorfor stiger uligheden i Danmark?</a:t>
            </a:r>
            <a:br>
              <a:rPr lang="da-DK" sz="3600" b="1" dirty="0"/>
            </a:br>
            <a:endParaRPr lang="da-DK" b="1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D479E97-31F5-CC03-A539-385C68AA58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7541" y="1515170"/>
            <a:ext cx="9797145" cy="5342830"/>
          </a:xfrm>
        </p:spPr>
        <p:txBody>
          <a:bodyPr>
            <a:normAutofit/>
          </a:bodyPr>
          <a:lstStyle/>
          <a:p>
            <a:r>
              <a:rPr lang="da-DK" sz="2400" dirty="0"/>
              <a:t>Flere ældre og børn/unge i det danske samfund.</a:t>
            </a:r>
          </a:p>
          <a:p>
            <a:r>
              <a:rPr lang="da-DK" sz="2400" dirty="0"/>
              <a:t>Gode økonomiske tider, hvor flere kommer i arbejde, kan også påvirke </a:t>
            </a:r>
            <a:r>
              <a:rPr lang="da-DK" sz="2400" dirty="0" err="1"/>
              <a:t>gini</a:t>
            </a:r>
            <a:r>
              <a:rPr lang="da-DK" sz="2400" dirty="0"/>
              <a:t>-koefficienten, fordi flere bliver rigere.</a:t>
            </a:r>
          </a:p>
          <a:p>
            <a:r>
              <a:rPr lang="da-DK" sz="2400" dirty="0"/>
              <a:t>Stigning i de højeste indkomster.</a:t>
            </a:r>
          </a:p>
          <a:p>
            <a:r>
              <a:rPr lang="da-DK" sz="2400" dirty="0"/>
              <a:t>Ændring i beskatning op gennem 2000’erne og 2010’erne i Danmark (fleste lønindkomster har fået skattelettelser).</a:t>
            </a:r>
          </a:p>
          <a:p>
            <a:r>
              <a:rPr lang="da-DK" sz="2400" dirty="0"/>
              <a:t>Ændring i overførselsindkomster (lavere kontanthjælp, indførsel af integrationsydelse, som er lavere end andre ydelser, begrænsninger i førtidspension, kortere dagpengeperiode).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5399492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3548D4A-07B2-67A0-00B1-14F1228B11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6493" y="655656"/>
            <a:ext cx="7958331" cy="1077229"/>
          </a:xfrm>
        </p:spPr>
        <p:txBody>
          <a:bodyPr/>
          <a:lstStyle/>
          <a:p>
            <a:r>
              <a:rPr lang="da-DK" sz="3200" b="1" dirty="0"/>
              <a:t>Formuerne er mere ulige fordelt end løn</a:t>
            </a:r>
            <a:endParaRPr lang="da-DK" b="1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0B18EC52-9276-3176-14BA-5D9994CDCA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7110" y="1421504"/>
            <a:ext cx="4777779" cy="5109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8100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3" name="Rectangle 4102">
            <a:extLst>
              <a:ext uri="{FF2B5EF4-FFF2-40B4-BE49-F238E27FC236}">
                <a16:creationId xmlns:a16="http://schemas.microsoft.com/office/drawing/2014/main" id="{847489EB-355C-4170-8C70-5CDD42EFDD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05" name="Picture 4104">
            <a:extLst>
              <a:ext uri="{FF2B5EF4-FFF2-40B4-BE49-F238E27FC236}">
                <a16:creationId xmlns:a16="http://schemas.microsoft.com/office/drawing/2014/main" id="{521CC0F3-7B68-4C9C-999A-74F8925C33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4107" name="Picture 4106">
            <a:extLst>
              <a:ext uri="{FF2B5EF4-FFF2-40B4-BE49-F238E27FC236}">
                <a16:creationId xmlns:a16="http://schemas.microsoft.com/office/drawing/2014/main" id="{3EB18ECF-1C11-48BB-8C2B-DC5532A906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4109" name="Rectangle 4108">
            <a:extLst>
              <a:ext uri="{FF2B5EF4-FFF2-40B4-BE49-F238E27FC236}">
                <a16:creationId xmlns:a16="http://schemas.microsoft.com/office/drawing/2014/main" id="{D8887E40-5A0B-4897-80F0-0BAFAAB61C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11" name="Rectangle 4110">
            <a:extLst>
              <a:ext uri="{FF2B5EF4-FFF2-40B4-BE49-F238E27FC236}">
                <a16:creationId xmlns:a16="http://schemas.microsoft.com/office/drawing/2014/main" id="{92E3B1B6-DAAA-408B-A99C-2A7EE0409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13" name="Rectangle 4112">
            <a:extLst>
              <a:ext uri="{FF2B5EF4-FFF2-40B4-BE49-F238E27FC236}">
                <a16:creationId xmlns:a16="http://schemas.microsoft.com/office/drawing/2014/main" id="{7A72B882-D016-4849-AF04-88E39D13AC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FEF78A-A4D0-1EEF-7FC4-6B09BDA09A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5251" y="4203702"/>
            <a:ext cx="10378001" cy="2025294"/>
          </a:xfrm>
        </p:spPr>
        <p:txBody>
          <a:bodyPr>
            <a:noAutofit/>
          </a:bodyPr>
          <a:lstStyle/>
          <a:p>
            <a:r>
              <a:rPr lang="da-DK" sz="28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skal nu arbejde parvis. Alle får udleveret et dokument med både kvalitativt og kvantitativt materiale om ulighed. Det statistiske materiale kan være svært, så giv jer god tid og gå i detaljer. </a:t>
            </a:r>
            <a:br>
              <a:rPr lang="da-DK" sz="28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da-DK" sz="2800" b="1" dirty="0"/>
          </a:p>
        </p:txBody>
      </p:sp>
      <p:sp>
        <p:nvSpPr>
          <p:cNvPr id="4115" name="Rectangle 4114">
            <a:extLst>
              <a:ext uri="{FF2B5EF4-FFF2-40B4-BE49-F238E27FC236}">
                <a16:creationId xmlns:a16="http://schemas.microsoft.com/office/drawing/2014/main" id="{41FF9E96-6955-4599-A2D0-1FF57939CB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50531" y="647188"/>
            <a:ext cx="9091538" cy="329724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 descr="Dataindsamling - Samfundsfag">
            <a:extLst>
              <a:ext uri="{FF2B5EF4-FFF2-40B4-BE49-F238E27FC236}">
                <a16:creationId xmlns:a16="http://schemas.microsoft.com/office/drawing/2014/main" id="{D88A5C0D-E077-7529-FDDE-5F2C34D370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53822" y="833283"/>
            <a:ext cx="6358808" cy="29250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17" name="Rectangle 4116">
            <a:extLst>
              <a:ext uri="{FF2B5EF4-FFF2-40B4-BE49-F238E27FC236}">
                <a16:creationId xmlns:a16="http://schemas.microsoft.com/office/drawing/2014/main" id="{A15CFF31-2A56-4E24-9263-DC4342144D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82966" y="888935"/>
            <a:ext cx="8613076" cy="2818547"/>
          </a:xfrm>
          <a:prstGeom prst="rect">
            <a:avLst/>
          </a:prstGeom>
          <a:noFill/>
          <a:ln w="9525">
            <a:solidFill>
              <a:schemeClr val="accent6">
                <a:lumMod val="60000"/>
                <a:lumOff val="40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19" name="Rectangle 4118">
            <a:extLst>
              <a:ext uri="{FF2B5EF4-FFF2-40B4-BE49-F238E27FC236}">
                <a16:creationId xmlns:a16="http://schemas.microsoft.com/office/drawing/2014/main" id="{8F8907EB-52AA-4516-BC6A-7861CE0774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5324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0BE3D13-5BE5-4B05-AFCF-2A2E059D29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6562092-3AA7-4EF0-9007-C44F879A13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AC85C80-0175-4214-A13D-03C224658C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70108" y="985292"/>
            <a:ext cx="1345319" cy="1345319"/>
          </a:xfrm>
          <a:prstGeom prst="ellipse">
            <a:avLst/>
          </a:prstGeom>
          <a:solidFill>
            <a:schemeClr val="accent1">
              <a:lumMod val="40000"/>
              <a:lumOff val="6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60B620B-3E81-4075-BC12-D4FB3E299C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" y="0"/>
            <a:ext cx="12189867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D6D43F18-82E8-281E-5CA8-6C1124832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1808" y="674914"/>
            <a:ext cx="9290931" cy="1655697"/>
          </a:xfrm>
        </p:spPr>
        <p:txBody>
          <a:bodyPr anchor="b">
            <a:normAutofit/>
          </a:bodyPr>
          <a:lstStyle/>
          <a:p>
            <a:pPr algn="l"/>
            <a:r>
              <a:rPr lang="da-DK" sz="3100" b="1" dirty="0">
                <a:solidFill>
                  <a:srgbClr val="1F2D29"/>
                </a:solidFill>
              </a:rPr>
              <a:t>Pararbejde: Hvordan kan vi måle ulighed?</a:t>
            </a:r>
            <a:br>
              <a:rPr lang="da-DK" sz="3100" b="1" kern="100" dirty="0">
                <a:solidFill>
                  <a:srgbClr val="1F2D2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da-DK" sz="3100" b="1" dirty="0">
              <a:solidFill>
                <a:srgbClr val="1F2D29"/>
              </a:solidFill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B28C541-C4A9-59BF-0954-F46F3AE9FC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3830" y="2640989"/>
            <a:ext cx="10428513" cy="4158343"/>
          </a:xfrm>
        </p:spPr>
        <p:txBody>
          <a:bodyPr anchor="t">
            <a:normAutofit fontScale="92500" lnSpcReduction="10000"/>
          </a:bodyPr>
          <a:lstStyle/>
          <a:p>
            <a:pPr marL="0" indent="0">
              <a:lnSpc>
                <a:spcPct val="110000"/>
              </a:lnSpc>
              <a:spcAft>
                <a:spcPts val="800"/>
              </a:spcAft>
              <a:buNone/>
            </a:pPr>
            <a:r>
              <a:rPr lang="da-DK" sz="2400" kern="100" dirty="0">
                <a:solidFill>
                  <a:srgbClr val="1F2D2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skal besvare følgende spørgsmål om det, I er blevet givet:</a:t>
            </a:r>
          </a:p>
          <a:p>
            <a:pPr marL="342900" lvl="0" indent="-342900">
              <a:lnSpc>
                <a:spcPct val="110000"/>
              </a:lnSpc>
              <a:buFont typeface="+mj-lt"/>
              <a:buAutoNum type="alphaLcPeriod"/>
            </a:pPr>
            <a:r>
              <a:rPr lang="da-DK" sz="2400" kern="100" dirty="0">
                <a:solidFill>
                  <a:srgbClr val="1F2D2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Hvilke bilag er kvalitative, og hvilke er kvantitative, og hvad er forskellen?</a:t>
            </a:r>
          </a:p>
          <a:p>
            <a:pPr marL="342900" lvl="0" indent="-342900">
              <a:lnSpc>
                <a:spcPct val="110000"/>
              </a:lnSpc>
              <a:buFont typeface="+mj-lt"/>
              <a:buAutoNum type="alphaLcPeriod"/>
            </a:pPr>
            <a:r>
              <a:rPr lang="da-DK" sz="2400" kern="100" dirty="0">
                <a:solidFill>
                  <a:srgbClr val="1F2D2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Hvad viser bilag A om ulighed i Danmark? Brug mindst to direkte citater til at underbygge jeres påstande.</a:t>
            </a:r>
          </a:p>
          <a:p>
            <a:pPr marL="342900" lvl="0" indent="-342900">
              <a:lnSpc>
                <a:spcPct val="110000"/>
              </a:lnSpc>
              <a:buFont typeface="+mj-lt"/>
              <a:buAutoNum type="alphaLcPeriod"/>
            </a:pPr>
            <a:r>
              <a:rPr lang="da-DK" sz="2400" kern="100" dirty="0">
                <a:solidFill>
                  <a:srgbClr val="1F2D2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Hvad viser bilag B om ulighed i Danmark? Brug begge figurer, også hvis de viser det samme eller er modsætninger. </a:t>
            </a:r>
          </a:p>
          <a:p>
            <a:pPr marL="342900" lvl="0" indent="-342900">
              <a:lnSpc>
                <a:spcPct val="110000"/>
              </a:lnSpc>
              <a:spcAft>
                <a:spcPts val="800"/>
              </a:spcAft>
              <a:buFont typeface="+mj-lt"/>
              <a:buAutoNum type="alphaLcPeriod"/>
            </a:pPr>
            <a:r>
              <a:rPr lang="da-DK" sz="2400" kern="100" dirty="0">
                <a:solidFill>
                  <a:srgbClr val="1F2D2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Hvad er styrkerne og svaghederne ved at bruge hhv. kvantitativt og kvalitativt materiale, når man vil undersøge noget i samfundsfag? Brug meget gerne eksempler fra bilagene til at vise, hvad I mener.</a:t>
            </a:r>
          </a:p>
          <a:p>
            <a:pPr>
              <a:lnSpc>
                <a:spcPct val="110000"/>
              </a:lnSpc>
            </a:pPr>
            <a:endParaRPr lang="da-DK" sz="1500" dirty="0">
              <a:solidFill>
                <a:srgbClr val="1F2D2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45682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e45defc-61a4-4df5-8e27-e50bd1f73ed9">
      <Terms xmlns="http://schemas.microsoft.com/office/infopath/2007/PartnerControls"/>
    </lcf76f155ced4ddcb4097134ff3c332f>
    <TaxCatchAll xmlns="bde3b610-48c4-45cc-9593-3ffbd8edd8e7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4460C404B4D7447B21446F395DDB567" ma:contentTypeVersion="15" ma:contentTypeDescription="Opret et nyt dokument." ma:contentTypeScope="" ma:versionID="c5567873068ca4c1ce6e2aab9712da1b">
  <xsd:schema xmlns:xsd="http://www.w3.org/2001/XMLSchema" xmlns:xs="http://www.w3.org/2001/XMLSchema" xmlns:p="http://schemas.microsoft.com/office/2006/metadata/properties" xmlns:ns2="de45defc-61a4-4df5-8e27-e50bd1f73ed9" xmlns:ns3="bde3b610-48c4-45cc-9593-3ffbd8edd8e7" targetNamespace="http://schemas.microsoft.com/office/2006/metadata/properties" ma:root="true" ma:fieldsID="684ff47fdf668565b716338d994aa6fc" ns2:_="" ns3:_="">
    <xsd:import namespace="de45defc-61a4-4df5-8e27-e50bd1f73ed9"/>
    <xsd:import namespace="bde3b610-48c4-45cc-9593-3ffbd8edd8e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45defc-61a4-4df5-8e27-e50bd1f73ed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Billedmærker" ma:readOnly="false" ma:fieldId="{5cf76f15-5ced-4ddc-b409-7134ff3c332f}" ma:taxonomyMulti="true" ma:sspId="fdd803ae-e99d-4e8d-bc56-05208439bdc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e3b610-48c4-45cc-9593-3ffbd8edd8e7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0192e4f2-2867-4c64-acdb-2d90ba936125}" ma:internalName="TaxCatchAll" ma:showField="CatchAllData" ma:web="bde3b610-48c4-45cc-9593-3ffbd8edd8e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855C780-D0E3-4D74-9603-8B5B71D16397}">
  <ds:schemaRefs>
    <ds:schemaRef ds:uri="http://schemas.microsoft.com/office/2006/metadata/properties"/>
    <ds:schemaRef ds:uri="http://schemas.microsoft.com/office/infopath/2007/PartnerControls"/>
    <ds:schemaRef ds:uri="de45defc-61a4-4df5-8e27-e50bd1f73ed9"/>
    <ds:schemaRef ds:uri="bde3b610-48c4-45cc-9593-3ffbd8edd8e7"/>
  </ds:schemaRefs>
</ds:datastoreItem>
</file>

<file path=customXml/itemProps2.xml><?xml version="1.0" encoding="utf-8"?>
<ds:datastoreItem xmlns:ds="http://schemas.openxmlformats.org/officeDocument/2006/customXml" ds:itemID="{6BA5C7B2-A16F-4DC1-9271-4EA826F1FCC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e45defc-61a4-4df5-8e27-e50bd1f73ed9"/>
    <ds:schemaRef ds:uri="bde3b610-48c4-45cc-9593-3ffbd8edd8e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AD2F673-C4E1-458C-A245-BF8C0F86E56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Madison</Template>
  <TotalTime>43</TotalTime>
  <Words>282</Words>
  <Application>Microsoft Office PowerPoint</Application>
  <PresentationFormat>Widescreen</PresentationFormat>
  <Paragraphs>19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Slidetitler</vt:lpstr>
      </vt:variant>
      <vt:variant>
        <vt:i4>6</vt:i4>
      </vt:variant>
    </vt:vector>
  </HeadingPairs>
  <TitlesOfParts>
    <vt:vector size="7" baseType="lpstr">
      <vt:lpstr>Madison</vt:lpstr>
      <vt:lpstr>Hvorfor stiger uligheden,  og hvordan måler vi den? </vt:lpstr>
      <vt:lpstr>Gåtur og podcast </vt:lpstr>
      <vt:lpstr>Hvorfor stiger uligheden i Danmark? </vt:lpstr>
      <vt:lpstr>Formuerne er mere ulige fordelt end løn</vt:lpstr>
      <vt:lpstr>I skal nu arbejde parvis. Alle får udleveret et dokument med både kvalitativt og kvantitativt materiale om ulighed. Det statistiske materiale kan være svært, så giv jer god tid og gå i detaljer.  </vt:lpstr>
      <vt:lpstr>Pararbejde: Hvordan kan vi måle ulighed?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Stine Valentin</dc:creator>
  <cp:lastModifiedBy>Stine Valentin</cp:lastModifiedBy>
  <cp:revision>6</cp:revision>
  <dcterms:created xsi:type="dcterms:W3CDTF">2025-06-17T18:11:46Z</dcterms:created>
  <dcterms:modified xsi:type="dcterms:W3CDTF">2025-08-28T06:00:32Z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0x010100E4460C404B4D7447B21446F395DDB567</vt:lpwstr>
  </property>
  <property fmtid="{D5CDD505-2E9C-101B-9397-08002B2CF9AE}" pid="3" name="MediaServiceImageTags">
    <vt:lpwstr/>
  </property>
</Properties>
</file>