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75" r:id="rId2"/>
    <p:sldId id="276" r:id="rId3"/>
    <p:sldId id="266" r:id="rId4"/>
    <p:sldId id="267" r:id="rId5"/>
    <p:sldId id="277" r:id="rId6"/>
    <p:sldId id="271" r:id="rId7"/>
    <p:sldId id="272" r:id="rId8"/>
    <p:sldId id="304" r:id="rId9"/>
    <p:sldId id="279" r:id="rId10"/>
    <p:sldId id="278" r:id="rId11"/>
    <p:sldId id="280" r:id="rId12"/>
    <p:sldId id="305" r:id="rId13"/>
    <p:sldId id="306" r:id="rId14"/>
    <p:sldId id="307" r:id="rId15"/>
    <p:sldId id="281" r:id="rId16"/>
    <p:sldId id="287" r:id="rId17"/>
    <p:sldId id="288" r:id="rId18"/>
    <p:sldId id="289" r:id="rId19"/>
    <p:sldId id="290" r:id="rId20"/>
    <p:sldId id="284" r:id="rId21"/>
    <p:sldId id="291" r:id="rId22"/>
    <p:sldId id="268" r:id="rId23"/>
    <p:sldId id="258" r:id="rId24"/>
    <p:sldId id="286" r:id="rId25"/>
    <p:sldId id="292" r:id="rId26"/>
    <p:sldId id="260" r:id="rId27"/>
    <p:sldId id="285" r:id="rId28"/>
    <p:sldId id="295" r:id="rId29"/>
    <p:sldId id="259" r:id="rId30"/>
    <p:sldId id="263" r:id="rId31"/>
    <p:sldId id="282" r:id="rId32"/>
    <p:sldId id="270" r:id="rId33"/>
    <p:sldId id="283" r:id="rId34"/>
    <p:sldId id="293" r:id="rId35"/>
    <p:sldId id="257" r:id="rId36"/>
    <p:sldId id="296" r:id="rId37"/>
    <p:sldId id="298" r:id="rId38"/>
    <p:sldId id="294" r:id="rId39"/>
    <p:sldId id="300" r:id="rId40"/>
    <p:sldId id="302" r:id="rId41"/>
    <p:sldId id="301" r:id="rId42"/>
  </p:sldIdLst>
  <p:sldSz cx="9144000" cy="6858000" type="screen4x3"/>
  <p:notesSz cx="6797675" cy="98742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93950" autoAdjust="0"/>
  </p:normalViewPr>
  <p:slideViewPr>
    <p:cSldViewPr>
      <p:cViewPr varScale="1">
        <p:scale>
          <a:sx n="60" d="100"/>
          <a:sy n="60" d="100"/>
        </p:scale>
        <p:origin x="150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Holmelund von Sehested" userId="b92cad2f-4ea1-43fa-a59c-1f9b0eb09d8b" providerId="ADAL" clId="{0E3DEF94-D29C-4FF2-B438-55560EB94146}"/>
    <pc:docChg chg="modSld">
      <pc:chgData name="Hanne Holmelund von Sehested" userId="b92cad2f-4ea1-43fa-a59c-1f9b0eb09d8b" providerId="ADAL" clId="{0E3DEF94-D29C-4FF2-B438-55560EB94146}" dt="2022-10-28T08:23:06.092" v="13" actId="20577"/>
      <pc:docMkLst>
        <pc:docMk/>
      </pc:docMkLst>
      <pc:sldChg chg="modSp mod">
        <pc:chgData name="Hanne Holmelund von Sehested" userId="b92cad2f-4ea1-43fa-a59c-1f9b0eb09d8b" providerId="ADAL" clId="{0E3DEF94-D29C-4FF2-B438-55560EB94146}" dt="2022-10-28T08:23:06.092" v="13" actId="20577"/>
        <pc:sldMkLst>
          <pc:docMk/>
          <pc:sldMk cId="3637034941" sldId="275"/>
        </pc:sldMkLst>
        <pc:spChg chg="mod">
          <ac:chgData name="Hanne Holmelund von Sehested" userId="b92cad2f-4ea1-43fa-a59c-1f9b0eb09d8b" providerId="ADAL" clId="{0E3DEF94-D29C-4FF2-B438-55560EB94146}" dt="2022-10-28T08:23:06.092" v="13" actId="20577"/>
          <ac:spMkLst>
            <pc:docMk/>
            <pc:sldMk cId="3637034941" sldId="275"/>
            <ac:spMk id="3" creationId="{00000000-0000-0000-0000-000000000000}"/>
          </ac:spMkLst>
        </pc:spChg>
      </pc:sldChg>
    </pc:docChg>
  </pc:docChgLst>
  <pc:docChgLst>
    <pc:chgData name="Hanne Holmelund von Sehested" userId="b92cad2f-4ea1-43fa-a59c-1f9b0eb09d8b" providerId="ADAL" clId="{83AB9B86-A30F-46DA-9BBB-D18C024416A6}"/>
    <pc:docChg chg="addSld delSld modSld sldOrd">
      <pc:chgData name="Hanne Holmelund von Sehested" userId="b92cad2f-4ea1-43fa-a59c-1f9b0eb09d8b" providerId="ADAL" clId="{83AB9B86-A30F-46DA-9BBB-D18C024416A6}" dt="2023-09-18T08:08:46.808" v="74"/>
      <pc:docMkLst>
        <pc:docMk/>
      </pc:docMkLst>
      <pc:sldChg chg="ord">
        <pc:chgData name="Hanne Holmelund von Sehested" userId="b92cad2f-4ea1-43fa-a59c-1f9b0eb09d8b" providerId="ADAL" clId="{83AB9B86-A30F-46DA-9BBB-D18C024416A6}" dt="2023-09-18T08:08:46.808" v="74"/>
        <pc:sldMkLst>
          <pc:docMk/>
          <pc:sldMk cId="3637034941" sldId="275"/>
        </pc:sldMkLst>
      </pc:sldChg>
      <pc:sldChg chg="new del">
        <pc:chgData name="Hanne Holmelund von Sehested" userId="b92cad2f-4ea1-43fa-a59c-1f9b0eb09d8b" providerId="ADAL" clId="{83AB9B86-A30F-46DA-9BBB-D18C024416A6}" dt="2023-09-13T09:06:13.793" v="44" actId="2696"/>
        <pc:sldMkLst>
          <pc:docMk/>
          <pc:sldMk cId="1103689265" sldId="303"/>
        </pc:sldMkLst>
      </pc:sldChg>
      <pc:sldChg chg="modSp new mod">
        <pc:chgData name="Hanne Holmelund von Sehested" userId="b92cad2f-4ea1-43fa-a59c-1f9b0eb09d8b" providerId="ADAL" clId="{83AB9B86-A30F-46DA-9BBB-D18C024416A6}" dt="2023-09-13T09:05:36.429" v="23" actId="20577"/>
        <pc:sldMkLst>
          <pc:docMk/>
          <pc:sldMk cId="3557289292" sldId="304"/>
        </pc:sldMkLst>
        <pc:spChg chg="mod">
          <ac:chgData name="Hanne Holmelund von Sehested" userId="b92cad2f-4ea1-43fa-a59c-1f9b0eb09d8b" providerId="ADAL" clId="{83AB9B86-A30F-46DA-9BBB-D18C024416A6}" dt="2023-09-13T09:05:33.275" v="18" actId="207"/>
          <ac:spMkLst>
            <pc:docMk/>
            <pc:sldMk cId="3557289292" sldId="304"/>
            <ac:spMk id="2" creationId="{C3C45AE7-2A61-9574-8289-143CA9D08CD6}"/>
          </ac:spMkLst>
        </pc:spChg>
        <pc:spChg chg="mod">
          <ac:chgData name="Hanne Holmelund von Sehested" userId="b92cad2f-4ea1-43fa-a59c-1f9b0eb09d8b" providerId="ADAL" clId="{83AB9B86-A30F-46DA-9BBB-D18C024416A6}" dt="2023-09-13T09:05:36.429" v="23" actId="20577"/>
          <ac:spMkLst>
            <pc:docMk/>
            <pc:sldMk cId="3557289292" sldId="304"/>
            <ac:spMk id="3" creationId="{EDC782DB-AF19-EB20-8D0A-58F02070ED5C}"/>
          </ac:spMkLst>
        </pc:spChg>
      </pc:sldChg>
      <pc:sldChg chg="modSp new mod">
        <pc:chgData name="Hanne Holmelund von Sehested" userId="b92cad2f-4ea1-43fa-a59c-1f9b0eb09d8b" providerId="ADAL" clId="{83AB9B86-A30F-46DA-9BBB-D18C024416A6}" dt="2023-09-13T09:06:02.926" v="43" actId="20577"/>
        <pc:sldMkLst>
          <pc:docMk/>
          <pc:sldMk cId="2310876436" sldId="305"/>
        </pc:sldMkLst>
        <pc:spChg chg="mod">
          <ac:chgData name="Hanne Holmelund von Sehested" userId="b92cad2f-4ea1-43fa-a59c-1f9b0eb09d8b" providerId="ADAL" clId="{83AB9B86-A30F-46DA-9BBB-D18C024416A6}" dt="2023-09-13T09:06:00.428" v="38" actId="207"/>
          <ac:spMkLst>
            <pc:docMk/>
            <pc:sldMk cId="2310876436" sldId="305"/>
            <ac:spMk id="2" creationId="{545C9065-E175-6B7E-8592-A0DF85DB6D16}"/>
          </ac:spMkLst>
        </pc:spChg>
        <pc:spChg chg="mod">
          <ac:chgData name="Hanne Holmelund von Sehested" userId="b92cad2f-4ea1-43fa-a59c-1f9b0eb09d8b" providerId="ADAL" clId="{83AB9B86-A30F-46DA-9BBB-D18C024416A6}" dt="2023-09-13T09:06:02.926" v="43" actId="20577"/>
          <ac:spMkLst>
            <pc:docMk/>
            <pc:sldMk cId="2310876436" sldId="305"/>
            <ac:spMk id="3" creationId="{26A3B0B9-DFC8-D8BE-DF0A-4E67DE2CF405}"/>
          </ac:spMkLst>
        </pc:spChg>
      </pc:sldChg>
      <pc:sldChg chg="addSp modSp new mod">
        <pc:chgData name="Hanne Holmelund von Sehested" userId="b92cad2f-4ea1-43fa-a59c-1f9b0eb09d8b" providerId="ADAL" clId="{83AB9B86-A30F-46DA-9BBB-D18C024416A6}" dt="2023-09-13T09:08:57.928" v="70" actId="1076"/>
        <pc:sldMkLst>
          <pc:docMk/>
          <pc:sldMk cId="4099685302" sldId="306"/>
        </pc:sldMkLst>
        <pc:picChg chg="add mod modCrop">
          <ac:chgData name="Hanne Holmelund von Sehested" userId="b92cad2f-4ea1-43fa-a59c-1f9b0eb09d8b" providerId="ADAL" clId="{83AB9B86-A30F-46DA-9BBB-D18C024416A6}" dt="2023-09-13T09:08:57.928" v="70" actId="1076"/>
          <ac:picMkLst>
            <pc:docMk/>
            <pc:sldMk cId="4099685302" sldId="306"/>
            <ac:picMk id="3" creationId="{792F533E-53CD-0E4D-0EAB-BF21D9DD5C57}"/>
          </ac:picMkLst>
        </pc:picChg>
      </pc:sldChg>
      <pc:sldChg chg="addSp modSp new mod">
        <pc:chgData name="Hanne Holmelund von Sehested" userId="b92cad2f-4ea1-43fa-a59c-1f9b0eb09d8b" providerId="ADAL" clId="{83AB9B86-A30F-46DA-9BBB-D18C024416A6}" dt="2023-09-13T09:09:09.034" v="72" actId="1076"/>
        <pc:sldMkLst>
          <pc:docMk/>
          <pc:sldMk cId="3916562818" sldId="307"/>
        </pc:sldMkLst>
        <pc:picChg chg="add mod modCrop">
          <ac:chgData name="Hanne Holmelund von Sehested" userId="b92cad2f-4ea1-43fa-a59c-1f9b0eb09d8b" providerId="ADAL" clId="{83AB9B86-A30F-46DA-9BBB-D18C024416A6}" dt="2023-09-13T09:09:09.034" v="72" actId="1076"/>
          <ac:picMkLst>
            <pc:docMk/>
            <pc:sldMk cId="3916562818" sldId="307"/>
            <ac:picMk id="3" creationId="{A06D2E8F-E2F3-D3FB-E7A3-47056BF56E1D}"/>
          </ac:picMkLst>
        </pc:picChg>
      </pc:sldChg>
    </pc:docChg>
  </pc:docChgLst>
  <pc:docChgLst>
    <pc:chgData name="Hanne Holmelund von Sehested" userId="b92cad2f-4ea1-43fa-a59c-1f9b0eb09d8b" providerId="ADAL" clId="{8C5452A3-46D8-4F58-A979-26B1D0AC6C60}"/>
    <pc:docChg chg="modSld">
      <pc:chgData name="Hanne Holmelund von Sehested" userId="b92cad2f-4ea1-43fa-a59c-1f9b0eb09d8b" providerId="ADAL" clId="{8C5452A3-46D8-4F58-A979-26B1D0AC6C60}" dt="2021-09-15T08:45:57.078" v="131" actId="1036"/>
      <pc:docMkLst>
        <pc:docMk/>
      </pc:docMkLst>
      <pc:sldChg chg="addSp modSp mod">
        <pc:chgData name="Hanne Holmelund von Sehested" userId="b92cad2f-4ea1-43fa-a59c-1f9b0eb09d8b" providerId="ADAL" clId="{8C5452A3-46D8-4F58-A979-26B1D0AC6C60}" dt="2021-09-15T08:45:57.078" v="131" actId="1036"/>
        <pc:sldMkLst>
          <pc:docMk/>
          <pc:sldMk cId="2985735928" sldId="296"/>
        </pc:sldMkLst>
        <pc:spChg chg="add mod">
          <ac:chgData name="Hanne Holmelund von Sehested" userId="b92cad2f-4ea1-43fa-a59c-1f9b0eb09d8b" providerId="ADAL" clId="{8C5452A3-46D8-4F58-A979-26B1D0AC6C60}" dt="2021-09-15T08:43:58.183" v="100" actId="20577"/>
          <ac:spMkLst>
            <pc:docMk/>
            <pc:sldMk cId="2985735928" sldId="296"/>
            <ac:spMk id="2" creationId="{434F478C-662D-4985-8162-E0F55D5EF243}"/>
          </ac:spMkLst>
        </pc:spChg>
        <pc:spChg chg="add mod">
          <ac:chgData name="Hanne Holmelund von Sehested" userId="b92cad2f-4ea1-43fa-a59c-1f9b0eb09d8b" providerId="ADAL" clId="{8C5452A3-46D8-4F58-A979-26B1D0AC6C60}" dt="2021-09-15T08:43:49.263" v="86" actId="1076"/>
          <ac:spMkLst>
            <pc:docMk/>
            <pc:sldMk cId="2985735928" sldId="296"/>
            <ac:spMk id="4" creationId="{A3447833-07A4-4E26-B544-6BE13FA9BB45}"/>
          </ac:spMkLst>
        </pc:spChg>
        <pc:spChg chg="add mod">
          <ac:chgData name="Hanne Holmelund von Sehested" userId="b92cad2f-4ea1-43fa-a59c-1f9b0eb09d8b" providerId="ADAL" clId="{8C5452A3-46D8-4F58-A979-26B1D0AC6C60}" dt="2021-09-15T08:43:28.888" v="82" actId="20577"/>
          <ac:spMkLst>
            <pc:docMk/>
            <pc:sldMk cId="2985735928" sldId="296"/>
            <ac:spMk id="5" creationId="{08B34987-745E-4A07-B06C-B45BC0681F5E}"/>
          </ac:spMkLst>
        </pc:spChg>
        <pc:spChg chg="add mod">
          <ac:chgData name="Hanne Holmelund von Sehested" userId="b92cad2f-4ea1-43fa-a59c-1f9b0eb09d8b" providerId="ADAL" clId="{8C5452A3-46D8-4F58-A979-26B1D0AC6C60}" dt="2021-09-15T08:43:15.753" v="68" actId="20577"/>
          <ac:spMkLst>
            <pc:docMk/>
            <pc:sldMk cId="2985735928" sldId="296"/>
            <ac:spMk id="6" creationId="{EE9145D7-8ACD-4596-8139-3F0F99BBCCEF}"/>
          </ac:spMkLst>
        </pc:spChg>
        <pc:spChg chg="add mod">
          <ac:chgData name="Hanne Holmelund von Sehested" userId="b92cad2f-4ea1-43fa-a59c-1f9b0eb09d8b" providerId="ADAL" clId="{8C5452A3-46D8-4F58-A979-26B1D0AC6C60}" dt="2021-09-15T08:43:01.515" v="53" actId="20577"/>
          <ac:spMkLst>
            <pc:docMk/>
            <pc:sldMk cId="2985735928" sldId="296"/>
            <ac:spMk id="7" creationId="{F6D7C8DA-2D6C-440A-959B-17138EB80857}"/>
          </ac:spMkLst>
        </pc:spChg>
        <pc:spChg chg="add mod">
          <ac:chgData name="Hanne Holmelund von Sehested" userId="b92cad2f-4ea1-43fa-a59c-1f9b0eb09d8b" providerId="ADAL" clId="{8C5452A3-46D8-4F58-A979-26B1D0AC6C60}" dt="2021-09-15T08:42:51.557" v="38" actId="20577"/>
          <ac:spMkLst>
            <pc:docMk/>
            <pc:sldMk cId="2985735928" sldId="296"/>
            <ac:spMk id="8" creationId="{98E30447-BCD9-4375-9D47-07071C503E08}"/>
          </ac:spMkLst>
        </pc:spChg>
        <pc:spChg chg="add mod">
          <ac:chgData name="Hanne Holmelund von Sehested" userId="b92cad2f-4ea1-43fa-a59c-1f9b0eb09d8b" providerId="ADAL" clId="{8C5452A3-46D8-4F58-A979-26B1D0AC6C60}" dt="2021-09-15T08:45:57.078" v="131" actId="1036"/>
          <ac:spMkLst>
            <pc:docMk/>
            <pc:sldMk cId="2985735928" sldId="296"/>
            <ac:spMk id="9" creationId="{0ECE3B85-7059-4B31-A02D-7274BFF213E6}"/>
          </ac:spMkLst>
        </pc:spChg>
        <pc:picChg chg="mod">
          <ac:chgData name="Hanne Holmelund von Sehested" userId="b92cad2f-4ea1-43fa-a59c-1f9b0eb09d8b" providerId="ADAL" clId="{8C5452A3-46D8-4F58-A979-26B1D0AC6C60}" dt="2021-09-15T08:44:57.392" v="128" actId="1035"/>
          <ac:picMkLst>
            <pc:docMk/>
            <pc:sldMk cId="2985735928" sldId="296"/>
            <ac:picMk id="12290" creationId="{00000000-0000-0000-0000-000000000000}"/>
          </ac:picMkLst>
        </pc:picChg>
      </pc:sldChg>
      <pc:sldChg chg="modSp mod">
        <pc:chgData name="Hanne Holmelund von Sehested" userId="b92cad2f-4ea1-43fa-a59c-1f9b0eb09d8b" providerId="ADAL" clId="{8C5452A3-46D8-4F58-A979-26B1D0AC6C60}" dt="2021-09-15T08:45:17.982" v="129" actId="20577"/>
        <pc:sldMkLst>
          <pc:docMk/>
          <pc:sldMk cId="213111632" sldId="298"/>
        </pc:sldMkLst>
        <pc:spChg chg="mod">
          <ac:chgData name="Hanne Holmelund von Sehested" userId="b92cad2f-4ea1-43fa-a59c-1f9b0eb09d8b" providerId="ADAL" clId="{8C5452A3-46D8-4F58-A979-26B1D0AC6C60}" dt="2021-09-15T08:45:17.982" v="129" actId="20577"/>
          <ac:spMkLst>
            <pc:docMk/>
            <pc:sldMk cId="213111632" sldId="298"/>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A7623B69-2869-4E82-995F-53BB653F0EFF}" type="datetimeFigureOut">
              <a:rPr lang="da-DK" smtClean="0"/>
              <a:t>18-09-2023</a:t>
            </a:fld>
            <a:endParaRPr lang="da-DK"/>
          </a:p>
        </p:txBody>
      </p:sp>
      <p:sp>
        <p:nvSpPr>
          <p:cNvPr id="4" name="Pladsholder til diasbillede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fld id="{2E64C9F8-3296-4358-993D-C1C6F98211BC}" type="slidenum">
              <a:rPr lang="da-DK" smtClean="0"/>
              <a:t>‹nr.›</a:t>
            </a:fld>
            <a:endParaRPr lang="da-DK"/>
          </a:p>
        </p:txBody>
      </p:sp>
    </p:spTree>
    <p:extLst>
      <p:ext uri="{BB962C8B-B14F-4D97-AF65-F5344CB8AC3E}">
        <p14:creationId xmlns:p14="http://schemas.microsoft.com/office/powerpoint/2010/main" val="141346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weimar.de/kunst-und-gestaltung/wiki/Farb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Primærfarver</a:t>
            </a:r>
          </a:p>
          <a:p>
            <a:r>
              <a:rPr lang="da-DK" dirty="0"/>
              <a:t>Rød, gul og blå er grundfarver. Alle andre farver kan dannes ved at blande disse tre grundfarver. Derfor kaldes de primærfarver.</a:t>
            </a:r>
          </a:p>
          <a:p>
            <a:r>
              <a:rPr lang="da-DK" dirty="0"/>
              <a:t>Sekundærfarver</a:t>
            </a:r>
          </a:p>
          <a:p>
            <a:r>
              <a:rPr lang="da-DK" dirty="0"/>
              <a:t>Hvis man blander to primærfarver får man en sekundærfarve.</a:t>
            </a:r>
          </a:p>
          <a:p>
            <a:r>
              <a:rPr lang="da-DK" dirty="0"/>
              <a:t>Rød + gul = orange </a:t>
            </a:r>
          </a:p>
          <a:p>
            <a:r>
              <a:rPr lang="da-DK" dirty="0"/>
              <a:t>Gul + blå = grøn </a:t>
            </a:r>
          </a:p>
          <a:p>
            <a:r>
              <a:rPr lang="da-DK" dirty="0"/>
              <a:t>Blå + rød = violet</a:t>
            </a:r>
          </a:p>
        </p:txBody>
      </p:sp>
      <p:sp>
        <p:nvSpPr>
          <p:cNvPr id="4" name="Pladsholder til slidenummer 3"/>
          <p:cNvSpPr>
            <a:spLocks noGrp="1"/>
          </p:cNvSpPr>
          <p:nvPr>
            <p:ph type="sldNum" sz="quarter" idx="10"/>
          </p:nvPr>
        </p:nvSpPr>
        <p:spPr/>
        <p:txBody>
          <a:bodyPr/>
          <a:lstStyle/>
          <a:p>
            <a:fld id="{5117E50B-5973-4D3C-9B1B-5F1D5CD85E98}" type="slidenum">
              <a:rPr lang="da-DK" smtClean="0"/>
              <a:t>3</a:t>
            </a:fld>
            <a:endParaRPr lang="da-DK"/>
          </a:p>
        </p:txBody>
      </p:sp>
    </p:spTree>
    <p:extLst>
      <p:ext uri="{BB962C8B-B14F-4D97-AF65-F5344CB8AC3E}">
        <p14:creationId xmlns:p14="http://schemas.microsoft.com/office/powerpoint/2010/main" val="14762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4</a:t>
            </a:fld>
            <a:endParaRPr lang="da-DK"/>
          </a:p>
        </p:txBody>
      </p:sp>
    </p:spTree>
    <p:extLst>
      <p:ext uri="{BB962C8B-B14F-4D97-AF65-F5344CB8AC3E}">
        <p14:creationId xmlns:p14="http://schemas.microsoft.com/office/powerpoint/2010/main" val="10607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Akromatiske farver</a:t>
            </a:r>
          </a:p>
          <a:p>
            <a:r>
              <a:rPr lang="da-DK" dirty="0"/>
              <a:t>Sort, hvid og grå indeholder ikke kulør. </a:t>
            </a:r>
          </a:p>
          <a:p>
            <a:r>
              <a:rPr lang="da-DK" dirty="0"/>
              <a:t>Derfor kaldes de akromatiske farver. </a:t>
            </a:r>
          </a:p>
          <a:p>
            <a:r>
              <a:rPr lang="da-DK" dirty="0"/>
              <a:t>Akromatisk betyder “uden farve“. </a:t>
            </a:r>
          </a:p>
          <a:p>
            <a:r>
              <a:rPr lang="da-DK" dirty="0"/>
              <a:t>Man kan bruge de akromatiske farver til at nedtone eller brække primær- og sekundærfarverne, så de er knap så stærke. </a:t>
            </a:r>
          </a:p>
        </p:txBody>
      </p:sp>
      <p:sp>
        <p:nvSpPr>
          <p:cNvPr id="4" name="Pladsholder til slidenummer 3"/>
          <p:cNvSpPr>
            <a:spLocks noGrp="1"/>
          </p:cNvSpPr>
          <p:nvPr>
            <p:ph type="sldNum" sz="quarter" idx="10"/>
          </p:nvPr>
        </p:nvSpPr>
        <p:spPr/>
        <p:txBody>
          <a:bodyPr/>
          <a:lstStyle/>
          <a:p>
            <a:fld id="{5117E50B-5973-4D3C-9B1B-5F1D5CD85E98}" type="slidenum">
              <a:rPr lang="da-DK" smtClean="0"/>
              <a:t>6</a:t>
            </a:fld>
            <a:endParaRPr lang="da-DK"/>
          </a:p>
        </p:txBody>
      </p:sp>
    </p:spTree>
    <p:extLst>
      <p:ext uri="{BB962C8B-B14F-4D97-AF65-F5344CB8AC3E}">
        <p14:creationId xmlns:p14="http://schemas.microsoft.com/office/powerpoint/2010/main" val="85232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5117E50B-5973-4D3C-9B1B-5F1D5CD85E98}" type="slidenum">
              <a:rPr lang="da-DK" smtClean="0"/>
              <a:t>7</a:t>
            </a:fld>
            <a:endParaRPr lang="da-DK"/>
          </a:p>
        </p:txBody>
      </p:sp>
    </p:spTree>
    <p:extLst>
      <p:ext uri="{BB962C8B-B14F-4D97-AF65-F5344CB8AC3E}">
        <p14:creationId xmlns:p14="http://schemas.microsoft.com/office/powerpoint/2010/main" val="209675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Jordfarveskalaen opstår, når man blander de tre komplementære farvepar, blå-orange, gul-violet, rød-grøn.</a:t>
            </a:r>
          </a:p>
          <a:p>
            <a:r>
              <a:rPr lang="da-DK" sz="1200" b="0" i="0" kern="1200" dirty="0">
                <a:solidFill>
                  <a:schemeClr val="tx1"/>
                </a:solidFill>
                <a:effectLst/>
                <a:latin typeface="+mn-lt"/>
                <a:ea typeface="+mn-ea"/>
                <a:cs typeface="+mn-cs"/>
              </a:rPr>
              <a:t>Illustration: Lise Mark</a:t>
            </a:r>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10</a:t>
            </a:fld>
            <a:endParaRPr lang="da-DK"/>
          </a:p>
        </p:txBody>
      </p:sp>
    </p:spTree>
    <p:extLst>
      <p:ext uri="{BB962C8B-B14F-4D97-AF65-F5344CB8AC3E}">
        <p14:creationId xmlns:p14="http://schemas.microsoft.com/office/powerpoint/2010/main" val="249935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16</a:t>
            </a:fld>
            <a:endParaRPr lang="da-DK"/>
          </a:p>
        </p:txBody>
      </p:sp>
    </p:spTree>
    <p:extLst>
      <p:ext uri="{BB962C8B-B14F-4D97-AF65-F5344CB8AC3E}">
        <p14:creationId xmlns:p14="http://schemas.microsoft.com/office/powerpoint/2010/main" val="212298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117E50B-5973-4D3C-9B1B-5F1D5CD85E98}" type="slidenum">
              <a:rPr lang="da-DK" smtClean="0"/>
              <a:t>22</a:t>
            </a:fld>
            <a:endParaRPr lang="da-DK"/>
          </a:p>
        </p:txBody>
      </p:sp>
    </p:spTree>
    <p:extLst>
      <p:ext uri="{BB962C8B-B14F-4D97-AF65-F5344CB8AC3E}">
        <p14:creationId xmlns:p14="http://schemas.microsoft.com/office/powerpoint/2010/main" val="353444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5117E50B-5973-4D3C-9B1B-5F1D5CD85E98}" type="slidenum">
              <a:rPr lang="da-DK" smtClean="0"/>
              <a:t>32</a:t>
            </a:fld>
            <a:endParaRPr lang="da-DK"/>
          </a:p>
        </p:txBody>
      </p:sp>
    </p:spTree>
    <p:extLst>
      <p:ext uri="{BB962C8B-B14F-4D97-AF65-F5344CB8AC3E}">
        <p14:creationId xmlns:p14="http://schemas.microsoft.com/office/powerpoint/2010/main" val="42450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https://www.uni-weimar.de/kunst-und-gestaltung/wiki/Farbe</a:t>
            </a:r>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37</a:t>
            </a:fld>
            <a:endParaRPr lang="da-DK"/>
          </a:p>
        </p:txBody>
      </p:sp>
    </p:spTree>
    <p:extLst>
      <p:ext uri="{BB962C8B-B14F-4D97-AF65-F5344CB8AC3E}">
        <p14:creationId xmlns:p14="http://schemas.microsoft.com/office/powerpoint/2010/main" val="278570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1BE6CF78-42C7-4B97-864D-574184905000}" type="datetimeFigureOut">
              <a:rPr lang="da-DK" smtClean="0"/>
              <a:t>18-09-2023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49357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BE6CF78-42C7-4B97-864D-574184905000}" type="datetimeFigureOut">
              <a:rPr lang="da-DK" smtClean="0"/>
              <a:t>18-09-2023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39818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BE6CF78-42C7-4B97-864D-574184905000}" type="datetimeFigureOut">
              <a:rPr lang="da-DK" smtClean="0"/>
              <a:t>18-09-2023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43023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BE6CF78-42C7-4B97-864D-574184905000}" type="datetimeFigureOut">
              <a:rPr lang="da-DK" smtClean="0"/>
              <a:t>18-09-2023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70042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BE6CF78-42C7-4B97-864D-574184905000}" type="datetimeFigureOut">
              <a:rPr lang="da-DK" smtClean="0"/>
              <a:t>18-09-2023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01998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BE6CF78-42C7-4B97-864D-574184905000}" type="datetimeFigureOut">
              <a:rPr lang="da-DK" smtClean="0"/>
              <a:t>18-09-2023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376190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1BE6CF78-42C7-4B97-864D-574184905000}" type="datetimeFigureOut">
              <a:rPr lang="da-DK" smtClean="0"/>
              <a:t>18-09-2023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92400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BE6CF78-42C7-4B97-864D-574184905000}" type="datetimeFigureOut">
              <a:rPr lang="da-DK" smtClean="0"/>
              <a:t>18-09-2023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5494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BE6CF78-42C7-4B97-864D-574184905000}" type="datetimeFigureOut">
              <a:rPr lang="da-DK" smtClean="0"/>
              <a:t>18-09-2023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94505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1BE6CF78-42C7-4B97-864D-574184905000}" type="datetimeFigureOut">
              <a:rPr lang="da-DK" smtClean="0"/>
              <a:t>18-09-2023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46311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1BE6CF78-42C7-4B97-864D-574184905000}" type="datetimeFigureOut">
              <a:rPr lang="da-DK" smtClean="0"/>
              <a:t>18-09-2023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4832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6CF78-42C7-4B97-864D-574184905000}" type="datetimeFigureOut">
              <a:rPr lang="da-DK" smtClean="0"/>
              <a:t>18-09-2023</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85F85-2394-4B00-9EE8-F3A54C793007}" type="slidenum">
              <a:rPr lang="da-DK" smtClean="0"/>
              <a:t>‹nr.›</a:t>
            </a:fld>
            <a:endParaRPr lang="da-DK"/>
          </a:p>
        </p:txBody>
      </p:sp>
    </p:spTree>
    <p:extLst>
      <p:ext uri="{BB962C8B-B14F-4D97-AF65-F5344CB8AC3E}">
        <p14:creationId xmlns:p14="http://schemas.microsoft.com/office/powerpoint/2010/main" val="2645140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reativereview.co.uk/images/uploads/2008/08/key-62.jpg"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69" b="6865"/>
          <a:stretch/>
        </p:blipFill>
        <p:spPr bwMode="auto">
          <a:xfrm>
            <a:off x="683567" y="0"/>
            <a:ext cx="7926513" cy="687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Autofit/>
          </a:bodyPr>
          <a:lstStyle/>
          <a:p>
            <a:r>
              <a:rPr lang="da-DK" sz="8800" dirty="0">
                <a:solidFill>
                  <a:srgbClr val="FF0000"/>
                </a:solidFill>
              </a:rPr>
              <a:t>Farve</a:t>
            </a:r>
          </a:p>
        </p:txBody>
      </p:sp>
      <p:sp>
        <p:nvSpPr>
          <p:cNvPr id="3" name="Pladsholder til indhold 2"/>
          <p:cNvSpPr>
            <a:spLocks noGrp="1"/>
          </p:cNvSpPr>
          <p:nvPr>
            <p:ph sz="half" idx="1"/>
          </p:nvPr>
        </p:nvSpPr>
        <p:spPr>
          <a:xfrm>
            <a:off x="755576" y="260648"/>
            <a:ext cx="3740224" cy="3744416"/>
          </a:xfrm>
        </p:spPr>
        <p:txBody>
          <a:bodyPr>
            <a:normAutofit fontScale="55000" lnSpcReduction="20000"/>
          </a:bodyPr>
          <a:lstStyle/>
          <a:p>
            <a:pPr marL="0" indent="0">
              <a:buNone/>
            </a:pPr>
            <a:endParaRPr lang="da-DK" sz="3800" b="1" dirty="0">
              <a:solidFill>
                <a:srgbClr val="FFC000"/>
              </a:solidFill>
            </a:endParaRPr>
          </a:p>
          <a:p>
            <a:pPr marL="0" indent="0">
              <a:buNone/>
            </a:pPr>
            <a:endParaRPr lang="da-DK" sz="3800" b="1" dirty="0">
              <a:solidFill>
                <a:srgbClr val="FFC000"/>
              </a:solidFill>
            </a:endParaRPr>
          </a:p>
          <a:p>
            <a:pPr marL="0" indent="0">
              <a:buNone/>
            </a:pPr>
            <a:r>
              <a:rPr lang="da-DK" sz="3800" b="1" dirty="0">
                <a:solidFill>
                  <a:srgbClr val="FFC000"/>
                </a:solidFill>
              </a:rPr>
              <a:t>Primærfarver</a:t>
            </a:r>
          </a:p>
          <a:p>
            <a:pPr marL="0" indent="0">
              <a:buNone/>
            </a:pPr>
            <a:r>
              <a:rPr lang="da-DK" sz="3800" b="1" dirty="0">
                <a:solidFill>
                  <a:srgbClr val="FFC000"/>
                </a:solidFill>
              </a:rPr>
              <a:t>Sekundærfarver</a:t>
            </a:r>
          </a:p>
          <a:p>
            <a:pPr marL="0" indent="0">
              <a:buNone/>
            </a:pPr>
            <a:r>
              <a:rPr lang="da-DK" sz="3800" b="1" dirty="0">
                <a:solidFill>
                  <a:srgbClr val="FFC000"/>
                </a:solidFill>
              </a:rPr>
              <a:t>Tertiærfarver</a:t>
            </a:r>
          </a:p>
          <a:p>
            <a:pPr marL="0" indent="0">
              <a:buNone/>
            </a:pPr>
            <a:endParaRPr lang="da-DK" sz="3800" b="1" dirty="0">
              <a:solidFill>
                <a:srgbClr val="FFC000"/>
              </a:solidFill>
            </a:endParaRPr>
          </a:p>
          <a:p>
            <a:pPr marL="0" indent="0">
              <a:buNone/>
            </a:pPr>
            <a:r>
              <a:rPr lang="da-DK" sz="3800" b="1" dirty="0">
                <a:solidFill>
                  <a:srgbClr val="FFC000"/>
                </a:solidFill>
              </a:rPr>
              <a:t>Akromatiske farver: Neutraler</a:t>
            </a:r>
          </a:p>
          <a:p>
            <a:pPr marL="0" indent="0">
              <a:buNone/>
            </a:pPr>
            <a:endParaRPr lang="da-DK" sz="3800" b="1" dirty="0">
              <a:solidFill>
                <a:srgbClr val="FFC000"/>
              </a:solidFill>
            </a:endParaRPr>
          </a:p>
          <a:p>
            <a:pPr marL="0" indent="0">
              <a:buNone/>
            </a:pPr>
            <a:r>
              <a:rPr lang="da-DK" sz="3800" b="1" dirty="0">
                <a:solidFill>
                  <a:srgbClr val="FFC000"/>
                </a:solidFill>
              </a:rPr>
              <a:t>Brækkede farver</a:t>
            </a:r>
          </a:p>
          <a:p>
            <a:pPr marL="0" indent="0">
              <a:buNone/>
            </a:pPr>
            <a:r>
              <a:rPr lang="da-DK" sz="3800" b="1" dirty="0">
                <a:solidFill>
                  <a:srgbClr val="FFC000"/>
                </a:solidFill>
              </a:rPr>
              <a:t>Valør</a:t>
            </a:r>
          </a:p>
          <a:p>
            <a:pPr marL="0" indent="0">
              <a:buNone/>
            </a:pPr>
            <a:r>
              <a:rPr lang="da-DK" sz="3800" b="1" dirty="0">
                <a:solidFill>
                  <a:srgbClr val="FFC000"/>
                </a:solidFill>
              </a:rPr>
              <a:t>Mættede/umættede farver</a:t>
            </a:r>
          </a:p>
          <a:p>
            <a:pPr marL="0" indent="0">
              <a:buNone/>
            </a:pPr>
            <a:endParaRPr lang="da-DK" b="1" dirty="0">
              <a:solidFill>
                <a:srgbClr val="FF0000"/>
              </a:solidFill>
            </a:endParaRPr>
          </a:p>
        </p:txBody>
      </p:sp>
      <p:sp>
        <p:nvSpPr>
          <p:cNvPr id="4" name="Pladsholder til indhold 3"/>
          <p:cNvSpPr>
            <a:spLocks noGrp="1"/>
          </p:cNvSpPr>
          <p:nvPr>
            <p:ph sz="half" idx="2"/>
          </p:nvPr>
        </p:nvSpPr>
        <p:spPr>
          <a:xfrm>
            <a:off x="5639311" y="2692077"/>
            <a:ext cx="2970769" cy="4265315"/>
          </a:xfrm>
        </p:spPr>
        <p:txBody>
          <a:bodyPr>
            <a:normAutofit fontScale="55000" lnSpcReduction="20000"/>
          </a:bodyPr>
          <a:lstStyle/>
          <a:p>
            <a:pPr marL="0" indent="0">
              <a:buNone/>
            </a:pPr>
            <a:r>
              <a:rPr lang="da-DK" sz="3600" b="1" dirty="0">
                <a:solidFill>
                  <a:srgbClr val="FF0000"/>
                </a:solidFill>
              </a:rPr>
              <a:t>Kontrasttyper:</a:t>
            </a:r>
          </a:p>
          <a:p>
            <a:pPr marL="0" indent="0">
              <a:buNone/>
            </a:pPr>
            <a:endParaRPr lang="da-DK" sz="3600" b="1" dirty="0">
              <a:solidFill>
                <a:srgbClr val="FF0000"/>
              </a:solidFill>
            </a:endParaRPr>
          </a:p>
          <a:p>
            <a:pPr marL="0" indent="0">
              <a:buNone/>
            </a:pPr>
            <a:r>
              <a:rPr lang="da-DK" sz="3600" b="1" dirty="0">
                <a:solidFill>
                  <a:srgbClr val="FF0000"/>
                </a:solidFill>
              </a:rPr>
              <a:t>Egenkontrast</a:t>
            </a:r>
          </a:p>
          <a:p>
            <a:pPr marL="0" indent="0">
              <a:buNone/>
            </a:pPr>
            <a:endParaRPr lang="da-DK" sz="3600" b="1" dirty="0">
              <a:solidFill>
                <a:srgbClr val="FF0000"/>
              </a:solidFill>
            </a:endParaRPr>
          </a:p>
          <a:p>
            <a:pPr marL="0" indent="0">
              <a:buNone/>
            </a:pPr>
            <a:r>
              <a:rPr lang="da-DK" sz="3600" b="1" dirty="0">
                <a:solidFill>
                  <a:srgbClr val="FF0000"/>
                </a:solidFill>
              </a:rPr>
              <a:t>Komplementærkontrast</a:t>
            </a:r>
          </a:p>
          <a:p>
            <a:pPr marL="0" indent="0">
              <a:buNone/>
            </a:pPr>
            <a:endParaRPr lang="da-DK" sz="3600" b="1" dirty="0">
              <a:solidFill>
                <a:srgbClr val="FF0000"/>
              </a:solidFill>
            </a:endParaRPr>
          </a:p>
          <a:p>
            <a:pPr marL="0" indent="0">
              <a:buNone/>
            </a:pPr>
            <a:r>
              <a:rPr lang="da-DK" sz="3600" b="1" dirty="0">
                <a:solidFill>
                  <a:srgbClr val="FF0000"/>
                </a:solidFill>
              </a:rPr>
              <a:t>Kvalitetskontrast</a:t>
            </a:r>
          </a:p>
          <a:p>
            <a:pPr marL="0" indent="0">
              <a:buNone/>
            </a:pPr>
            <a:endParaRPr lang="da-DK" sz="3600" b="1" dirty="0">
              <a:solidFill>
                <a:srgbClr val="FF0000"/>
              </a:solidFill>
            </a:endParaRPr>
          </a:p>
          <a:p>
            <a:pPr marL="0" indent="0">
              <a:buNone/>
            </a:pPr>
            <a:r>
              <a:rPr lang="da-DK" sz="3600" b="1" dirty="0">
                <a:solidFill>
                  <a:srgbClr val="FF0000"/>
                </a:solidFill>
              </a:rPr>
              <a:t>Kvantitetskontrast</a:t>
            </a:r>
          </a:p>
          <a:p>
            <a:pPr marL="0" indent="0">
              <a:buNone/>
            </a:pPr>
            <a:endParaRPr lang="da-DK" sz="3600" b="1" dirty="0">
              <a:solidFill>
                <a:srgbClr val="FF0000"/>
              </a:solidFill>
            </a:endParaRPr>
          </a:p>
          <a:p>
            <a:pPr marL="0" indent="0">
              <a:buNone/>
            </a:pPr>
            <a:r>
              <a:rPr lang="da-DK" sz="3600" b="1" dirty="0">
                <a:solidFill>
                  <a:srgbClr val="FF0000"/>
                </a:solidFill>
              </a:rPr>
              <a:t>Lys – mørkkontrast</a:t>
            </a:r>
          </a:p>
          <a:p>
            <a:pPr marL="0" indent="0">
              <a:buNone/>
            </a:pPr>
            <a:endParaRPr lang="da-DK" sz="3600" b="1" dirty="0">
              <a:solidFill>
                <a:srgbClr val="FF0000"/>
              </a:solidFill>
            </a:endParaRPr>
          </a:p>
          <a:p>
            <a:pPr marL="0" indent="0">
              <a:buNone/>
            </a:pPr>
            <a:r>
              <a:rPr lang="da-DK" sz="3600" b="1" dirty="0">
                <a:solidFill>
                  <a:srgbClr val="FF0000"/>
                </a:solidFill>
              </a:rPr>
              <a:t>Kold-varmkontrast</a:t>
            </a:r>
          </a:p>
          <a:p>
            <a:pPr marL="0" indent="0">
              <a:buNone/>
            </a:pPr>
            <a:endParaRPr lang="da-DK" dirty="0">
              <a:solidFill>
                <a:srgbClr val="FF0000"/>
              </a:solidFill>
            </a:endParaRPr>
          </a:p>
          <a:p>
            <a:pPr marL="0" indent="0">
              <a:buNone/>
            </a:pPr>
            <a:endParaRPr lang="da-DK" dirty="0"/>
          </a:p>
        </p:txBody>
      </p:sp>
    </p:spTree>
    <p:extLst>
      <p:ext uri="{BB962C8B-B14F-4D97-AF65-F5344CB8AC3E}">
        <p14:creationId xmlns:p14="http://schemas.microsoft.com/office/powerpoint/2010/main" val="363703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7200" dirty="0">
                <a:solidFill>
                  <a:srgbClr val="FF0000"/>
                </a:solidFill>
              </a:rPr>
              <a:t>Brækkede farver</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50180"/>
            <a:ext cx="8229600" cy="322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09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8000" dirty="0">
                <a:solidFill>
                  <a:srgbClr val="FF0000"/>
                </a:solidFill>
              </a:rPr>
              <a:t>Valør</a:t>
            </a:r>
            <a:endParaRPr lang="da-DK" dirty="0">
              <a:solidFill>
                <a:srgbClr val="FF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251938"/>
            <a:ext cx="8856984" cy="105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55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C9065-E175-6B7E-8592-A0DF85DB6D16}"/>
              </a:ext>
            </a:extLst>
          </p:cNvPr>
          <p:cNvSpPr>
            <a:spLocks noGrp="1"/>
          </p:cNvSpPr>
          <p:nvPr>
            <p:ph type="title"/>
          </p:nvPr>
        </p:nvSpPr>
        <p:spPr/>
        <p:txBody>
          <a:bodyPr/>
          <a:lstStyle/>
          <a:p>
            <a:r>
              <a:rPr lang="da-DK" dirty="0">
                <a:solidFill>
                  <a:srgbClr val="FF0000"/>
                </a:solidFill>
              </a:rPr>
              <a:t>Kontrasttyper</a:t>
            </a:r>
          </a:p>
        </p:txBody>
      </p:sp>
      <p:sp>
        <p:nvSpPr>
          <p:cNvPr id="3" name="Pladsholder til tekst 2">
            <a:extLst>
              <a:ext uri="{FF2B5EF4-FFF2-40B4-BE49-F238E27FC236}">
                <a16:creationId xmlns:a16="http://schemas.microsoft.com/office/drawing/2014/main" id="{26A3B0B9-DFC8-D8BE-DF0A-4E67DE2CF405}"/>
              </a:ext>
            </a:extLst>
          </p:cNvPr>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2310876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92F533E-53CD-0E4D-0EAB-BF21D9DD5C57}"/>
              </a:ext>
            </a:extLst>
          </p:cNvPr>
          <p:cNvPicPr>
            <a:picLocks noChangeAspect="1"/>
          </p:cNvPicPr>
          <p:nvPr/>
        </p:nvPicPr>
        <p:blipFill rotWithShape="1">
          <a:blip r:embed="rId2"/>
          <a:srcRect l="22438" t="13601" r="9051" b="16401"/>
          <a:stretch/>
        </p:blipFill>
        <p:spPr>
          <a:xfrm>
            <a:off x="958473" y="1081704"/>
            <a:ext cx="8168588" cy="4694591"/>
          </a:xfrm>
          <a:prstGeom prst="rect">
            <a:avLst/>
          </a:prstGeom>
        </p:spPr>
      </p:pic>
    </p:spTree>
    <p:extLst>
      <p:ext uri="{BB962C8B-B14F-4D97-AF65-F5344CB8AC3E}">
        <p14:creationId xmlns:p14="http://schemas.microsoft.com/office/powerpoint/2010/main" val="409968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06D2E8F-E2F3-D3FB-E7A3-47056BF56E1D}"/>
              </a:ext>
            </a:extLst>
          </p:cNvPr>
          <p:cNvPicPr>
            <a:picLocks noChangeAspect="1"/>
          </p:cNvPicPr>
          <p:nvPr/>
        </p:nvPicPr>
        <p:blipFill rotWithShape="1">
          <a:blip r:embed="rId2"/>
          <a:srcRect l="23225" t="13601" r="9051" b="15000"/>
          <a:stretch/>
        </p:blipFill>
        <p:spPr>
          <a:xfrm>
            <a:off x="887084" y="980728"/>
            <a:ext cx="8256916" cy="4896544"/>
          </a:xfrm>
          <a:prstGeom prst="rect">
            <a:avLst/>
          </a:prstGeom>
        </p:spPr>
      </p:pic>
    </p:spTree>
    <p:extLst>
      <p:ext uri="{BB962C8B-B14F-4D97-AF65-F5344CB8AC3E}">
        <p14:creationId xmlns:p14="http://schemas.microsoft.com/office/powerpoint/2010/main" val="391656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da-DK" dirty="0">
                <a:solidFill>
                  <a:srgbClr val="FF0000"/>
                </a:solidFill>
              </a:rPr>
              <a:t>Egenkontrast</a:t>
            </a:r>
            <a:br>
              <a:rPr lang="da-DK" dirty="0">
                <a:solidFill>
                  <a:srgbClr val="FF0000"/>
                </a:solidFill>
              </a:rPr>
            </a:br>
            <a:endParaRPr lang="da-DK"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350797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5724128" cy="602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6804248" y="5122352"/>
            <a:ext cx="2016224" cy="1477328"/>
          </a:xfrm>
          <a:prstGeom prst="rect">
            <a:avLst/>
          </a:prstGeom>
          <a:noFill/>
        </p:spPr>
        <p:txBody>
          <a:bodyPr wrap="square" rtlCol="0">
            <a:spAutoFit/>
          </a:bodyPr>
          <a:lstStyle/>
          <a:p>
            <a:r>
              <a:rPr lang="da-DK" dirty="0"/>
              <a:t>Piet Mondrian: Komposition med gul, blå og rød. 1937-42</a:t>
            </a:r>
          </a:p>
          <a:p>
            <a:endParaRPr lang="da-DK" dirty="0"/>
          </a:p>
        </p:txBody>
      </p:sp>
    </p:spTree>
    <p:extLst>
      <p:ext uri="{BB962C8B-B14F-4D97-AF65-F5344CB8AC3E}">
        <p14:creationId xmlns:p14="http://schemas.microsoft.com/office/powerpoint/2010/main" val="117566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7"/>
            <a:ext cx="7210402" cy="576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5364088" y="6237312"/>
            <a:ext cx="3528392" cy="369332"/>
          </a:xfrm>
          <a:prstGeom prst="rect">
            <a:avLst/>
          </a:prstGeom>
          <a:noFill/>
        </p:spPr>
        <p:txBody>
          <a:bodyPr wrap="square" rtlCol="0">
            <a:spAutoFit/>
          </a:bodyPr>
          <a:lstStyle/>
          <a:p>
            <a:r>
              <a:rPr lang="da-DK" dirty="0"/>
              <a:t>Rubens: </a:t>
            </a:r>
            <a:r>
              <a:rPr lang="da-DK" dirty="0" err="1"/>
              <a:t>Salamons</a:t>
            </a:r>
            <a:r>
              <a:rPr lang="da-DK" dirty="0"/>
              <a:t> dom, ca. 1617</a:t>
            </a:r>
          </a:p>
        </p:txBody>
      </p:sp>
    </p:spTree>
    <p:extLst>
      <p:ext uri="{BB962C8B-B14F-4D97-AF65-F5344CB8AC3E}">
        <p14:creationId xmlns:p14="http://schemas.microsoft.com/office/powerpoint/2010/main" val="162419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260648"/>
            <a:ext cx="6226343" cy="623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7164288" y="4581128"/>
            <a:ext cx="1368152" cy="1754326"/>
          </a:xfrm>
          <a:prstGeom prst="rect">
            <a:avLst/>
          </a:prstGeom>
          <a:noFill/>
        </p:spPr>
        <p:txBody>
          <a:bodyPr wrap="square" rtlCol="0">
            <a:spAutoFit/>
          </a:bodyPr>
          <a:lstStyle/>
          <a:p>
            <a:r>
              <a:rPr lang="da-DK" dirty="0"/>
              <a:t>Piet Mondrian: Broadway </a:t>
            </a:r>
            <a:r>
              <a:rPr lang="da-DK" dirty="0" err="1"/>
              <a:t>Boogie</a:t>
            </a:r>
            <a:r>
              <a:rPr lang="da-DK" dirty="0"/>
              <a:t> </a:t>
            </a:r>
            <a:r>
              <a:rPr lang="da-DK" dirty="0" err="1"/>
              <a:t>Woogie</a:t>
            </a:r>
            <a:r>
              <a:rPr lang="da-DK" dirty="0"/>
              <a:t>, 1942-43</a:t>
            </a:r>
          </a:p>
        </p:txBody>
      </p:sp>
    </p:spTree>
    <p:extLst>
      <p:ext uri="{BB962C8B-B14F-4D97-AF65-F5344CB8AC3E}">
        <p14:creationId xmlns:p14="http://schemas.microsoft.com/office/powerpoint/2010/main" val="1347523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280920" cy="55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395536" y="6237312"/>
            <a:ext cx="3600400" cy="369332"/>
          </a:xfrm>
          <a:prstGeom prst="rect">
            <a:avLst/>
          </a:prstGeom>
          <a:noFill/>
        </p:spPr>
        <p:txBody>
          <a:bodyPr wrap="square" rtlCol="0">
            <a:spAutoFit/>
          </a:bodyPr>
          <a:lstStyle/>
          <a:p>
            <a:r>
              <a:rPr lang="da-DK" dirty="0"/>
              <a:t>Edward Munch: Livsdansen, 1900</a:t>
            </a:r>
          </a:p>
        </p:txBody>
      </p:sp>
    </p:spTree>
    <p:extLst>
      <p:ext uri="{BB962C8B-B14F-4D97-AF65-F5344CB8AC3E}">
        <p14:creationId xmlns:p14="http://schemas.microsoft.com/office/powerpoint/2010/main" val="259908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Spektralfarver</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88840"/>
            <a:ext cx="9144000" cy="3785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647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Komplementærkontrast</a:t>
            </a:r>
            <a:br>
              <a:rPr lang="da-DK" dirty="0">
                <a:solidFill>
                  <a:srgbClr val="FF0000"/>
                </a:solidFill>
              </a:rPr>
            </a:br>
            <a:r>
              <a:rPr lang="da-DK" sz="2800" dirty="0">
                <a:solidFill>
                  <a:srgbClr val="FF0000"/>
                </a:solidFill>
              </a:rPr>
              <a:t>komplementærfarver</a:t>
            </a:r>
            <a:endParaRPr lang="da-DK" sz="2800"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2989213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7920880" cy="589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4634087" y="6324928"/>
            <a:ext cx="3682329" cy="369332"/>
          </a:xfrm>
          <a:prstGeom prst="rect">
            <a:avLst/>
          </a:prstGeom>
          <a:noFill/>
        </p:spPr>
        <p:txBody>
          <a:bodyPr wrap="square" rtlCol="0">
            <a:spAutoFit/>
          </a:bodyPr>
          <a:lstStyle/>
          <a:p>
            <a:r>
              <a:rPr lang="da-DK" dirty="0"/>
              <a:t>Max </a:t>
            </a:r>
            <a:r>
              <a:rPr lang="da-DK" dirty="0" err="1"/>
              <a:t>Pechstein</a:t>
            </a:r>
            <a:r>
              <a:rPr lang="da-DK" dirty="0"/>
              <a:t>: Under træerne, 1911</a:t>
            </a:r>
          </a:p>
        </p:txBody>
      </p:sp>
    </p:spTree>
    <p:extLst>
      <p:ext uri="{BB962C8B-B14F-4D97-AF65-F5344CB8AC3E}">
        <p14:creationId xmlns:p14="http://schemas.microsoft.com/office/powerpoint/2010/main" val="57291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3648" y="0"/>
            <a:ext cx="5472608" cy="6858000"/>
          </a:xfrm>
          <a:prstGeom prst="rect">
            <a:avLst/>
          </a:prstGeom>
        </p:spPr>
      </p:pic>
      <p:sp>
        <p:nvSpPr>
          <p:cNvPr id="2" name="Tekstboks 1"/>
          <p:cNvSpPr txBox="1"/>
          <p:nvPr/>
        </p:nvSpPr>
        <p:spPr>
          <a:xfrm>
            <a:off x="7164288" y="3861048"/>
            <a:ext cx="1728192" cy="2862322"/>
          </a:xfrm>
          <a:prstGeom prst="rect">
            <a:avLst/>
          </a:prstGeom>
          <a:noFill/>
        </p:spPr>
        <p:txBody>
          <a:bodyPr wrap="square" rtlCol="0">
            <a:spAutoFit/>
          </a:bodyPr>
          <a:lstStyle/>
          <a:p>
            <a:r>
              <a:rPr lang="da-DK" dirty="0"/>
              <a:t>Henri Matisse: Portræt af Madame Matisse. Den grønne stribe, 1905.</a:t>
            </a:r>
          </a:p>
          <a:p>
            <a:r>
              <a:rPr lang="da-DK" dirty="0"/>
              <a:t>Olie på lærred, SMK Statens Museum for Kunst</a:t>
            </a:r>
          </a:p>
        </p:txBody>
      </p:sp>
    </p:spTree>
    <p:extLst>
      <p:ext uri="{BB962C8B-B14F-4D97-AF65-F5344CB8AC3E}">
        <p14:creationId xmlns:p14="http://schemas.microsoft.com/office/powerpoint/2010/main" val="3620195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615095" y="6333741"/>
            <a:ext cx="4657878" cy="369332"/>
          </a:xfrm>
          <a:prstGeom prst="rect">
            <a:avLst/>
          </a:prstGeom>
          <a:noFill/>
        </p:spPr>
        <p:txBody>
          <a:bodyPr wrap="none" rtlCol="0">
            <a:spAutoFit/>
          </a:bodyPr>
          <a:lstStyle/>
          <a:p>
            <a:r>
              <a:rPr lang="da-DK" dirty="0"/>
              <a:t>Emil Nolde, Landskab , o. 1935, akvarel på papir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09288"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96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Kvantitetskontrast</a:t>
            </a:r>
            <a:endParaRPr lang="da-DK" dirty="0"/>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332919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208913" cy="536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467542" y="6093296"/>
            <a:ext cx="8208913" cy="646331"/>
          </a:xfrm>
          <a:prstGeom prst="rect">
            <a:avLst/>
          </a:prstGeom>
          <a:noFill/>
        </p:spPr>
        <p:txBody>
          <a:bodyPr wrap="square" rtlCol="0">
            <a:spAutoFit/>
          </a:bodyPr>
          <a:lstStyle/>
          <a:p>
            <a:r>
              <a:rPr lang="da-DK" dirty="0"/>
              <a:t>P. S. Krøyer: </a:t>
            </a:r>
            <a:r>
              <a:rPr lang="da-DK" i="1" dirty="0"/>
              <a:t>Badende drenge en sommeraften ved Skagens strand</a:t>
            </a:r>
            <a:r>
              <a:rPr lang="da-DK" dirty="0"/>
              <a:t>, 1899. </a:t>
            </a:r>
            <a:br>
              <a:rPr lang="da-DK" dirty="0"/>
            </a:br>
            <a:r>
              <a:rPr lang="da-DK" dirty="0"/>
              <a:t>Olie på lærred, 100,5 x 153 cm, Statens Museum for Kunst</a:t>
            </a:r>
          </a:p>
        </p:txBody>
      </p:sp>
    </p:spTree>
    <p:extLst>
      <p:ext uri="{BB962C8B-B14F-4D97-AF65-F5344CB8AC3E}">
        <p14:creationId xmlns:p14="http://schemas.microsoft.com/office/powerpoint/2010/main" val="1910115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ultimedia.pol.dk/archive/00687/Kul_Skagen_13-10-20_687172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192"/>
            <a:ext cx="9144000" cy="5980309"/>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179512" y="6239515"/>
            <a:ext cx="5052152" cy="369332"/>
          </a:xfrm>
          <a:prstGeom prst="rect">
            <a:avLst/>
          </a:prstGeom>
          <a:noFill/>
        </p:spPr>
        <p:txBody>
          <a:bodyPr wrap="none" rtlCol="0">
            <a:spAutoFit/>
          </a:bodyPr>
          <a:lstStyle/>
          <a:p>
            <a:r>
              <a:rPr lang="da-DK" dirty="0"/>
              <a:t>Krøyer: Sommeraften på Skagen Sønderstrand, 1893</a:t>
            </a:r>
          </a:p>
        </p:txBody>
      </p:sp>
    </p:spTree>
    <p:extLst>
      <p:ext uri="{BB962C8B-B14F-4D97-AF65-F5344CB8AC3E}">
        <p14:creationId xmlns:p14="http://schemas.microsoft.com/office/powerpoint/2010/main" val="193848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Kvalitetskontrast</a:t>
            </a:r>
            <a:endParaRPr lang="da-DK" dirty="0"/>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212577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28" y="4576"/>
            <a:ext cx="5206162" cy="685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6444208" y="5949280"/>
            <a:ext cx="2448272" cy="646331"/>
          </a:xfrm>
          <a:prstGeom prst="rect">
            <a:avLst/>
          </a:prstGeom>
          <a:noFill/>
        </p:spPr>
        <p:txBody>
          <a:bodyPr wrap="square" rtlCol="0">
            <a:spAutoFit/>
          </a:bodyPr>
          <a:lstStyle/>
          <a:p>
            <a:r>
              <a:rPr lang="da-DK" dirty="0"/>
              <a:t>J. F. Willumsen: </a:t>
            </a:r>
            <a:br>
              <a:rPr lang="da-DK" dirty="0"/>
            </a:br>
            <a:r>
              <a:rPr lang="da-DK" dirty="0"/>
              <a:t>Den grønne pige, 1922</a:t>
            </a:r>
          </a:p>
        </p:txBody>
      </p:sp>
    </p:spTree>
    <p:extLst>
      <p:ext uri="{BB962C8B-B14F-4D97-AF65-F5344CB8AC3E}">
        <p14:creationId xmlns:p14="http://schemas.microsoft.com/office/powerpoint/2010/main" val="2543195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ktangel 3083"/>
          <p:cNvSpPr/>
          <p:nvPr/>
        </p:nvSpPr>
        <p:spPr>
          <a:xfrm>
            <a:off x="179512" y="5733256"/>
            <a:ext cx="2597561" cy="923330"/>
          </a:xfrm>
          <a:prstGeom prst="rect">
            <a:avLst/>
          </a:prstGeom>
        </p:spPr>
        <p:txBody>
          <a:bodyPr wrap="square">
            <a:spAutoFit/>
          </a:bodyPr>
          <a:lstStyle/>
          <a:p>
            <a:r>
              <a:rPr lang="da-DK" dirty="0"/>
              <a:t>Hammershøi: </a:t>
            </a:r>
            <a:br>
              <a:rPr lang="da-DK" dirty="0"/>
            </a:br>
            <a:r>
              <a:rPr lang="da-DK" dirty="0"/>
              <a:t>Interiør med ung kvinde set fra ryggen, 1903-04</a:t>
            </a:r>
          </a:p>
        </p:txBody>
      </p:sp>
      <p:pic>
        <p:nvPicPr>
          <p:cNvPr id="1026" name="Picture 2" descr="Hammershoi 62">
            <a:hlinkClick r:id="rId2" tooltip="Hammershoi 6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83647" y="0"/>
            <a:ext cx="38100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mmershoi 62">
            <a:hlinkClick r:id="rId2" tooltip="Hammershoi 6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83647" y="152400"/>
            <a:ext cx="38100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670" y="0"/>
            <a:ext cx="57995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62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Primær- og sekundærfarver</a:t>
            </a:r>
            <a:br>
              <a:rPr lang="da-DK" dirty="0">
                <a:solidFill>
                  <a:srgbClr val="FF0000"/>
                </a:solidFill>
              </a:rPr>
            </a:br>
            <a:r>
              <a:rPr lang="da-DK" dirty="0">
                <a:solidFill>
                  <a:srgbClr val="FF0000"/>
                </a:solidFill>
              </a:rPr>
              <a:t>Tertiærfarver</a:t>
            </a:r>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887764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23528" y="5445224"/>
            <a:ext cx="2286000" cy="1200329"/>
          </a:xfrm>
          <a:prstGeom prst="rect">
            <a:avLst/>
          </a:prstGeom>
        </p:spPr>
        <p:txBody>
          <a:bodyPr wrap="square">
            <a:spAutoFit/>
          </a:bodyPr>
          <a:lstStyle/>
          <a:p>
            <a:r>
              <a:rPr lang="en-US" dirty="0"/>
              <a:t>Jacob van Ruisdael:</a:t>
            </a:r>
          </a:p>
          <a:p>
            <a:r>
              <a:rPr lang="en-US" dirty="0"/>
              <a:t>View of Haarlem with </a:t>
            </a:r>
          </a:p>
          <a:p>
            <a:r>
              <a:rPr lang="en-US" dirty="0"/>
              <a:t>Bleaching Fields</a:t>
            </a:r>
          </a:p>
          <a:p>
            <a:r>
              <a:rPr lang="en-US" dirty="0"/>
              <a:t>1670–1675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692" y="-3638"/>
            <a:ext cx="6133308" cy="686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153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Lys – mørkkontrast</a:t>
            </a:r>
            <a:endParaRPr lang="da-DK"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406440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19685"/>
            <a:ext cx="6840759" cy="6858000"/>
          </a:xfrm>
          <a:prstGeom prst="rect">
            <a:avLst/>
          </a:prstGeom>
        </p:spPr>
      </p:pic>
      <p:sp>
        <p:nvSpPr>
          <p:cNvPr id="2" name="Tekstboks 1"/>
          <p:cNvSpPr txBox="1"/>
          <p:nvPr/>
        </p:nvSpPr>
        <p:spPr>
          <a:xfrm>
            <a:off x="7236296" y="4987042"/>
            <a:ext cx="1764196" cy="1754326"/>
          </a:xfrm>
          <a:prstGeom prst="rect">
            <a:avLst/>
          </a:prstGeom>
          <a:noFill/>
        </p:spPr>
        <p:txBody>
          <a:bodyPr wrap="square" rtlCol="0">
            <a:spAutoFit/>
          </a:bodyPr>
          <a:lstStyle/>
          <a:p>
            <a:pPr>
              <a:defRPr/>
            </a:pPr>
            <a:r>
              <a:rPr lang="da-DK" dirty="0"/>
              <a:t>Michael Kvium: </a:t>
            </a:r>
            <a:r>
              <a:rPr lang="en-US" dirty="0" err="1"/>
              <a:t>Naturkreds</a:t>
            </a:r>
            <a:r>
              <a:rPr lang="en-US" dirty="0"/>
              <a:t>, 1992.</a:t>
            </a:r>
          </a:p>
          <a:p>
            <a:pPr>
              <a:defRPr/>
            </a:pPr>
            <a:r>
              <a:rPr lang="en-US" dirty="0" err="1"/>
              <a:t>Olie</a:t>
            </a:r>
            <a:r>
              <a:rPr lang="en-US" dirty="0"/>
              <a:t> </a:t>
            </a:r>
            <a:r>
              <a:rPr lang="en-US" dirty="0" err="1"/>
              <a:t>på</a:t>
            </a:r>
            <a:r>
              <a:rPr lang="en-US" dirty="0"/>
              <a:t> </a:t>
            </a:r>
            <a:r>
              <a:rPr lang="en-US" dirty="0" err="1"/>
              <a:t>lærred</a:t>
            </a:r>
            <a:r>
              <a:rPr lang="en-US" dirty="0"/>
              <a:t>, AROS Aarhus </a:t>
            </a:r>
            <a:r>
              <a:rPr lang="en-US" dirty="0" err="1"/>
              <a:t>Kunstmuseum</a:t>
            </a:r>
            <a:endParaRPr lang="da-DK" dirty="0"/>
          </a:p>
        </p:txBody>
      </p:sp>
    </p:spTree>
    <p:extLst>
      <p:ext uri="{BB962C8B-B14F-4D97-AF65-F5344CB8AC3E}">
        <p14:creationId xmlns:p14="http://schemas.microsoft.com/office/powerpoint/2010/main" val="326284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Kold-varmkontrast</a:t>
            </a:r>
            <a:endParaRPr lang="da-DK"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256832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5250"/>
            <a:ext cx="7776864" cy="617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107504" y="6296374"/>
            <a:ext cx="8784976" cy="584775"/>
          </a:xfrm>
          <a:prstGeom prst="rect">
            <a:avLst/>
          </a:prstGeom>
          <a:noFill/>
        </p:spPr>
        <p:txBody>
          <a:bodyPr wrap="square" rtlCol="0">
            <a:spAutoFit/>
          </a:bodyPr>
          <a:lstStyle/>
          <a:p>
            <a:r>
              <a:rPr lang="da-DK" dirty="0" err="1"/>
              <a:t>Cezanne</a:t>
            </a:r>
            <a:r>
              <a:rPr lang="da-DK" dirty="0"/>
              <a:t>, </a:t>
            </a:r>
            <a:r>
              <a:rPr lang="da-DK" i="1" dirty="0"/>
              <a:t>Stilleben med æbler og primula</a:t>
            </a:r>
            <a:r>
              <a:rPr lang="da-DK" dirty="0"/>
              <a:t>, 1890. </a:t>
            </a:r>
            <a:br>
              <a:rPr lang="da-DK" dirty="0"/>
            </a:br>
            <a:r>
              <a:rPr lang="da-DK" sz="1400" dirty="0"/>
              <a:t>Olie på lærred, 73 x 92,4 cm. The Metropolitan Museum of Art, New York/Sam A. </a:t>
            </a:r>
            <a:r>
              <a:rPr lang="da-DK" sz="1400" dirty="0" err="1"/>
              <a:t>Lewisohn</a:t>
            </a:r>
            <a:endParaRPr lang="da-DK" sz="1400" dirty="0"/>
          </a:p>
        </p:txBody>
      </p:sp>
    </p:spTree>
    <p:extLst>
      <p:ext uri="{BB962C8B-B14F-4D97-AF65-F5344CB8AC3E}">
        <p14:creationId xmlns:p14="http://schemas.microsoft.com/office/powerpoint/2010/main" val="275613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23528" y="6179561"/>
            <a:ext cx="3009606" cy="369332"/>
          </a:xfrm>
          <a:prstGeom prst="rect">
            <a:avLst/>
          </a:prstGeom>
          <a:noFill/>
        </p:spPr>
        <p:txBody>
          <a:bodyPr wrap="none" rtlCol="0">
            <a:spAutoFit/>
          </a:bodyPr>
          <a:lstStyle/>
          <a:p>
            <a:r>
              <a:rPr lang="da-DK" dirty="0"/>
              <a:t>Frida </a:t>
            </a:r>
            <a:r>
              <a:rPr lang="da-DK" dirty="0" err="1"/>
              <a:t>Kahlo</a:t>
            </a:r>
            <a:r>
              <a:rPr lang="da-DK" dirty="0"/>
              <a:t>: Selvportræt, 1942</a:t>
            </a:r>
          </a:p>
        </p:txBody>
      </p:sp>
      <p:pic>
        <p:nvPicPr>
          <p:cNvPr id="1028" name="Picture 4" descr="Roots (19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048"/>
            <a:ext cx="9156836"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2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725025" cy="729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felt 1">
            <a:extLst>
              <a:ext uri="{FF2B5EF4-FFF2-40B4-BE49-F238E27FC236}">
                <a16:creationId xmlns:a16="http://schemas.microsoft.com/office/drawing/2014/main" id="{434F478C-662D-4985-8162-E0F55D5EF243}"/>
              </a:ext>
            </a:extLst>
          </p:cNvPr>
          <p:cNvSpPr txBox="1"/>
          <p:nvPr/>
        </p:nvSpPr>
        <p:spPr>
          <a:xfrm>
            <a:off x="2227196" y="481824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Kold-varm-kontrast</a:t>
            </a:r>
          </a:p>
        </p:txBody>
      </p:sp>
      <p:sp>
        <p:nvSpPr>
          <p:cNvPr id="4" name="Tekstfelt 3">
            <a:extLst>
              <a:ext uri="{FF2B5EF4-FFF2-40B4-BE49-F238E27FC236}">
                <a16:creationId xmlns:a16="http://schemas.microsoft.com/office/drawing/2014/main" id="{A3447833-07A4-4E26-B544-6BE13FA9BB45}"/>
              </a:ext>
            </a:extLst>
          </p:cNvPr>
          <p:cNvSpPr txBox="1"/>
          <p:nvPr/>
        </p:nvSpPr>
        <p:spPr>
          <a:xfrm>
            <a:off x="2259629" y="1363557"/>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Egenkontrast</a:t>
            </a:r>
          </a:p>
        </p:txBody>
      </p:sp>
      <p:sp>
        <p:nvSpPr>
          <p:cNvPr id="5" name="Tekstfelt 4">
            <a:extLst>
              <a:ext uri="{FF2B5EF4-FFF2-40B4-BE49-F238E27FC236}">
                <a16:creationId xmlns:a16="http://schemas.microsoft.com/office/drawing/2014/main" id="{08B34987-745E-4A07-B06C-B45BC0681F5E}"/>
              </a:ext>
            </a:extLst>
          </p:cNvPr>
          <p:cNvSpPr txBox="1"/>
          <p:nvPr/>
        </p:nvSpPr>
        <p:spPr>
          <a:xfrm>
            <a:off x="2259629" y="309644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Lys-mørk-kontrast</a:t>
            </a:r>
          </a:p>
        </p:txBody>
      </p:sp>
      <p:sp>
        <p:nvSpPr>
          <p:cNvPr id="6" name="Tekstfelt 5">
            <a:extLst>
              <a:ext uri="{FF2B5EF4-FFF2-40B4-BE49-F238E27FC236}">
                <a16:creationId xmlns:a16="http://schemas.microsoft.com/office/drawing/2014/main" id="{EE9145D7-8ACD-4596-8139-3F0F99BBCCEF}"/>
              </a:ext>
            </a:extLst>
          </p:cNvPr>
          <p:cNvSpPr txBox="1"/>
          <p:nvPr/>
        </p:nvSpPr>
        <p:spPr>
          <a:xfrm>
            <a:off x="6806600" y="481824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Kvantitetskontrast</a:t>
            </a:r>
          </a:p>
        </p:txBody>
      </p:sp>
      <p:sp>
        <p:nvSpPr>
          <p:cNvPr id="7" name="Tekstfelt 6">
            <a:extLst>
              <a:ext uri="{FF2B5EF4-FFF2-40B4-BE49-F238E27FC236}">
                <a16:creationId xmlns:a16="http://schemas.microsoft.com/office/drawing/2014/main" id="{F6D7C8DA-2D6C-440A-959B-17138EB80857}"/>
              </a:ext>
            </a:extLst>
          </p:cNvPr>
          <p:cNvSpPr txBox="1"/>
          <p:nvPr/>
        </p:nvSpPr>
        <p:spPr>
          <a:xfrm>
            <a:off x="6824007" y="310919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Kvalitetskontrast</a:t>
            </a:r>
          </a:p>
        </p:txBody>
      </p:sp>
      <p:sp>
        <p:nvSpPr>
          <p:cNvPr id="8" name="Tekstfelt 7">
            <a:extLst>
              <a:ext uri="{FF2B5EF4-FFF2-40B4-BE49-F238E27FC236}">
                <a16:creationId xmlns:a16="http://schemas.microsoft.com/office/drawing/2014/main" id="{98E30447-BCD9-4375-9D47-07071C503E08}"/>
              </a:ext>
            </a:extLst>
          </p:cNvPr>
          <p:cNvSpPr txBox="1"/>
          <p:nvPr/>
        </p:nvSpPr>
        <p:spPr>
          <a:xfrm>
            <a:off x="6824007" y="1380510"/>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Simultankontrast</a:t>
            </a:r>
          </a:p>
        </p:txBody>
      </p:sp>
      <p:sp>
        <p:nvSpPr>
          <p:cNvPr id="9" name="Tekstfelt 8">
            <a:extLst>
              <a:ext uri="{FF2B5EF4-FFF2-40B4-BE49-F238E27FC236}">
                <a16:creationId xmlns:a16="http://schemas.microsoft.com/office/drawing/2014/main" id="{0ECE3B85-7059-4B31-A02D-7274BFF213E6}"/>
              </a:ext>
            </a:extLst>
          </p:cNvPr>
          <p:cNvSpPr txBox="1"/>
          <p:nvPr/>
        </p:nvSpPr>
        <p:spPr>
          <a:xfrm>
            <a:off x="2227196" y="6516052"/>
            <a:ext cx="273630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Komplementærkontrast</a:t>
            </a:r>
          </a:p>
        </p:txBody>
      </p:sp>
    </p:spTree>
    <p:extLst>
      <p:ext uri="{BB962C8B-B14F-4D97-AF65-F5344CB8AC3E}">
        <p14:creationId xmlns:p14="http://schemas.microsoft.com/office/powerpoint/2010/main" val="2985735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8000" dirty="0">
                <a:solidFill>
                  <a:srgbClr val="FF0000"/>
                </a:solidFill>
              </a:rPr>
              <a:t>Lysværdi</a:t>
            </a:r>
            <a:endParaRPr lang="da-DK" dirty="0">
              <a:solidFill>
                <a:srgbClr val="FF0000"/>
              </a:solidFill>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38946" y="1494214"/>
            <a:ext cx="4027284" cy="3951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5148064" y="5445224"/>
            <a:ext cx="3843908" cy="1200329"/>
          </a:xfrm>
          <a:prstGeom prst="rect">
            <a:avLst/>
          </a:prstGeom>
          <a:noFill/>
        </p:spPr>
        <p:txBody>
          <a:bodyPr wrap="square" rtlCol="0">
            <a:spAutoFit/>
          </a:bodyPr>
          <a:lstStyle/>
          <a:p>
            <a:r>
              <a:rPr lang="da-DK" b="1" dirty="0" err="1"/>
              <a:t>Harmonischer</a:t>
            </a:r>
            <a:r>
              <a:rPr lang="da-DK" b="1" dirty="0"/>
              <a:t> </a:t>
            </a:r>
            <a:r>
              <a:rPr lang="da-DK" b="1" dirty="0" err="1"/>
              <a:t>Farbkreis</a:t>
            </a:r>
            <a:r>
              <a:rPr lang="da-DK" b="1" dirty="0"/>
              <a:t> </a:t>
            </a:r>
            <a:r>
              <a:rPr lang="da-DK" dirty="0"/>
              <a:t>(</a:t>
            </a:r>
            <a:r>
              <a:rPr lang="da-DK" dirty="0" err="1"/>
              <a:t>i.S</a:t>
            </a:r>
            <a:r>
              <a:rPr lang="da-DK" dirty="0"/>
              <a:t>. des </a:t>
            </a:r>
            <a:r>
              <a:rPr lang="da-DK" dirty="0" err="1"/>
              <a:t>Quantitätskontrastes</a:t>
            </a:r>
            <a:r>
              <a:rPr lang="da-DK" dirty="0"/>
              <a:t>) von Claudia Heinze: Media: </a:t>
            </a:r>
            <a:r>
              <a:rPr lang="da-DK" dirty="0" err="1"/>
              <a:t>Quantitaetskontrast-claudia</a:t>
            </a:r>
            <a:r>
              <a:rPr lang="da-DK" dirty="0"/>
              <a:t> heinze.pdf</a:t>
            </a:r>
          </a:p>
        </p:txBody>
      </p:sp>
      <p:sp>
        <p:nvSpPr>
          <p:cNvPr id="6" name="Rektangel 5"/>
          <p:cNvSpPr/>
          <p:nvPr/>
        </p:nvSpPr>
        <p:spPr>
          <a:xfrm>
            <a:off x="827584" y="1340768"/>
            <a:ext cx="3672408" cy="5016758"/>
          </a:xfrm>
          <a:prstGeom prst="rect">
            <a:avLst/>
          </a:prstGeom>
        </p:spPr>
        <p:txBody>
          <a:bodyPr wrap="square">
            <a:spAutoFit/>
          </a:bodyPr>
          <a:lstStyle/>
          <a:p>
            <a:r>
              <a:rPr lang="de-DE" sz="3200" b="1" dirty="0"/>
              <a:t>„</a:t>
            </a:r>
            <a:r>
              <a:rPr lang="de-DE" sz="3200" b="1" dirty="0" err="1"/>
              <a:t>Lysværdier</a:t>
            </a:r>
            <a:r>
              <a:rPr lang="de-DE" sz="3200" b="1" dirty="0"/>
              <a:t>“ </a:t>
            </a:r>
            <a:br>
              <a:rPr lang="de-DE" sz="3200" b="1" dirty="0"/>
            </a:br>
            <a:r>
              <a:rPr lang="de-DE" sz="3200" b="1" dirty="0" err="1"/>
              <a:t>efter</a:t>
            </a:r>
            <a:r>
              <a:rPr lang="de-DE" sz="3200" b="1" dirty="0"/>
              <a:t> </a:t>
            </a:r>
            <a:br>
              <a:rPr lang="de-DE" sz="3200" b="1" dirty="0"/>
            </a:br>
            <a:r>
              <a:rPr lang="de-DE" sz="3200" b="1" dirty="0"/>
              <a:t>Goethes </a:t>
            </a:r>
            <a:r>
              <a:rPr lang="de-DE" sz="3200" b="1" dirty="0" err="1"/>
              <a:t>farvelære</a:t>
            </a:r>
            <a:r>
              <a:rPr lang="de-DE" sz="3200" b="1" dirty="0"/>
              <a:t>:</a:t>
            </a:r>
          </a:p>
          <a:p>
            <a:endParaRPr lang="de-DE" sz="3200" b="1" dirty="0"/>
          </a:p>
          <a:p>
            <a:r>
              <a:rPr lang="de-DE" sz="3200" dirty="0"/>
              <a:t>Gul: 9</a:t>
            </a:r>
          </a:p>
          <a:p>
            <a:r>
              <a:rPr lang="de-DE" sz="3200" dirty="0"/>
              <a:t>Orange: 8</a:t>
            </a:r>
          </a:p>
          <a:p>
            <a:r>
              <a:rPr lang="de-DE" sz="3200" dirty="0" err="1"/>
              <a:t>Rød</a:t>
            </a:r>
            <a:r>
              <a:rPr lang="de-DE" sz="3200" dirty="0"/>
              <a:t>: 6</a:t>
            </a:r>
          </a:p>
          <a:p>
            <a:r>
              <a:rPr lang="de-DE" sz="3200" dirty="0" err="1"/>
              <a:t>Violet</a:t>
            </a:r>
            <a:r>
              <a:rPr lang="de-DE" sz="3200" dirty="0"/>
              <a:t>: 3</a:t>
            </a:r>
          </a:p>
          <a:p>
            <a:r>
              <a:rPr lang="de-DE" sz="3200" dirty="0" err="1"/>
              <a:t>Blå</a:t>
            </a:r>
            <a:r>
              <a:rPr lang="de-DE" sz="3200" dirty="0"/>
              <a:t>: 4</a:t>
            </a:r>
          </a:p>
          <a:p>
            <a:r>
              <a:rPr lang="de-DE" sz="3200" dirty="0" err="1"/>
              <a:t>Grøn</a:t>
            </a:r>
            <a:r>
              <a:rPr lang="de-DE" sz="3200" dirty="0"/>
              <a:t>: 6</a:t>
            </a:r>
          </a:p>
        </p:txBody>
      </p:sp>
    </p:spTree>
    <p:extLst>
      <p:ext uri="{BB962C8B-B14F-4D97-AF65-F5344CB8AC3E}">
        <p14:creationId xmlns:p14="http://schemas.microsoft.com/office/powerpoint/2010/main" val="213111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8000" dirty="0">
                <a:solidFill>
                  <a:srgbClr val="FF0000"/>
                </a:solidFill>
              </a:rPr>
              <a:t>OPGAVE</a:t>
            </a:r>
            <a:endParaRPr lang="da-DK" dirty="0">
              <a:solidFill>
                <a:srgbClr val="FF0000"/>
              </a:solidFill>
            </a:endParaRPr>
          </a:p>
        </p:txBody>
      </p:sp>
      <p:sp>
        <p:nvSpPr>
          <p:cNvPr id="3" name="Pladsholder til indhold 2"/>
          <p:cNvSpPr>
            <a:spLocks noGrp="1"/>
          </p:cNvSpPr>
          <p:nvPr>
            <p:ph idx="1"/>
          </p:nvPr>
        </p:nvSpPr>
        <p:spPr/>
        <p:txBody>
          <a:bodyPr>
            <a:normAutofit fontScale="92500" lnSpcReduction="20000"/>
          </a:bodyPr>
          <a:lstStyle/>
          <a:p>
            <a:pPr marL="0" indent="0">
              <a:buNone/>
            </a:pPr>
            <a:r>
              <a:rPr lang="da-DK" sz="4400" b="1" dirty="0"/>
              <a:t>Lav et oliekridt-billede af et ansigt</a:t>
            </a:r>
          </a:p>
          <a:p>
            <a:pPr marL="0" indent="0">
              <a:buNone/>
            </a:pPr>
            <a:r>
              <a:rPr lang="da-DK" sz="4400" b="1" dirty="0"/>
              <a:t>med farver</a:t>
            </a:r>
            <a:endParaRPr lang="da-DK" dirty="0"/>
          </a:p>
          <a:p>
            <a:pPr marL="0" indent="0">
              <a:buNone/>
            </a:pPr>
            <a:endParaRPr lang="da-DK" dirty="0"/>
          </a:p>
          <a:p>
            <a:pPr marL="0" indent="0">
              <a:buNone/>
            </a:pPr>
            <a:r>
              <a:rPr lang="da-DK" dirty="0"/>
              <a:t>Vælg om </a:t>
            </a:r>
            <a:r>
              <a:rPr lang="da-DK" b="1" dirty="0"/>
              <a:t>farveholdningen </a:t>
            </a:r>
            <a:r>
              <a:rPr lang="da-DK" dirty="0"/>
              <a:t>skal være: </a:t>
            </a:r>
          </a:p>
          <a:p>
            <a:endParaRPr lang="da-DK" dirty="0"/>
          </a:p>
          <a:p>
            <a:pPr>
              <a:buAutoNum type="alphaLcParenR"/>
            </a:pPr>
            <a:r>
              <a:rPr lang="da-DK" sz="3000" dirty="0"/>
              <a:t>dramatisk, voldsom, støjende</a:t>
            </a:r>
          </a:p>
          <a:p>
            <a:pPr>
              <a:buAutoNum type="alphaLcParenR"/>
            </a:pPr>
            <a:r>
              <a:rPr lang="da-DK" sz="3000" dirty="0"/>
              <a:t>glad, livlig</a:t>
            </a:r>
          </a:p>
          <a:p>
            <a:pPr>
              <a:buAutoNum type="alphaLcParenR"/>
            </a:pPr>
            <a:r>
              <a:rPr lang="da-DK" sz="3000" dirty="0"/>
              <a:t>stilfærdig</a:t>
            </a:r>
          </a:p>
          <a:p>
            <a:pPr>
              <a:buAutoNum type="alphaLcParenR"/>
            </a:pPr>
            <a:r>
              <a:rPr lang="da-DK" sz="3000" dirty="0"/>
              <a:t>dyster, mørk</a:t>
            </a:r>
          </a:p>
          <a:p>
            <a:endParaRPr lang="da-DK" dirty="0"/>
          </a:p>
        </p:txBody>
      </p:sp>
    </p:spTree>
    <p:extLst>
      <p:ext uri="{BB962C8B-B14F-4D97-AF65-F5344CB8AC3E}">
        <p14:creationId xmlns:p14="http://schemas.microsoft.com/office/powerpoint/2010/main" val="693596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cap="all" dirty="0">
                <a:solidFill>
                  <a:srgbClr val="FF0000"/>
                </a:solidFill>
              </a:rPr>
              <a:t>VISUALISERINGSØVELSE: </a:t>
            </a:r>
            <a:br>
              <a:rPr lang="da-DK" b="1" cap="all" dirty="0"/>
            </a:br>
            <a:r>
              <a:rPr lang="da-DK" sz="3600" b="1" cap="all" dirty="0"/>
              <a:t>LAV EN KREATIV UDGAVE AF FARVECIRKLEN</a:t>
            </a:r>
            <a:endParaRPr lang="da-DK" dirty="0"/>
          </a:p>
        </p:txBody>
      </p:sp>
      <p:sp>
        <p:nvSpPr>
          <p:cNvPr id="3" name="Pladsholder til indhold 2"/>
          <p:cNvSpPr>
            <a:spLocks noGrp="1"/>
          </p:cNvSpPr>
          <p:nvPr>
            <p:ph idx="1"/>
          </p:nvPr>
        </p:nvSpPr>
        <p:spPr/>
        <p:txBody>
          <a:bodyPr>
            <a:normAutofit fontScale="62500" lnSpcReduction="20000"/>
          </a:bodyPr>
          <a:lstStyle/>
          <a:p>
            <a:pPr marL="0" indent="0">
              <a:buNone/>
            </a:pPr>
            <a:r>
              <a:rPr lang="da-DK" b="1" dirty="0"/>
              <a:t>Kunstnerisk problemstilling:</a:t>
            </a:r>
            <a:endParaRPr lang="da-DK" dirty="0"/>
          </a:p>
          <a:p>
            <a:r>
              <a:rPr lang="da-DK" i="1" dirty="0"/>
              <a:t>Hvordan kan man visualisere </a:t>
            </a:r>
            <a:r>
              <a:rPr lang="da-DK" i="1" dirty="0" err="1"/>
              <a:t>Ittens</a:t>
            </a:r>
            <a:r>
              <a:rPr lang="da-DK" i="1" dirty="0"/>
              <a:t> farvecirkel på en kunstnerisk og kreativ måde og samtidig bevare alle cirklens grundlæggende farver?</a:t>
            </a:r>
            <a:endParaRPr lang="da-DK" dirty="0"/>
          </a:p>
          <a:p>
            <a:pPr marL="514350" indent="-514350">
              <a:buFont typeface="+mj-lt"/>
              <a:buAutoNum type="arabicPeriod"/>
            </a:pPr>
            <a:r>
              <a:rPr lang="da-DK" dirty="0"/>
              <a:t>Dan grupper i klassen.</a:t>
            </a:r>
          </a:p>
          <a:p>
            <a:pPr marL="514350" indent="-514350">
              <a:buFont typeface="+mj-lt"/>
              <a:buAutoNum type="arabicPeriod"/>
            </a:pPr>
            <a:r>
              <a:rPr lang="da-DK" dirty="0"/>
              <a:t>Lad hver gruppe stå for at indsamle objekter eller forgængelige materialer, for eksempel mad, dyr, planter, eller hvad I nu kan finde på af kreative materialer. Dæk alle farvecirklens farver.</a:t>
            </a:r>
          </a:p>
          <a:p>
            <a:pPr marL="514350" indent="-514350">
              <a:buFont typeface="+mj-lt"/>
              <a:buAutoNum type="arabicPeriod"/>
            </a:pPr>
            <a:r>
              <a:rPr lang="da-DK" dirty="0"/>
              <a:t>Arranger det indsamlede materiale til en samlet farvecirkel.</a:t>
            </a:r>
          </a:p>
          <a:p>
            <a:pPr marL="514350" indent="-514350">
              <a:buFont typeface="+mj-lt"/>
              <a:buAutoNum type="arabicPeriod"/>
            </a:pPr>
            <a:r>
              <a:rPr lang="da-DK" dirty="0"/>
              <a:t>Kun fantasien sætter grænser, både når det gælder materialevalg, og når det gælder arrangementet som helhed, så længe man kan afkode referencen til farvecirklen.</a:t>
            </a:r>
          </a:p>
          <a:p>
            <a:pPr marL="0" indent="0">
              <a:buNone/>
            </a:pPr>
            <a:r>
              <a:rPr lang="da-DK" b="1" cap="all" dirty="0"/>
              <a:t>TIL PORTFOLIO</a:t>
            </a:r>
          </a:p>
          <a:p>
            <a:r>
              <a:rPr lang="da-DK" dirty="0"/>
              <a:t>Upload din gruppes farvecirkel til </a:t>
            </a:r>
            <a:r>
              <a:rPr lang="da-DK" dirty="0" err="1"/>
              <a:t>Instagram</a:t>
            </a:r>
            <a:r>
              <a:rPr lang="da-DK" dirty="0"/>
              <a:t>, </a:t>
            </a:r>
            <a:r>
              <a:rPr lang="da-DK" i="1" dirty="0"/>
              <a:t>#</a:t>
            </a:r>
            <a:r>
              <a:rPr lang="da-DK" i="1" dirty="0" err="1"/>
              <a:t>sysfarvecirkel</a:t>
            </a:r>
            <a:r>
              <a:rPr lang="da-DK" i="1" dirty="0"/>
              <a:t> </a:t>
            </a:r>
            <a:r>
              <a:rPr lang="da-DK" dirty="0"/>
              <a:t>og læg den i din portfolio</a:t>
            </a:r>
          </a:p>
          <a:p>
            <a:r>
              <a:rPr lang="da-DK" dirty="0"/>
              <a:t>Skriv navn, hold, skole</a:t>
            </a:r>
          </a:p>
        </p:txBody>
      </p:sp>
    </p:spTree>
    <p:extLst>
      <p:ext uri="{BB962C8B-B14F-4D97-AF65-F5344CB8AC3E}">
        <p14:creationId xmlns:p14="http://schemas.microsoft.com/office/powerpoint/2010/main" val="226596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1354"/>
            <a:ext cx="9160112" cy="4465878"/>
          </a:xfrm>
          <a:prstGeom prst="rect">
            <a:avLst/>
          </a:prstGeom>
        </p:spPr>
      </p:pic>
    </p:spTree>
    <p:extLst>
      <p:ext uri="{BB962C8B-B14F-4D97-AF65-F5344CB8AC3E}">
        <p14:creationId xmlns:p14="http://schemas.microsoft.com/office/powerpoint/2010/main" val="1950295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21520" cy="6502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335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4587712" cy="412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743" y="1196751"/>
            <a:ext cx="4399257" cy="412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616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Ittens</a:t>
            </a:r>
            <a:r>
              <a:rPr lang="da-DK" dirty="0"/>
              <a:t> farvecirkel</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35696" y="1340768"/>
            <a:ext cx="5256584" cy="5348574"/>
          </a:xfrm>
          <a:prstGeom prst="rect">
            <a:avLst/>
          </a:prstGeom>
        </p:spPr>
      </p:pic>
    </p:spTree>
    <p:extLst>
      <p:ext uri="{BB962C8B-B14F-4D97-AF65-F5344CB8AC3E}">
        <p14:creationId xmlns:p14="http://schemas.microsoft.com/office/powerpoint/2010/main" val="832959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Akromatiske farver</a:t>
            </a:r>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63347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431800"/>
            <a:ext cx="8602764" cy="5263886"/>
          </a:xfrm>
          <a:prstGeom prst="rect">
            <a:avLst/>
          </a:prstGeom>
        </p:spPr>
      </p:pic>
      <p:sp>
        <p:nvSpPr>
          <p:cNvPr id="3" name="Tekstboks 2"/>
          <p:cNvSpPr txBox="1"/>
          <p:nvPr/>
        </p:nvSpPr>
        <p:spPr>
          <a:xfrm>
            <a:off x="539552" y="5934670"/>
            <a:ext cx="3672408" cy="923330"/>
          </a:xfrm>
          <a:prstGeom prst="rect">
            <a:avLst/>
          </a:prstGeom>
          <a:noFill/>
        </p:spPr>
        <p:txBody>
          <a:bodyPr wrap="square" rtlCol="0">
            <a:spAutoFit/>
          </a:bodyPr>
          <a:lstStyle/>
          <a:p>
            <a:r>
              <a:rPr lang="da-DK" dirty="0"/>
              <a:t>Julie Nord: </a:t>
            </a:r>
            <a:br>
              <a:rPr lang="da-DK" dirty="0"/>
            </a:br>
            <a:r>
              <a:rPr lang="da-DK" dirty="0"/>
              <a:t>Illustration For A Lost Tale, 2005 </a:t>
            </a:r>
          </a:p>
          <a:p>
            <a:endParaRPr lang="da-DK" dirty="0"/>
          </a:p>
        </p:txBody>
      </p:sp>
    </p:spTree>
    <p:extLst>
      <p:ext uri="{BB962C8B-B14F-4D97-AF65-F5344CB8AC3E}">
        <p14:creationId xmlns:p14="http://schemas.microsoft.com/office/powerpoint/2010/main" val="39220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45AE7-2A61-9574-8289-143CA9D08CD6}"/>
              </a:ext>
            </a:extLst>
          </p:cNvPr>
          <p:cNvSpPr>
            <a:spLocks noGrp="1"/>
          </p:cNvSpPr>
          <p:nvPr>
            <p:ph type="title"/>
          </p:nvPr>
        </p:nvSpPr>
        <p:spPr/>
        <p:txBody>
          <a:bodyPr/>
          <a:lstStyle/>
          <a:p>
            <a:r>
              <a:rPr lang="da-DK" dirty="0">
                <a:solidFill>
                  <a:srgbClr val="FF0000"/>
                </a:solidFill>
              </a:rPr>
              <a:t>BRÆKKEDE FARVER</a:t>
            </a:r>
          </a:p>
        </p:txBody>
      </p:sp>
      <p:sp>
        <p:nvSpPr>
          <p:cNvPr id="3" name="Pladsholder til tekst 2">
            <a:extLst>
              <a:ext uri="{FF2B5EF4-FFF2-40B4-BE49-F238E27FC236}">
                <a16:creationId xmlns:a16="http://schemas.microsoft.com/office/drawing/2014/main" id="{EDC782DB-AF19-EB20-8D0A-58F02070ED5C}"/>
              </a:ext>
            </a:extLst>
          </p:cNvPr>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355728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7200" dirty="0">
                <a:solidFill>
                  <a:srgbClr val="FF0000"/>
                </a:solidFill>
              </a:rPr>
              <a:t>Brækkede farver</a:t>
            </a:r>
          </a:p>
        </p:txBody>
      </p:sp>
      <p:sp>
        <p:nvSpPr>
          <p:cNvPr id="3" name="Pladsholder til indhold 2"/>
          <p:cNvSpPr>
            <a:spLocks noGrp="1"/>
          </p:cNvSpPr>
          <p:nvPr>
            <p:ph idx="1"/>
          </p:nvPr>
        </p:nvSpPr>
        <p:spPr/>
        <p:txBody>
          <a:bodyPr>
            <a:normAutofit fontScale="70000" lnSpcReduction="20000"/>
          </a:bodyPr>
          <a:lstStyle/>
          <a:p>
            <a:r>
              <a:rPr lang="da-DK" dirty="0"/>
              <a:t>Spektralfarvernes intense og stærkt mættede farveudtryk kan ændres ved at brække dem.</a:t>
            </a:r>
          </a:p>
          <a:p>
            <a:r>
              <a:rPr lang="da-DK" dirty="0"/>
              <a:t>Det kan gøres på flere måder, og i det følgende skal nævnes to, nemlig:</a:t>
            </a:r>
          </a:p>
          <a:p>
            <a:endParaRPr lang="da-DK" dirty="0"/>
          </a:p>
          <a:p>
            <a:r>
              <a:rPr lang="da-DK" dirty="0"/>
              <a:t>1. Man kan tilsætte akromatiske farver (sort/hvid)</a:t>
            </a:r>
          </a:p>
          <a:p>
            <a:endParaRPr lang="da-DK" dirty="0"/>
          </a:p>
          <a:p>
            <a:r>
              <a:rPr lang="da-DK" dirty="0"/>
              <a:t>2. Man kan tilsætte andre farver, for eksempel en komplementærfarve</a:t>
            </a:r>
          </a:p>
          <a:p>
            <a:endParaRPr lang="da-DK" dirty="0"/>
          </a:p>
          <a:p>
            <a:r>
              <a:rPr lang="da-DK" dirty="0"/>
              <a:t>I samme øjeblik en spektralfarve brækkes, vil den miste noget af sin mættethed og intensitet, men til gengæld kan dens nuancerigdom derved øges. Så er man ikke til en farvestrålende “tivolipalet”, kan man med fordel arbejde inden for den brækkede palet.</a:t>
            </a:r>
          </a:p>
        </p:txBody>
      </p:sp>
    </p:spTree>
    <p:extLst>
      <p:ext uri="{BB962C8B-B14F-4D97-AF65-F5344CB8AC3E}">
        <p14:creationId xmlns:p14="http://schemas.microsoft.com/office/powerpoint/2010/main" val="4143349484"/>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5565</TotalTime>
  <Words>731</Words>
  <Application>Microsoft Office PowerPoint</Application>
  <PresentationFormat>Skærmshow (4:3)</PresentationFormat>
  <Paragraphs>138</Paragraphs>
  <Slides>41</Slides>
  <Notes>9</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41</vt:i4>
      </vt:variant>
    </vt:vector>
  </HeadingPairs>
  <TitlesOfParts>
    <vt:vector size="45" baseType="lpstr">
      <vt:lpstr>Arial</vt:lpstr>
      <vt:lpstr>Avenir Next LT Pro Demi</vt:lpstr>
      <vt:lpstr>Calibri</vt:lpstr>
      <vt:lpstr>Kontortema</vt:lpstr>
      <vt:lpstr>Farve</vt:lpstr>
      <vt:lpstr>Spektralfarver</vt:lpstr>
      <vt:lpstr>Primær- og sekundærfarver Tertiærfarver</vt:lpstr>
      <vt:lpstr>PowerPoint-præsentation</vt:lpstr>
      <vt:lpstr>Ittens farvecirkel</vt:lpstr>
      <vt:lpstr>Akromatiske farver</vt:lpstr>
      <vt:lpstr>PowerPoint-præsentation</vt:lpstr>
      <vt:lpstr>BRÆKKEDE FARVER</vt:lpstr>
      <vt:lpstr>Brækkede farver</vt:lpstr>
      <vt:lpstr>Brækkede farver</vt:lpstr>
      <vt:lpstr>Valør</vt:lpstr>
      <vt:lpstr>Kontrasttyper</vt:lpstr>
      <vt:lpstr>PowerPoint-præsentation</vt:lpstr>
      <vt:lpstr>PowerPoint-præsentation</vt:lpstr>
      <vt:lpstr>Egenkontrast </vt:lpstr>
      <vt:lpstr>PowerPoint-præsentation</vt:lpstr>
      <vt:lpstr>PowerPoint-præsentation</vt:lpstr>
      <vt:lpstr>PowerPoint-præsentation</vt:lpstr>
      <vt:lpstr>PowerPoint-præsentation</vt:lpstr>
      <vt:lpstr>Komplementærkontrast komplementærfarver</vt:lpstr>
      <vt:lpstr>PowerPoint-præsentation</vt:lpstr>
      <vt:lpstr>PowerPoint-præsentation</vt:lpstr>
      <vt:lpstr>PowerPoint-præsentation</vt:lpstr>
      <vt:lpstr>Kvantitetskontrast</vt:lpstr>
      <vt:lpstr>PowerPoint-præsentation</vt:lpstr>
      <vt:lpstr>PowerPoint-præsentation</vt:lpstr>
      <vt:lpstr>Kvalitetskontrast</vt:lpstr>
      <vt:lpstr>PowerPoint-præsentation</vt:lpstr>
      <vt:lpstr>PowerPoint-præsentation</vt:lpstr>
      <vt:lpstr>PowerPoint-præsentation</vt:lpstr>
      <vt:lpstr>Lys – mørkkontrast</vt:lpstr>
      <vt:lpstr>PowerPoint-præsentation</vt:lpstr>
      <vt:lpstr>Kold-varmkontrast</vt:lpstr>
      <vt:lpstr>PowerPoint-præsentation</vt:lpstr>
      <vt:lpstr>PowerPoint-præsentation</vt:lpstr>
      <vt:lpstr>PowerPoint-præsentation</vt:lpstr>
      <vt:lpstr>Lysværdi</vt:lpstr>
      <vt:lpstr>OPGAVE</vt:lpstr>
      <vt:lpstr>VISUALISERINGSØVELSE:  LAV EN KREATIV UDGAVE AF FARVECIRKLEN</vt:lpstr>
      <vt:lpstr>PowerPoint-præsentation</vt:lpstr>
      <vt:lpstr>PowerPoint-præsentation</vt:lpstr>
    </vt:vector>
  </TitlesOfParts>
  <Company>Frederiksborg Gymnasium &amp; 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Lærer</dc:creator>
  <cp:lastModifiedBy>Hanne Holmelund von Sehested</cp:lastModifiedBy>
  <cp:revision>30</cp:revision>
  <cp:lastPrinted>2013-09-02T13:09:22Z</cp:lastPrinted>
  <dcterms:created xsi:type="dcterms:W3CDTF">2013-09-02T12:46:13Z</dcterms:created>
  <dcterms:modified xsi:type="dcterms:W3CDTF">2023-09-18T08:08:47Z</dcterms:modified>
</cp:coreProperties>
</file>