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2" r:id="rId3"/>
    <p:sldId id="257" r:id="rId4"/>
    <p:sldId id="258" r:id="rId5"/>
    <p:sldId id="259" r:id="rId6"/>
    <p:sldId id="260" r:id="rId7"/>
    <p:sldId id="261" r:id="rId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9E3"/>
    <a:srgbClr val="D7FFD8"/>
    <a:srgbClr val="FA91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E27913-CAEF-4482-A498-F5E486345348}" v="5" dt="2025-10-06T15:11:06.7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e Holmelund von Sehested" userId="b92cad2f-4ea1-43fa-a59c-1f9b0eb09d8b" providerId="ADAL" clId="{B5E27913-CAEF-4482-A498-F5E486345348}"/>
    <pc:docChg chg="modSld">
      <pc:chgData name="Hanne Holmelund von Sehested" userId="b92cad2f-4ea1-43fa-a59c-1f9b0eb09d8b" providerId="ADAL" clId="{B5E27913-CAEF-4482-A498-F5E486345348}" dt="2025-10-06T15:11:06.773" v="4"/>
      <pc:docMkLst>
        <pc:docMk/>
      </pc:docMkLst>
      <pc:sldChg chg="setBg">
        <pc:chgData name="Hanne Holmelund von Sehested" userId="b92cad2f-4ea1-43fa-a59c-1f9b0eb09d8b" providerId="ADAL" clId="{B5E27913-CAEF-4482-A498-F5E486345348}" dt="2025-10-06T15:11:06.773" v="4"/>
        <pc:sldMkLst>
          <pc:docMk/>
          <pc:sldMk cId="2083201440" sldId="25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10/6/2025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602931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10/6/2025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3514886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10/6/2025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37621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10/6/2025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3111181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10/6/2025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674042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10/6/2025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892244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10/6/2025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2333733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10/6/2025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649366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10/6/2025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87748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10/6/2025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3897218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10/6/2025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37346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10/6/2025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‹nr.›</a:t>
            </a:fld>
            <a:endParaRPr lang="en-US"/>
          </a:p>
        </p:txBody>
      </p:sp>
    </p:spTree>
    <p:extLst>
      <p:ext uri="{BB962C8B-B14F-4D97-AF65-F5344CB8AC3E}">
        <p14:creationId xmlns:p14="http://schemas.microsoft.com/office/powerpoint/2010/main" val="37704851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89" r:id="rId6"/>
    <p:sldLayoutId id="2147483685" r:id="rId7"/>
    <p:sldLayoutId id="2147483686" r:id="rId8"/>
    <p:sldLayoutId id="2147483687" r:id="rId9"/>
    <p:sldLayoutId id="2147483688" r:id="rId10"/>
    <p:sldLayoutId id="2147483690"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temalinje.louisiana.dk/#period:4,5,6,7/period-view:5/filter"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temalinje.louisiana.dk/#period:4/period-view:5/filter"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temalinje.louisiana.dk/#period:5/period-view:6/filter"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http://temalinje.louisiana.dk/#period:6/period-view:7/filter"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temalinje.louisiana.dk/#period:7/period-view:8/filter"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7FFD8"/>
        </a:solidFill>
        <a:effectLst/>
      </p:bgPr>
    </p:bg>
    <p:spTree>
      <p:nvGrpSpPr>
        <p:cNvPr id="1" name=""/>
        <p:cNvGrpSpPr/>
        <p:nvPr/>
      </p:nvGrpSpPr>
      <p:grpSpPr>
        <a:xfrm>
          <a:off x="0" y="0"/>
          <a:ext cx="0" cy="0"/>
          <a:chOff x="0" y="0"/>
          <a:chExt cx="0" cy="0"/>
        </a:xfrm>
      </p:grpSpPr>
      <p:sp useBgFill="1">
        <p:nvSpPr>
          <p:cNvPr id="32" name="Rectangle 27">
            <a:extLst>
              <a:ext uri="{FF2B5EF4-FFF2-40B4-BE49-F238E27FC236}">
                <a16:creationId xmlns:a16="http://schemas.microsoft.com/office/drawing/2014/main" id="{7A642772-2521-3FAB-B405-4D9468237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86C0252-9037-DBAD-9FE6-AF971D919196}"/>
              </a:ext>
            </a:extLst>
          </p:cNvPr>
          <p:cNvSpPr>
            <a:spLocks noGrp="1"/>
          </p:cNvSpPr>
          <p:nvPr>
            <p:ph type="ctrTitle"/>
          </p:nvPr>
        </p:nvSpPr>
        <p:spPr>
          <a:xfrm>
            <a:off x="425461" y="4368006"/>
            <a:ext cx="4102996" cy="2241755"/>
          </a:xfrm>
        </p:spPr>
        <p:txBody>
          <a:bodyPr>
            <a:normAutofit/>
          </a:bodyPr>
          <a:lstStyle/>
          <a:p>
            <a:pPr algn="l"/>
            <a:r>
              <a:rPr lang="da-DK" sz="3100" dirty="0"/>
              <a:t>Nedslag i kunsthistorien </a:t>
            </a:r>
            <a:br>
              <a:rPr lang="da-DK" sz="3100" dirty="0"/>
            </a:br>
            <a:r>
              <a:rPr lang="da-DK" sz="3100" dirty="0"/>
              <a:t>og i samtidskunsten</a:t>
            </a:r>
          </a:p>
        </p:txBody>
      </p:sp>
      <p:sp>
        <p:nvSpPr>
          <p:cNvPr id="3" name="Undertitel 2">
            <a:extLst>
              <a:ext uri="{FF2B5EF4-FFF2-40B4-BE49-F238E27FC236}">
                <a16:creationId xmlns:a16="http://schemas.microsoft.com/office/drawing/2014/main" id="{E07A1606-8DB1-0621-E65F-0368F6337431}"/>
              </a:ext>
            </a:extLst>
          </p:cNvPr>
          <p:cNvSpPr>
            <a:spLocks noGrp="1"/>
          </p:cNvSpPr>
          <p:nvPr>
            <p:ph type="subTitle" idx="1"/>
          </p:nvPr>
        </p:nvSpPr>
        <p:spPr>
          <a:xfrm>
            <a:off x="9285516" y="6272654"/>
            <a:ext cx="2906484" cy="465603"/>
          </a:xfrm>
        </p:spPr>
        <p:txBody>
          <a:bodyPr>
            <a:normAutofit/>
          </a:bodyPr>
          <a:lstStyle/>
          <a:p>
            <a:pPr algn="l"/>
            <a:r>
              <a:rPr lang="da-DK" dirty="0"/>
              <a:t>Ekskursion til Louisiana</a:t>
            </a:r>
          </a:p>
        </p:txBody>
      </p:sp>
      <p:pic>
        <p:nvPicPr>
          <p:cNvPr id="4" name="Billede 3">
            <a:extLst>
              <a:ext uri="{FF2B5EF4-FFF2-40B4-BE49-F238E27FC236}">
                <a16:creationId xmlns:a16="http://schemas.microsoft.com/office/drawing/2014/main" id="{CC494017-91D8-64FF-30DD-81ACF06B17A2}"/>
              </a:ext>
            </a:extLst>
          </p:cNvPr>
          <p:cNvPicPr>
            <a:picLocks noChangeAspect="1"/>
          </p:cNvPicPr>
          <p:nvPr/>
        </p:nvPicPr>
        <p:blipFill>
          <a:blip r:embed="rId2"/>
          <a:stretch>
            <a:fillRect/>
          </a:stretch>
        </p:blipFill>
        <p:spPr>
          <a:xfrm>
            <a:off x="0" y="516509"/>
            <a:ext cx="12208801" cy="4364645"/>
          </a:xfrm>
          <a:prstGeom prst="rect">
            <a:avLst/>
          </a:prstGeom>
        </p:spPr>
      </p:pic>
    </p:spTree>
    <p:extLst>
      <p:ext uri="{BB962C8B-B14F-4D97-AF65-F5344CB8AC3E}">
        <p14:creationId xmlns:p14="http://schemas.microsoft.com/office/powerpoint/2010/main" val="2083201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13208A-D0DC-C30B-699A-B094F238DE8D}"/>
              </a:ext>
            </a:extLst>
          </p:cNvPr>
          <p:cNvSpPr>
            <a:spLocks noGrp="1"/>
          </p:cNvSpPr>
          <p:nvPr>
            <p:ph type="title"/>
          </p:nvPr>
        </p:nvSpPr>
        <p:spPr>
          <a:xfrm>
            <a:off x="847221" y="787296"/>
            <a:ext cx="4232779" cy="5816704"/>
          </a:xfrm>
        </p:spPr>
        <p:txBody>
          <a:bodyPr>
            <a:normAutofit/>
          </a:bodyPr>
          <a:lstStyle/>
          <a:p>
            <a:r>
              <a:rPr lang="da-DK" dirty="0">
                <a:solidFill>
                  <a:schemeClr val="accent1">
                    <a:lumMod val="50000"/>
                  </a:schemeClr>
                </a:solidFill>
              </a:rPr>
              <a:t>Køn, </a:t>
            </a:r>
            <a:br>
              <a:rPr lang="da-DK" dirty="0">
                <a:solidFill>
                  <a:schemeClr val="accent1">
                    <a:lumMod val="50000"/>
                  </a:schemeClr>
                </a:solidFill>
              </a:rPr>
            </a:br>
            <a:r>
              <a:rPr lang="da-DK" dirty="0">
                <a:solidFill>
                  <a:schemeClr val="accent1">
                    <a:lumMod val="50000"/>
                  </a:schemeClr>
                </a:solidFill>
              </a:rPr>
              <a:t>krop </a:t>
            </a:r>
            <a:br>
              <a:rPr lang="da-DK" dirty="0">
                <a:solidFill>
                  <a:schemeClr val="accent1">
                    <a:lumMod val="50000"/>
                  </a:schemeClr>
                </a:solidFill>
              </a:rPr>
            </a:br>
            <a:r>
              <a:rPr lang="da-DK" dirty="0">
                <a:solidFill>
                  <a:schemeClr val="accent1">
                    <a:lumMod val="50000"/>
                  </a:schemeClr>
                </a:solidFill>
              </a:rPr>
              <a:t>og identitet</a:t>
            </a:r>
            <a:br>
              <a:rPr lang="da-DK" dirty="0">
                <a:solidFill>
                  <a:schemeClr val="accent1">
                    <a:lumMod val="50000"/>
                  </a:schemeClr>
                </a:solidFill>
              </a:rPr>
            </a:br>
            <a:r>
              <a:rPr lang="da-DK" dirty="0">
                <a:solidFill>
                  <a:schemeClr val="accent1">
                    <a:lumMod val="50000"/>
                  </a:schemeClr>
                </a:solidFill>
              </a:rPr>
              <a:t>på Louisiana</a:t>
            </a:r>
          </a:p>
        </p:txBody>
      </p:sp>
    </p:spTree>
    <p:extLst>
      <p:ext uri="{BB962C8B-B14F-4D97-AF65-F5344CB8AC3E}">
        <p14:creationId xmlns:p14="http://schemas.microsoft.com/office/powerpoint/2010/main" val="2140462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F0A5342B-C953-72C1-8216-C5753512114F}"/>
              </a:ext>
            </a:extLst>
          </p:cNvPr>
          <p:cNvSpPr txBox="1"/>
          <p:nvPr/>
        </p:nvSpPr>
        <p:spPr>
          <a:xfrm>
            <a:off x="1559560" y="1407934"/>
            <a:ext cx="8417560" cy="4042132"/>
          </a:xfrm>
          <a:prstGeom prst="rect">
            <a:avLst/>
          </a:prstGeom>
          <a:noFill/>
        </p:spPr>
        <p:txBody>
          <a:bodyPr wrap="square">
            <a:spAutoFit/>
          </a:bodyPr>
          <a:lstStyle/>
          <a:p>
            <a:pPr algn="l">
              <a:spcAft>
                <a:spcPts val="1500"/>
              </a:spcAft>
              <a:buNone/>
            </a:pPr>
            <a:r>
              <a:rPr lang="da-DK" sz="2000" b="0" i="0" dirty="0">
                <a:solidFill>
                  <a:srgbClr val="090B19"/>
                </a:solidFill>
                <a:effectLst/>
                <a:latin typeface="proxima-nova"/>
              </a:rPr>
              <a:t>Temaet KROP, KØN OG IDENTITET fokuserer på kunstens og kroppens indbyrdes relationer. Materialet giver en forståelse af kroppens, kønnets og identitetens rolle og betydning i både den moderne kunst og den aktuelle samtidskunst. Temaet inddrager værker, der dækker en bred vifte af kunstneriske udtryksformer, blandt andet maleri, fotografi, skulptur, videokunst og installationskunst.</a:t>
            </a:r>
          </a:p>
          <a:p>
            <a:pPr algn="l">
              <a:spcBef>
                <a:spcPts val="450"/>
              </a:spcBef>
              <a:spcAft>
                <a:spcPts val="1500"/>
              </a:spcAft>
            </a:pPr>
            <a:r>
              <a:rPr lang="da-DK" sz="2000" b="0" i="0" dirty="0">
                <a:solidFill>
                  <a:srgbClr val="090B19"/>
                </a:solidFill>
                <a:effectLst/>
                <a:latin typeface="proxima-nova"/>
              </a:rPr>
              <a:t>Temaet KROP, KØN OG IDENTITET består af fire undertemaer, der hver især tager afsæt i et udvalg af værker med tilhørende værkbeskrivelser, analyser, arbejdsspørgsmål/”prøv det” til elever samt supplerende visuelt materiale. Hvert undertema er rammesat af en introduktion, der binder værkerne sammen. Desuden byder hvert undertema på et perspektiv, der trækker tråde til bl.a. filosofien, litteraturen og den visuelle kultur.</a:t>
            </a:r>
          </a:p>
        </p:txBody>
      </p:sp>
      <p:sp>
        <p:nvSpPr>
          <p:cNvPr id="4" name="Tekstfelt 3">
            <a:extLst>
              <a:ext uri="{FF2B5EF4-FFF2-40B4-BE49-F238E27FC236}">
                <a16:creationId xmlns:a16="http://schemas.microsoft.com/office/drawing/2014/main" id="{C49A5594-9D06-A49A-742C-ED5BDD93420F}"/>
              </a:ext>
            </a:extLst>
          </p:cNvPr>
          <p:cNvSpPr txBox="1"/>
          <p:nvPr/>
        </p:nvSpPr>
        <p:spPr>
          <a:xfrm>
            <a:off x="1559560" y="5608320"/>
            <a:ext cx="7762240" cy="369332"/>
          </a:xfrm>
          <a:prstGeom prst="rect">
            <a:avLst/>
          </a:prstGeom>
          <a:noFill/>
        </p:spPr>
        <p:txBody>
          <a:bodyPr wrap="square" rtlCol="0">
            <a:spAutoFit/>
          </a:bodyPr>
          <a:lstStyle/>
          <a:p>
            <a:r>
              <a:rPr lang="da-DK" dirty="0">
                <a:hlinkClick r:id="rId2"/>
              </a:rPr>
              <a:t>temalinje.louisiana.dk</a:t>
            </a:r>
            <a:endParaRPr lang="da-DK" dirty="0"/>
          </a:p>
        </p:txBody>
      </p:sp>
    </p:spTree>
    <p:extLst>
      <p:ext uri="{BB962C8B-B14F-4D97-AF65-F5344CB8AC3E}">
        <p14:creationId xmlns:p14="http://schemas.microsoft.com/office/powerpoint/2010/main" val="4155390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158C59-CF04-5963-B2B4-A2C0B214E09A}"/>
              </a:ext>
            </a:extLst>
          </p:cNvPr>
          <p:cNvSpPr>
            <a:spLocks noGrp="1"/>
          </p:cNvSpPr>
          <p:nvPr>
            <p:ph type="title"/>
          </p:nvPr>
        </p:nvSpPr>
        <p:spPr/>
        <p:txBody>
          <a:bodyPr/>
          <a:lstStyle/>
          <a:p>
            <a:r>
              <a:rPr lang="da-DK" dirty="0">
                <a:solidFill>
                  <a:schemeClr val="accent6">
                    <a:lumMod val="75000"/>
                  </a:schemeClr>
                </a:solidFill>
              </a:rPr>
              <a:t>Den foranderlige krop</a:t>
            </a:r>
          </a:p>
        </p:txBody>
      </p:sp>
      <p:sp>
        <p:nvSpPr>
          <p:cNvPr id="3" name="Pladsholder til indhold 2">
            <a:extLst>
              <a:ext uri="{FF2B5EF4-FFF2-40B4-BE49-F238E27FC236}">
                <a16:creationId xmlns:a16="http://schemas.microsoft.com/office/drawing/2014/main" id="{F165EB94-F287-5268-FBED-9B9F3D9764AB}"/>
              </a:ext>
            </a:extLst>
          </p:cNvPr>
          <p:cNvSpPr>
            <a:spLocks noGrp="1"/>
          </p:cNvSpPr>
          <p:nvPr>
            <p:ph idx="1"/>
          </p:nvPr>
        </p:nvSpPr>
        <p:spPr>
          <a:xfrm>
            <a:off x="5134708" y="553616"/>
            <a:ext cx="6279741" cy="5958944"/>
          </a:xfrm>
        </p:spPr>
        <p:txBody>
          <a:bodyPr>
            <a:normAutofit/>
          </a:bodyPr>
          <a:lstStyle/>
          <a:p>
            <a:pPr marL="0" indent="0">
              <a:buNone/>
            </a:pPr>
            <a:r>
              <a:rPr lang="da-DK" b="1" dirty="0">
                <a:hlinkClick r:id="rId2"/>
              </a:rPr>
              <a:t>Den foranderlige krop (1:4)</a:t>
            </a:r>
            <a:endParaRPr lang="da-DK" dirty="0"/>
          </a:p>
          <a:p>
            <a:pPr marL="0" indent="0">
              <a:buNone/>
            </a:pPr>
            <a:endParaRPr lang="da-DK" dirty="0"/>
          </a:p>
          <a:p>
            <a:pPr marL="0" indent="0">
              <a:buNone/>
            </a:pPr>
            <a:r>
              <a:rPr lang="da-DK" dirty="0"/>
              <a:t>Kunsten kan via en undersøgende og nysgerrig tilgang </a:t>
            </a:r>
            <a:r>
              <a:rPr lang="da-DK" dirty="0">
                <a:solidFill>
                  <a:schemeClr val="accent6"/>
                </a:solidFill>
              </a:rPr>
              <a:t>problematisere konventionelle forståelser af køn, race, relationer og seksualitet</a:t>
            </a:r>
            <a:r>
              <a:rPr lang="da-DK" dirty="0"/>
              <a:t>. Vi griber fat om </a:t>
            </a:r>
            <a:r>
              <a:rPr lang="da-DK" dirty="0">
                <a:solidFill>
                  <a:schemeClr val="accent6"/>
                </a:solidFill>
              </a:rPr>
              <a:t>identitetsdannelse og identitetsproblematikker </a:t>
            </a:r>
            <a:r>
              <a:rPr lang="da-DK" dirty="0"/>
              <a:t>i den moderne kunst og især i samtidskunsten.</a:t>
            </a:r>
          </a:p>
        </p:txBody>
      </p:sp>
      <p:sp>
        <p:nvSpPr>
          <p:cNvPr id="4" name="Pladsholder til tekst 3">
            <a:extLst>
              <a:ext uri="{FF2B5EF4-FFF2-40B4-BE49-F238E27FC236}">
                <a16:creationId xmlns:a16="http://schemas.microsoft.com/office/drawing/2014/main" id="{5E871944-D7BC-0EE8-3F81-04C3ECAC45BA}"/>
              </a:ext>
            </a:extLst>
          </p:cNvPr>
          <p:cNvSpPr>
            <a:spLocks noGrp="1"/>
          </p:cNvSpPr>
          <p:nvPr>
            <p:ph type="body" sz="half" idx="2"/>
          </p:nvPr>
        </p:nvSpPr>
        <p:spPr>
          <a:xfrm>
            <a:off x="597160" y="2011505"/>
            <a:ext cx="3595634" cy="4292879"/>
          </a:xfrm>
          <a:solidFill>
            <a:schemeClr val="accent6">
              <a:lumMod val="40000"/>
              <a:lumOff val="60000"/>
            </a:schemeClr>
          </a:solidFill>
        </p:spPr>
        <p:txBody>
          <a:bodyPr>
            <a:normAutofit lnSpcReduction="10000"/>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da-DK" sz="1400" b="1" i="0" u="none" strike="noStrike" kern="1200" cap="none" spc="0" normalizeH="0" baseline="0" noProof="0" dirty="0">
                <a:ln>
                  <a:noFill/>
                </a:ln>
                <a:solidFill>
                  <a:schemeClr val="accent6">
                    <a:lumMod val="50000"/>
                  </a:schemeClr>
                </a:solidFill>
                <a:effectLst/>
                <a:uLnTx/>
                <a:uFillTx/>
                <a:latin typeface="Neue Haas Grotesk Text Pro"/>
                <a:ea typeface="+mn-ea"/>
                <a:cs typeface="+mn-cs"/>
              </a:rPr>
              <a:t>OPGAVE:</a:t>
            </a:r>
          </a:p>
          <a:p>
            <a:pPr marL="342900" marR="0" lvl="0" indent="-342900" algn="l" defTabSz="914400" rtl="0" eaLnBrk="1" fontAlgn="auto" latinLnBrk="0" hangingPunct="1">
              <a:lnSpc>
                <a:spcPct val="120000"/>
              </a:lnSpc>
              <a:spcBef>
                <a:spcPts val="1000"/>
              </a:spcBef>
              <a:spcAft>
                <a:spcPts val="0"/>
              </a:spcAft>
              <a:buClrTx/>
              <a:buSzTx/>
              <a:buFont typeface="+mj-lt"/>
              <a:buAutoNum type="arabicPeriod"/>
              <a:tabLst/>
              <a:defRPr/>
            </a:pPr>
            <a:r>
              <a:rPr kumimoji="0" lang="da-DK" sz="1400" b="0" i="0" u="none" strike="noStrike" kern="1200" cap="none" spc="0" normalizeH="0" baseline="0" noProof="0" dirty="0">
                <a:ln>
                  <a:noFill/>
                </a:ln>
                <a:solidFill>
                  <a:prstClr val="black"/>
                </a:solidFill>
                <a:effectLst/>
                <a:uLnTx/>
                <a:uFillTx/>
                <a:latin typeface="Neue Haas Grotesk Text Pro"/>
                <a:ea typeface="+mn-ea"/>
                <a:cs typeface="+mn-cs"/>
              </a:rPr>
              <a:t>Læs teksterne under INTRO +  PERSPEKTIV via linket.</a:t>
            </a:r>
          </a:p>
          <a:p>
            <a:pPr marL="342900" marR="0" lvl="0" indent="-342900" algn="l" defTabSz="914400" rtl="0" eaLnBrk="1" fontAlgn="auto" latinLnBrk="0" hangingPunct="1">
              <a:lnSpc>
                <a:spcPct val="120000"/>
              </a:lnSpc>
              <a:spcBef>
                <a:spcPts val="1000"/>
              </a:spcBef>
              <a:spcAft>
                <a:spcPts val="0"/>
              </a:spcAft>
              <a:buClrTx/>
              <a:buSzTx/>
              <a:buFont typeface="+mj-lt"/>
              <a:buAutoNum type="arabicPeriod"/>
              <a:tabLst/>
              <a:defRPr/>
            </a:pPr>
            <a:r>
              <a:rPr kumimoji="0" lang="da-DK" sz="1400" b="0" i="0" u="none" strike="noStrike" kern="1200" cap="none" spc="0" normalizeH="0" baseline="0" noProof="0" dirty="0">
                <a:ln>
                  <a:noFill/>
                </a:ln>
                <a:solidFill>
                  <a:prstClr val="black"/>
                </a:solidFill>
                <a:effectLst/>
                <a:uLnTx/>
                <a:uFillTx/>
                <a:latin typeface="Neue Haas Grotesk Text Pro"/>
                <a:ea typeface="+mn-ea"/>
                <a:cs typeface="+mn-cs"/>
              </a:rPr>
              <a:t>Dyk ned i en kunstner: </a:t>
            </a:r>
            <a:br>
              <a:rPr kumimoji="0" lang="da-DK" sz="1400" b="0" i="0" u="none" strike="noStrike" kern="1200" cap="none" spc="0" normalizeH="0" baseline="0" noProof="0" dirty="0">
                <a:ln>
                  <a:noFill/>
                </a:ln>
                <a:solidFill>
                  <a:prstClr val="black"/>
                </a:solidFill>
                <a:effectLst/>
                <a:uLnTx/>
                <a:uFillTx/>
                <a:latin typeface="Neue Haas Grotesk Text Pro"/>
                <a:ea typeface="+mn-ea"/>
                <a:cs typeface="+mn-cs"/>
              </a:rPr>
            </a:br>
            <a:r>
              <a:rPr kumimoji="0" lang="da-DK" sz="1400" b="0" i="0" u="none" strike="noStrike" kern="1200" cap="none" spc="0" normalizeH="0" baseline="0" noProof="0" dirty="0">
                <a:ln>
                  <a:noFill/>
                </a:ln>
                <a:solidFill>
                  <a:prstClr val="black"/>
                </a:solidFill>
                <a:effectLst/>
                <a:uLnTx/>
                <a:uFillTx/>
                <a:latin typeface="Neue Haas Grotesk Text Pro"/>
                <a:ea typeface="+mn-ea"/>
                <a:cs typeface="+mn-cs"/>
              </a:rPr>
              <a:t>Enten ROGER BALLEN eller UGO RONDINONE. Læs, kig og diskuter i gruppen. Besvar også nogle af spørgsmålene på siderne.</a:t>
            </a:r>
          </a:p>
          <a:p>
            <a:pPr marL="342900" marR="0" lvl="0" indent="-342900" algn="l" defTabSz="914400" rtl="0" eaLnBrk="1" fontAlgn="auto" latinLnBrk="0" hangingPunct="1">
              <a:lnSpc>
                <a:spcPct val="120000"/>
              </a:lnSpc>
              <a:spcBef>
                <a:spcPts val="1000"/>
              </a:spcBef>
              <a:spcAft>
                <a:spcPts val="0"/>
              </a:spcAft>
              <a:buClrTx/>
              <a:buSzTx/>
              <a:buFont typeface="+mj-lt"/>
              <a:buAutoNum type="arabicPeriod"/>
              <a:tabLst/>
              <a:defRPr/>
            </a:pPr>
            <a:r>
              <a:rPr kumimoji="0" lang="da-DK" sz="1400" b="0" i="0" u="none" strike="noStrike" kern="1200" cap="none" spc="0" normalizeH="0" baseline="0" noProof="0" dirty="0">
                <a:ln>
                  <a:noFill/>
                </a:ln>
                <a:solidFill>
                  <a:prstClr val="black"/>
                </a:solidFill>
                <a:effectLst/>
                <a:uLnTx/>
                <a:uFillTx/>
                <a:latin typeface="Neue Haas Grotesk Text Pro"/>
                <a:ea typeface="+mn-ea"/>
                <a:cs typeface="+mn-cs"/>
              </a:rPr>
              <a:t>Forbered et kort oplæg, hvor I redegør for temaet </a:t>
            </a:r>
            <a:r>
              <a:rPr kumimoji="0" lang="da-DK" sz="1400" b="1" i="0" u="none" strike="noStrike" kern="1200" cap="none" spc="0" normalizeH="0" baseline="0" noProof="0" dirty="0">
                <a:ln>
                  <a:noFill/>
                </a:ln>
                <a:solidFill>
                  <a:schemeClr val="accent6">
                    <a:lumMod val="50000"/>
                  </a:schemeClr>
                </a:solidFill>
                <a:effectLst/>
                <a:uLnTx/>
                <a:uFillTx/>
                <a:latin typeface="Neue Haas Grotesk Text Pro"/>
                <a:ea typeface="+mn-ea"/>
                <a:cs typeface="+mn-cs"/>
              </a:rPr>
              <a:t>Den foranderlige krop</a:t>
            </a:r>
            <a:r>
              <a:rPr kumimoji="0" lang="da-DK" sz="1400" b="0" i="0" u="none" strike="noStrike" kern="1200" cap="none" spc="0" normalizeH="0" baseline="0" noProof="0" dirty="0">
                <a:ln>
                  <a:noFill/>
                </a:ln>
                <a:solidFill>
                  <a:prstClr val="black"/>
                </a:solidFill>
                <a:effectLst/>
                <a:uLnTx/>
                <a:uFillTx/>
                <a:latin typeface="Neue Haas Grotesk Text Pro"/>
                <a:ea typeface="+mn-ea"/>
                <a:cs typeface="+mn-cs"/>
              </a:rPr>
              <a:t> og den valgte kunstners arbejde med indhold og udtryk.</a:t>
            </a:r>
          </a:p>
          <a:p>
            <a:pPr marL="342900" marR="0" lvl="0" indent="-342900" algn="l" defTabSz="914400" rtl="0" eaLnBrk="1" fontAlgn="auto" latinLnBrk="0" hangingPunct="1">
              <a:lnSpc>
                <a:spcPct val="120000"/>
              </a:lnSpc>
              <a:spcBef>
                <a:spcPts val="1000"/>
              </a:spcBef>
              <a:spcAft>
                <a:spcPts val="0"/>
              </a:spcAft>
              <a:buClrTx/>
              <a:buSzTx/>
              <a:buFont typeface="+mj-lt"/>
              <a:buAutoNum type="arabicPeriod"/>
              <a:tabLst/>
              <a:defRPr/>
            </a:pPr>
            <a:r>
              <a:rPr kumimoji="0" lang="da-DK" sz="1400" b="0" i="0" u="none" strike="noStrike" kern="1200" cap="none" spc="0" normalizeH="0" baseline="0" noProof="0" dirty="0">
                <a:ln>
                  <a:noFill/>
                </a:ln>
                <a:solidFill>
                  <a:prstClr val="black"/>
                </a:solidFill>
                <a:effectLst/>
                <a:uLnTx/>
                <a:uFillTx/>
                <a:latin typeface="Neue Haas Grotesk Text Pro"/>
                <a:ea typeface="+mn-ea"/>
                <a:cs typeface="+mn-cs"/>
              </a:rPr>
              <a:t>Stil 3 spørgsmål om emnet til resten af holdet, som de kan diskutere.</a:t>
            </a:r>
          </a:p>
          <a:p>
            <a:endParaRPr lang="da-DK" dirty="0"/>
          </a:p>
          <a:p>
            <a:pPr marL="342900" indent="-342900">
              <a:buFont typeface="+mj-lt"/>
              <a:buAutoNum type="arabicPeriod"/>
            </a:pPr>
            <a:endParaRPr lang="da-DK" dirty="0"/>
          </a:p>
        </p:txBody>
      </p:sp>
    </p:spTree>
    <p:extLst>
      <p:ext uri="{BB962C8B-B14F-4D97-AF65-F5344CB8AC3E}">
        <p14:creationId xmlns:p14="http://schemas.microsoft.com/office/powerpoint/2010/main" val="2070179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50CEC6-AB3C-45F2-4F3F-25FEB2F985DA}"/>
              </a:ext>
            </a:extLst>
          </p:cNvPr>
          <p:cNvSpPr>
            <a:spLocks noGrp="1"/>
          </p:cNvSpPr>
          <p:nvPr>
            <p:ph type="title"/>
          </p:nvPr>
        </p:nvSpPr>
        <p:spPr/>
        <p:txBody>
          <a:bodyPr/>
          <a:lstStyle/>
          <a:p>
            <a:r>
              <a:rPr lang="da-DK" dirty="0">
                <a:solidFill>
                  <a:schemeClr val="accent3">
                    <a:lumMod val="75000"/>
                  </a:schemeClr>
                </a:solidFill>
              </a:rPr>
              <a:t>Kroppen i kunsten</a:t>
            </a:r>
          </a:p>
        </p:txBody>
      </p:sp>
      <p:sp>
        <p:nvSpPr>
          <p:cNvPr id="3" name="Pladsholder til indhold 2">
            <a:extLst>
              <a:ext uri="{FF2B5EF4-FFF2-40B4-BE49-F238E27FC236}">
                <a16:creationId xmlns:a16="http://schemas.microsoft.com/office/drawing/2014/main" id="{D04474C7-0175-6106-064C-068AAE445B91}"/>
              </a:ext>
            </a:extLst>
          </p:cNvPr>
          <p:cNvSpPr>
            <a:spLocks noGrp="1"/>
          </p:cNvSpPr>
          <p:nvPr>
            <p:ph idx="1"/>
          </p:nvPr>
        </p:nvSpPr>
        <p:spPr/>
        <p:txBody>
          <a:bodyPr>
            <a:normAutofit/>
          </a:bodyPr>
          <a:lstStyle/>
          <a:p>
            <a:pPr marL="0" indent="0">
              <a:buNone/>
            </a:pPr>
            <a:r>
              <a:rPr lang="da-DK" b="1" dirty="0">
                <a:hlinkClick r:id="rId2"/>
              </a:rPr>
              <a:t>Kroppen i kunsten (2:4)</a:t>
            </a:r>
            <a:endParaRPr lang="da-DK" dirty="0"/>
          </a:p>
          <a:p>
            <a:pPr marL="0" indent="0">
              <a:buNone/>
            </a:pPr>
            <a:endParaRPr lang="da-DK" dirty="0"/>
          </a:p>
          <a:p>
            <a:pPr marL="0" indent="0">
              <a:buNone/>
            </a:pPr>
            <a:r>
              <a:rPr lang="da-DK" dirty="0"/>
              <a:t>Undertemaet giver et kunsthistorisk overblik over </a:t>
            </a:r>
            <a:r>
              <a:rPr lang="da-DK" dirty="0">
                <a:solidFill>
                  <a:schemeClr val="accent3"/>
                </a:solidFill>
              </a:rPr>
              <a:t>måden, hvorpå den moderne kunst arbejder med kroppen som motiv</a:t>
            </a:r>
            <a:r>
              <a:rPr lang="da-DK" dirty="0"/>
              <a:t>. Hvordan afspejles </a:t>
            </a:r>
            <a:r>
              <a:rPr lang="da-DK" dirty="0">
                <a:solidFill>
                  <a:schemeClr val="accent3"/>
                </a:solidFill>
              </a:rPr>
              <a:t>den moderne tilværelses vilkår og forudsætninger </a:t>
            </a:r>
            <a:r>
              <a:rPr lang="da-DK" dirty="0"/>
              <a:t>i den moderne kunst?</a:t>
            </a:r>
          </a:p>
          <a:p>
            <a:endParaRPr lang="da-DK" dirty="0"/>
          </a:p>
        </p:txBody>
      </p:sp>
      <p:sp>
        <p:nvSpPr>
          <p:cNvPr id="4" name="Pladsholder til tekst 3">
            <a:extLst>
              <a:ext uri="{FF2B5EF4-FFF2-40B4-BE49-F238E27FC236}">
                <a16:creationId xmlns:a16="http://schemas.microsoft.com/office/drawing/2014/main" id="{4DD5533C-57E8-0A8D-644F-9ADF19847FA5}"/>
              </a:ext>
            </a:extLst>
          </p:cNvPr>
          <p:cNvSpPr>
            <a:spLocks noGrp="1"/>
          </p:cNvSpPr>
          <p:nvPr>
            <p:ph type="body" sz="half" idx="2"/>
          </p:nvPr>
        </p:nvSpPr>
        <p:spPr>
          <a:xfrm>
            <a:off x="597160" y="2026641"/>
            <a:ext cx="3595634" cy="4277743"/>
          </a:xfrm>
          <a:solidFill>
            <a:schemeClr val="accent3">
              <a:lumMod val="40000"/>
              <a:lumOff val="60000"/>
            </a:schemeClr>
          </a:solidFill>
        </p:spPr>
        <p:txBody>
          <a:bodyPr>
            <a:normAutofit fontScale="85000" lnSpcReduction="20000"/>
          </a:bodyPr>
          <a:lstStyle/>
          <a:p>
            <a:r>
              <a:rPr lang="da-DK" b="1" dirty="0">
                <a:solidFill>
                  <a:schemeClr val="accent3">
                    <a:lumMod val="50000"/>
                  </a:schemeClr>
                </a:solidFill>
              </a:rPr>
              <a:t>OPGAVE:</a:t>
            </a:r>
          </a:p>
          <a:p>
            <a:pPr marL="342900" indent="-342900">
              <a:buFont typeface="+mj-lt"/>
              <a:buAutoNum type="arabicPeriod"/>
            </a:pPr>
            <a:r>
              <a:rPr lang="da-DK" dirty="0"/>
              <a:t>Læs teksterne under INTRO +  PERSPEKTIV via linket.</a:t>
            </a:r>
          </a:p>
          <a:p>
            <a:pPr marL="342900" indent="-342900">
              <a:buFont typeface="+mj-lt"/>
              <a:buAutoNum type="arabicPeriod"/>
            </a:pPr>
            <a:r>
              <a:rPr lang="da-DK" dirty="0"/>
              <a:t>Dyk ned i en kunstner: </a:t>
            </a:r>
            <a:br>
              <a:rPr lang="da-DK" dirty="0"/>
            </a:br>
            <a:r>
              <a:rPr lang="da-DK" dirty="0"/>
              <a:t>Enten HENRI LAURENS eller YVES KLEIN. Læs, kig og diskuter i gruppen. Besvar også nogle af spørgsmålene på </a:t>
            </a:r>
            <a:r>
              <a:rPr lang="da-DK" dirty="0">
                <a:solidFill>
                  <a:prstClr val="black"/>
                </a:solidFill>
              </a:rPr>
              <a:t>siderne</a:t>
            </a:r>
            <a:r>
              <a:rPr lang="da-DK" dirty="0"/>
              <a:t>.</a:t>
            </a:r>
          </a:p>
          <a:p>
            <a:pPr marL="342900" indent="-342900">
              <a:buFont typeface="+mj-lt"/>
              <a:buAutoNum type="arabicPeriod"/>
            </a:pPr>
            <a:r>
              <a:rPr lang="da-DK" dirty="0"/>
              <a:t>Forbered et kort oplæg, hvor I redegør for temaet </a:t>
            </a:r>
            <a:r>
              <a:rPr lang="da-DK" b="1" dirty="0">
                <a:solidFill>
                  <a:schemeClr val="accent5">
                    <a:lumMod val="50000"/>
                  </a:schemeClr>
                </a:solidFill>
              </a:rPr>
              <a:t>Kroppen i kunsten</a:t>
            </a:r>
            <a:r>
              <a:rPr lang="da-DK" dirty="0"/>
              <a:t> og den valgte kunstners arbejde med indhold og udtryk.</a:t>
            </a:r>
          </a:p>
          <a:p>
            <a:pPr marL="342900" indent="-342900">
              <a:buFont typeface="+mj-lt"/>
              <a:buAutoNum type="arabicPeriod"/>
            </a:pPr>
            <a:r>
              <a:rPr lang="da-DK" dirty="0"/>
              <a:t>Stil 3 spørgsmål om emnet til resten af holdet, som de kan diskutere.</a:t>
            </a:r>
          </a:p>
        </p:txBody>
      </p:sp>
    </p:spTree>
    <p:extLst>
      <p:ext uri="{BB962C8B-B14F-4D97-AF65-F5344CB8AC3E}">
        <p14:creationId xmlns:p14="http://schemas.microsoft.com/office/powerpoint/2010/main" val="515475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BF199-6F0D-8AB3-99B2-88A95696C1EB}"/>
              </a:ext>
            </a:extLst>
          </p:cNvPr>
          <p:cNvSpPr>
            <a:spLocks noGrp="1"/>
          </p:cNvSpPr>
          <p:nvPr>
            <p:ph type="title"/>
          </p:nvPr>
        </p:nvSpPr>
        <p:spPr/>
        <p:txBody>
          <a:bodyPr/>
          <a:lstStyle/>
          <a:p>
            <a:r>
              <a:rPr lang="da-DK" dirty="0">
                <a:solidFill>
                  <a:schemeClr val="accent2">
                    <a:lumMod val="75000"/>
                  </a:schemeClr>
                </a:solidFill>
              </a:rPr>
              <a:t>Fra selvportrætter til selfies</a:t>
            </a:r>
          </a:p>
        </p:txBody>
      </p:sp>
      <p:sp>
        <p:nvSpPr>
          <p:cNvPr id="3" name="Pladsholder til indhold 2">
            <a:extLst>
              <a:ext uri="{FF2B5EF4-FFF2-40B4-BE49-F238E27FC236}">
                <a16:creationId xmlns:a16="http://schemas.microsoft.com/office/drawing/2014/main" id="{F14D656A-F1A6-8915-E179-46562A2BA07F}"/>
              </a:ext>
            </a:extLst>
          </p:cNvPr>
          <p:cNvSpPr>
            <a:spLocks noGrp="1"/>
          </p:cNvSpPr>
          <p:nvPr>
            <p:ph idx="1"/>
          </p:nvPr>
        </p:nvSpPr>
        <p:spPr>
          <a:xfrm>
            <a:off x="5134708" y="553616"/>
            <a:ext cx="6279741" cy="5928464"/>
          </a:xfrm>
        </p:spPr>
        <p:txBody>
          <a:bodyPr>
            <a:normAutofit lnSpcReduction="10000"/>
          </a:bodyPr>
          <a:lstStyle/>
          <a:p>
            <a:pPr marL="0" indent="0">
              <a:buNone/>
            </a:pPr>
            <a:r>
              <a:rPr lang="da-DK" b="1" dirty="0">
                <a:hlinkClick r:id="rId2"/>
              </a:rPr>
              <a:t>Fra selvportrætter til selfies (3:4)</a:t>
            </a:r>
            <a:endParaRPr lang="da-DK" dirty="0"/>
          </a:p>
          <a:p>
            <a:pPr marL="0" indent="0">
              <a:buNone/>
            </a:pPr>
            <a:endParaRPr lang="da-DK" dirty="0"/>
          </a:p>
          <a:p>
            <a:pPr marL="0" indent="0">
              <a:buNone/>
            </a:pPr>
            <a:r>
              <a:rPr lang="da-DK" dirty="0"/>
              <a:t>Vi sætter fokus på </a:t>
            </a:r>
            <a:r>
              <a:rPr lang="da-DK" dirty="0">
                <a:solidFill>
                  <a:schemeClr val="accent2"/>
                </a:solidFill>
              </a:rPr>
              <a:t>kunstens forskellige strategier for selvfremstilling og selviscenesættelse</a:t>
            </a:r>
            <a:r>
              <a:rPr lang="da-DK" dirty="0"/>
              <a:t>. Ligesom en selfie vil et kunstnerisk selvportræt aldrig være et neutralt spejlbillede. Undertemaet viser </a:t>
            </a:r>
            <a:r>
              <a:rPr lang="da-DK" dirty="0">
                <a:solidFill>
                  <a:schemeClr val="accent2"/>
                </a:solidFill>
              </a:rPr>
              <a:t>forskelle og ligheder mellem kunstens og hverdagskulturens selvfremstillinger</a:t>
            </a:r>
            <a:r>
              <a:rPr lang="da-DK" dirty="0"/>
              <a:t>.</a:t>
            </a:r>
          </a:p>
          <a:p>
            <a:endParaRPr lang="da-DK" dirty="0"/>
          </a:p>
        </p:txBody>
      </p:sp>
      <p:sp>
        <p:nvSpPr>
          <p:cNvPr id="4" name="Pladsholder til tekst 3">
            <a:extLst>
              <a:ext uri="{FF2B5EF4-FFF2-40B4-BE49-F238E27FC236}">
                <a16:creationId xmlns:a16="http://schemas.microsoft.com/office/drawing/2014/main" id="{53D4C7EA-175D-8E09-B529-9DBE9165DFC8}"/>
              </a:ext>
            </a:extLst>
          </p:cNvPr>
          <p:cNvSpPr>
            <a:spLocks noGrp="1"/>
          </p:cNvSpPr>
          <p:nvPr>
            <p:ph type="body" sz="half" idx="2"/>
          </p:nvPr>
        </p:nvSpPr>
        <p:spPr>
          <a:xfrm>
            <a:off x="597160" y="1986001"/>
            <a:ext cx="3595634" cy="4414799"/>
          </a:xfrm>
          <a:solidFill>
            <a:schemeClr val="accent2">
              <a:lumMod val="40000"/>
              <a:lumOff val="60000"/>
            </a:schemeClr>
          </a:solidFill>
        </p:spPr>
        <p:txBody>
          <a:bodyPr>
            <a:normAutofit fontScale="85000" lnSpcReduction="20000"/>
          </a:bodyPr>
          <a:lstStyle/>
          <a:p>
            <a:r>
              <a:rPr lang="da-DK" b="1" dirty="0">
                <a:solidFill>
                  <a:schemeClr val="accent2">
                    <a:lumMod val="50000"/>
                  </a:schemeClr>
                </a:solidFill>
              </a:rPr>
              <a:t>OPGAVE:</a:t>
            </a:r>
          </a:p>
          <a:p>
            <a:pPr marL="342900" indent="-342900">
              <a:buFont typeface="+mj-lt"/>
              <a:buAutoNum type="arabicPeriod"/>
            </a:pPr>
            <a:r>
              <a:rPr lang="da-DK" dirty="0"/>
              <a:t>Læs teksterne under INTRO +  PERSPEKTIV via linket.</a:t>
            </a:r>
          </a:p>
          <a:p>
            <a:pPr marL="342900" indent="-342900">
              <a:buFont typeface="+mj-lt"/>
              <a:buAutoNum type="arabicPeriod"/>
            </a:pPr>
            <a:r>
              <a:rPr lang="da-DK" dirty="0"/>
              <a:t>Dyk ned i en kunstner: </a:t>
            </a:r>
            <a:br>
              <a:rPr lang="da-DK" dirty="0"/>
            </a:br>
            <a:r>
              <a:rPr lang="da-DK" dirty="0"/>
              <a:t>Enten CINDY SHERMAN eller RONI HORN. Læs, kig og diskuter i gruppen. Besvar også nogle af spørgsmålene på </a:t>
            </a:r>
            <a:r>
              <a:rPr lang="da-DK" dirty="0">
                <a:solidFill>
                  <a:prstClr val="black"/>
                </a:solidFill>
              </a:rPr>
              <a:t>siderne</a:t>
            </a:r>
            <a:r>
              <a:rPr lang="da-DK" dirty="0"/>
              <a:t>.</a:t>
            </a:r>
          </a:p>
          <a:p>
            <a:pPr marL="342900" indent="-342900">
              <a:buFont typeface="+mj-lt"/>
              <a:buAutoNum type="arabicPeriod"/>
            </a:pPr>
            <a:r>
              <a:rPr lang="da-DK" dirty="0"/>
              <a:t>Forbered et kort oplæg, hvor I redegør for temaet </a:t>
            </a:r>
            <a:r>
              <a:rPr lang="da-DK" b="1" dirty="0">
                <a:solidFill>
                  <a:schemeClr val="accent2">
                    <a:lumMod val="50000"/>
                  </a:schemeClr>
                </a:solidFill>
              </a:rPr>
              <a:t>Fra selvportrætter til selfies </a:t>
            </a:r>
            <a:r>
              <a:rPr lang="da-DK" dirty="0"/>
              <a:t>og den valgte kunstners arbejde med indhold og udtryk.</a:t>
            </a:r>
          </a:p>
          <a:p>
            <a:pPr marL="342900" indent="-342900">
              <a:buFont typeface="+mj-lt"/>
              <a:buAutoNum type="arabicPeriod"/>
            </a:pPr>
            <a:r>
              <a:rPr lang="da-DK" dirty="0"/>
              <a:t>Stil 3 spørgsmål om emnet til resten af holdet, som de kan diskutere.</a:t>
            </a:r>
          </a:p>
          <a:p>
            <a:endParaRPr lang="da-DK" dirty="0"/>
          </a:p>
        </p:txBody>
      </p:sp>
    </p:spTree>
    <p:extLst>
      <p:ext uri="{BB962C8B-B14F-4D97-AF65-F5344CB8AC3E}">
        <p14:creationId xmlns:p14="http://schemas.microsoft.com/office/powerpoint/2010/main" val="2703321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406C1-B0B1-F90C-408D-B378BC9A9C05}"/>
              </a:ext>
            </a:extLst>
          </p:cNvPr>
          <p:cNvSpPr>
            <a:spLocks noGrp="1"/>
          </p:cNvSpPr>
          <p:nvPr>
            <p:ph type="title"/>
          </p:nvPr>
        </p:nvSpPr>
        <p:spPr/>
        <p:txBody>
          <a:bodyPr/>
          <a:lstStyle/>
          <a:p>
            <a:r>
              <a:rPr lang="da-DK" dirty="0">
                <a:solidFill>
                  <a:schemeClr val="accent1">
                    <a:lumMod val="75000"/>
                  </a:schemeClr>
                </a:solidFill>
              </a:rPr>
              <a:t>Min sansende krop</a:t>
            </a:r>
          </a:p>
        </p:txBody>
      </p:sp>
      <p:sp>
        <p:nvSpPr>
          <p:cNvPr id="3" name="Pladsholder til indhold 2">
            <a:extLst>
              <a:ext uri="{FF2B5EF4-FFF2-40B4-BE49-F238E27FC236}">
                <a16:creationId xmlns:a16="http://schemas.microsoft.com/office/drawing/2014/main" id="{BBBECC75-2853-22F6-083F-72A6FB31428B}"/>
              </a:ext>
            </a:extLst>
          </p:cNvPr>
          <p:cNvSpPr>
            <a:spLocks noGrp="1"/>
          </p:cNvSpPr>
          <p:nvPr>
            <p:ph idx="1"/>
          </p:nvPr>
        </p:nvSpPr>
        <p:spPr>
          <a:xfrm>
            <a:off x="5134708" y="553616"/>
            <a:ext cx="6279741" cy="5948784"/>
          </a:xfrm>
        </p:spPr>
        <p:txBody>
          <a:bodyPr>
            <a:normAutofit lnSpcReduction="10000"/>
          </a:bodyPr>
          <a:lstStyle/>
          <a:p>
            <a:pPr marL="0" indent="0">
              <a:buNone/>
            </a:pPr>
            <a:r>
              <a:rPr lang="da-DK" b="1" dirty="0">
                <a:hlinkClick r:id="rId2"/>
              </a:rPr>
              <a:t>Min sansende krop (4:4)</a:t>
            </a:r>
            <a:endParaRPr lang="da-DK" dirty="0"/>
          </a:p>
          <a:p>
            <a:pPr marL="0" indent="0">
              <a:buNone/>
            </a:pPr>
            <a:endParaRPr lang="da-DK" dirty="0"/>
          </a:p>
          <a:p>
            <a:pPr marL="0" indent="0">
              <a:buNone/>
            </a:pPr>
            <a:r>
              <a:rPr lang="da-DK" dirty="0"/>
              <a:t>Sanserne tillader os at have </a:t>
            </a:r>
            <a:r>
              <a:rPr lang="da-DK" dirty="0">
                <a:solidFill>
                  <a:schemeClr val="accent1"/>
                </a:solidFill>
              </a:rPr>
              <a:t>hver</a:t>
            </a:r>
            <a:r>
              <a:rPr lang="da-DK" dirty="0"/>
              <a:t> </a:t>
            </a:r>
            <a:r>
              <a:rPr lang="da-DK" dirty="0">
                <a:solidFill>
                  <a:schemeClr val="accent1"/>
                </a:solidFill>
              </a:rPr>
              <a:t>vores</a:t>
            </a:r>
            <a:r>
              <a:rPr lang="da-DK" dirty="0"/>
              <a:t> </a:t>
            </a:r>
            <a:r>
              <a:rPr lang="da-DK" dirty="0">
                <a:solidFill>
                  <a:schemeClr val="accent1"/>
                </a:solidFill>
              </a:rPr>
              <a:t>individuelle kunstoplevelse</a:t>
            </a:r>
            <a:r>
              <a:rPr lang="da-DK" dirty="0"/>
              <a:t>. Vi bruger vores sanseapparat hele tiden, men på et kunstmuseum kommer </a:t>
            </a:r>
            <a:r>
              <a:rPr lang="da-DK" dirty="0">
                <a:solidFill>
                  <a:schemeClr val="accent1"/>
                </a:solidFill>
              </a:rPr>
              <a:t>selve sansningen og oplevelsen i fokus</a:t>
            </a:r>
            <a:r>
              <a:rPr lang="da-DK" dirty="0"/>
              <a:t>. Undertemaet viser, hvilken rolle sansningen kan spille i den moderne kunst og samtidskunsten.</a:t>
            </a:r>
          </a:p>
          <a:p>
            <a:endParaRPr lang="da-DK" dirty="0"/>
          </a:p>
        </p:txBody>
      </p:sp>
      <p:sp>
        <p:nvSpPr>
          <p:cNvPr id="4" name="Pladsholder til tekst 3">
            <a:extLst>
              <a:ext uri="{FF2B5EF4-FFF2-40B4-BE49-F238E27FC236}">
                <a16:creationId xmlns:a16="http://schemas.microsoft.com/office/drawing/2014/main" id="{E396EB0E-C92D-5295-9103-B9115F60FFB9}"/>
              </a:ext>
            </a:extLst>
          </p:cNvPr>
          <p:cNvSpPr>
            <a:spLocks noGrp="1"/>
          </p:cNvSpPr>
          <p:nvPr>
            <p:ph type="body" sz="half" idx="2"/>
          </p:nvPr>
        </p:nvSpPr>
        <p:spPr>
          <a:xfrm>
            <a:off x="597160" y="1935201"/>
            <a:ext cx="3595634" cy="4455439"/>
          </a:xfrm>
          <a:solidFill>
            <a:schemeClr val="accent1">
              <a:lumMod val="40000"/>
              <a:lumOff val="60000"/>
            </a:schemeClr>
          </a:solidFill>
        </p:spPr>
        <p:txBody>
          <a:bodyPr>
            <a:normAutofit fontScale="85000" lnSpcReduction="10000"/>
          </a:bodyPr>
          <a:lstStyle/>
          <a:p>
            <a:r>
              <a:rPr lang="da-DK" b="1" dirty="0">
                <a:solidFill>
                  <a:schemeClr val="accent1">
                    <a:lumMod val="50000"/>
                  </a:schemeClr>
                </a:solidFill>
              </a:rPr>
              <a:t>OPGAVE:</a:t>
            </a:r>
          </a:p>
          <a:p>
            <a:pPr marL="342900" indent="-342900">
              <a:buFont typeface="+mj-lt"/>
              <a:buAutoNum type="arabicPeriod"/>
            </a:pPr>
            <a:r>
              <a:rPr lang="da-DK" dirty="0"/>
              <a:t>Læs teksterne under INTRO +  PERSPEKTIV via linket.</a:t>
            </a:r>
          </a:p>
          <a:p>
            <a:pPr marL="342900" indent="-342900">
              <a:buFont typeface="+mj-lt"/>
              <a:buAutoNum type="arabicPeriod"/>
            </a:pPr>
            <a:r>
              <a:rPr lang="da-DK" dirty="0"/>
              <a:t>Dyk ned i en kunstner: </a:t>
            </a:r>
            <a:br>
              <a:rPr lang="da-DK" dirty="0"/>
            </a:br>
            <a:r>
              <a:rPr lang="da-DK" dirty="0"/>
              <a:t>Enten YAYOI KUSAMA eller OLAFUR ELIASSON. Læs, kig og diskuter i gruppen. Besvar også nogle af spørgsmålene på </a:t>
            </a:r>
            <a:r>
              <a:rPr lang="da-DK" dirty="0">
                <a:solidFill>
                  <a:prstClr val="black"/>
                </a:solidFill>
              </a:rPr>
              <a:t>siderne</a:t>
            </a:r>
            <a:r>
              <a:rPr lang="da-DK" dirty="0"/>
              <a:t>.</a:t>
            </a:r>
          </a:p>
          <a:p>
            <a:pPr marL="342900" indent="-342900">
              <a:buFont typeface="+mj-lt"/>
              <a:buAutoNum type="arabicPeriod"/>
            </a:pPr>
            <a:r>
              <a:rPr lang="da-DK" dirty="0"/>
              <a:t>Forbered et kort oplæg, hvor I redegør for temaet </a:t>
            </a:r>
            <a:r>
              <a:rPr lang="da-DK" b="1" dirty="0">
                <a:solidFill>
                  <a:schemeClr val="accent1">
                    <a:lumMod val="50000"/>
                  </a:schemeClr>
                </a:solidFill>
              </a:rPr>
              <a:t>Min sansende krop </a:t>
            </a:r>
            <a:r>
              <a:rPr lang="da-DK" dirty="0"/>
              <a:t>og den valgte kunstners arbejde med indhold og udtryk.</a:t>
            </a:r>
          </a:p>
          <a:p>
            <a:pPr marL="342900" indent="-342900">
              <a:buFont typeface="+mj-lt"/>
              <a:buAutoNum type="arabicPeriod"/>
            </a:pPr>
            <a:r>
              <a:rPr lang="da-DK" dirty="0"/>
              <a:t>Stil 3 spørgsmål om emnet til resten af holdet, som de kan diskutere.</a:t>
            </a:r>
          </a:p>
          <a:p>
            <a:endParaRPr lang="da-DK" dirty="0"/>
          </a:p>
        </p:txBody>
      </p:sp>
    </p:spTree>
    <p:extLst>
      <p:ext uri="{BB962C8B-B14F-4D97-AF65-F5344CB8AC3E}">
        <p14:creationId xmlns:p14="http://schemas.microsoft.com/office/powerpoint/2010/main" val="548650145"/>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docProps/app.xml><?xml version="1.0" encoding="utf-8"?>
<Properties xmlns="http://schemas.openxmlformats.org/officeDocument/2006/extended-properties" xmlns:vt="http://schemas.openxmlformats.org/officeDocument/2006/docPropsVTypes">
  <TotalTime>128</TotalTime>
  <Words>665</Words>
  <Application>Microsoft Office PowerPoint</Application>
  <PresentationFormat>Widescreen</PresentationFormat>
  <Paragraphs>42</Paragraphs>
  <Slides>7</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7</vt:i4>
      </vt:variant>
    </vt:vector>
  </HeadingPairs>
  <TitlesOfParts>
    <vt:vector size="11" baseType="lpstr">
      <vt:lpstr>Arial</vt:lpstr>
      <vt:lpstr>Neue Haas Grotesk Text Pro</vt:lpstr>
      <vt:lpstr>proxima-nova</vt:lpstr>
      <vt:lpstr>VanillaVTI</vt:lpstr>
      <vt:lpstr>Nedslag i kunsthistorien  og i samtidskunsten</vt:lpstr>
      <vt:lpstr>Køn,  krop  og identitet på Louisiana</vt:lpstr>
      <vt:lpstr>PowerPoint-præsentation</vt:lpstr>
      <vt:lpstr>Den foranderlige krop</vt:lpstr>
      <vt:lpstr>Kroppen i kunsten</vt:lpstr>
      <vt:lpstr>Fra selvportrætter til selfies</vt:lpstr>
      <vt:lpstr>Min sansende krop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Hanne Holmelund von Sehested</dc:creator>
  <cp:lastModifiedBy>Hanne Holmelund von Sehested</cp:lastModifiedBy>
  <cp:revision>1</cp:revision>
  <dcterms:created xsi:type="dcterms:W3CDTF">2025-10-06T13:02:21Z</dcterms:created>
  <dcterms:modified xsi:type="dcterms:W3CDTF">2025-10-06T15:11:12Z</dcterms:modified>
</cp:coreProperties>
</file>