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7" r:id="rId11"/>
    <p:sldId id="268" r:id="rId12"/>
    <p:sldId id="269" r:id="rId13"/>
    <p:sldId id="470" r:id="rId14"/>
    <p:sldId id="270" r:id="rId15"/>
    <p:sldId id="266" r:id="rId16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65"/>
    <p:restoredTop sz="96332"/>
  </p:normalViewPr>
  <p:slideViewPr>
    <p:cSldViewPr snapToGrid="0">
      <p:cViewPr varScale="1">
        <p:scale>
          <a:sx n="123" d="100"/>
          <a:sy n="123" d="100"/>
        </p:scale>
        <p:origin x="75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57783"/>
            <a:ext cx="10969752" cy="313080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3902206"/>
            <a:ext cx="10969752" cy="224052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A860-F335-4252-AA00-24FB67ED2982}" type="datetime1">
              <a:rPr lang="en-US" smtClean="0"/>
              <a:t>2/22/26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38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B1048-0047-48CA-88BA-D69B470942CF}" type="datetime1">
              <a:rPr lang="en-US" smtClean="0"/>
              <a:t>2/22/26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519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557784"/>
            <a:ext cx="2854452" cy="56434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557784"/>
            <a:ext cx="7734300" cy="56434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3879-648C-49A9-81A2-0EF5946532D0}" type="datetime1">
              <a:rPr lang="en-US" smtClean="0"/>
              <a:t>2/22/26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223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C802-30E3-4658-9CCA-F873646FEC67}" type="datetime1">
              <a:rPr lang="en-US" smtClean="0"/>
              <a:t>2/22/26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65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7784"/>
            <a:ext cx="10969752" cy="3146400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3902207"/>
            <a:ext cx="10969752" cy="218744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227A3-19CE-4153-81CE-64EB7AB094B3}" type="datetime1">
              <a:rPr lang="en-US" smtClean="0"/>
              <a:t>2/22/26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2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081369"/>
            <a:ext cx="541020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2081369"/>
            <a:ext cx="541020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9A100-10F6-477E-8847-29D479EF1C92}" type="datetime1">
              <a:rPr lang="en-US" smtClean="0"/>
              <a:t>2/22/26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73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74578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95096"/>
            <a:ext cx="5387975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842211"/>
            <a:ext cx="5387975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7890" y="1895096"/>
            <a:ext cx="5414510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7890" y="2842211"/>
            <a:ext cx="5414510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8AB-198A-495F-8475-FDB360C9873F}" type="datetime1">
              <a:rPr lang="en-US" smtClean="0"/>
              <a:t>2/22/26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028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235E-F8FD-479F-9FC7-18BE84110877}" type="datetime1">
              <a:rPr lang="en-US" smtClean="0"/>
              <a:t>2/22/26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951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0F09B-68DA-462E-9DB4-4C9ADAB8CBCC}" type="datetime1">
              <a:rPr lang="en-US" smtClean="0"/>
              <a:t>2/22/26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169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57199"/>
            <a:ext cx="4970822" cy="266020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57200"/>
            <a:ext cx="5483352" cy="574400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9" y="3329989"/>
            <a:ext cx="4970822" cy="28712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C4E36-FABE-47EB-AA7F-C19A93824617}" type="datetime1">
              <a:rPr lang="en-US" smtClean="0"/>
              <a:t>2/22/26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26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57199"/>
            <a:ext cx="4970822" cy="266748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457199"/>
            <a:ext cx="5483352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9" y="3322708"/>
            <a:ext cx="4970822" cy="254628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CE6B-5DE6-4A2D-B72E-5E8969F9F56F}" type="datetime1">
              <a:rPr lang="en-US" smtClean="0"/>
              <a:t>2/22/26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12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2E603F-28B7-4831-BF23-65FBAB13D5FB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7784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106204"/>
            <a:ext cx="10972800" cy="4036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F481A142-DA77-4A5F-AD1F-14E6C18F0F5F}" type="datetime1">
              <a:rPr lang="en-US" smtClean="0"/>
              <a:t>2/22/26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800" kern="1200" cap="all" spc="20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346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1F646F3F-274D-499B-ABBE-824EB4ABDC3D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532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7" r:id="rId6"/>
    <p:sldLayoutId id="2147483742" r:id="rId7"/>
    <p:sldLayoutId id="2147483743" r:id="rId8"/>
    <p:sldLayoutId id="2147483744" r:id="rId9"/>
    <p:sldLayoutId id="2147483746" r:id="rId10"/>
    <p:sldLayoutId id="2147483745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06E15305-164C-44CD-9E0F-420C2DC1B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1D983374-3839-4F06-972D-B4C3CF238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Billede 4" descr="Et billede, der indeholder udendørs, bygning, jord, kunst&#10;&#10;AI-genereret indhold kan være ukorrekt.">
            <a:extLst>
              <a:ext uri="{FF2B5EF4-FFF2-40B4-BE49-F238E27FC236}">
                <a16:creationId xmlns:a16="http://schemas.microsoft.com/office/drawing/2014/main" id="{62F7BC14-3129-2002-DBA6-2645540694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434" b="2"/>
          <a:stretch>
            <a:fillRect/>
          </a:stretch>
        </p:blipFill>
        <p:spPr>
          <a:xfrm>
            <a:off x="4285860" y="10"/>
            <a:ext cx="7906139" cy="6857989"/>
          </a:xfrm>
          <a:prstGeom prst="rect">
            <a:avLst/>
          </a:pr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1D5403D-09EC-41DB-B916-A09C0E5AE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592970" cy="6858000"/>
          </a:xfrm>
          <a:custGeom>
            <a:avLst/>
            <a:gdLst>
              <a:gd name="connsiteX0" fmla="*/ 4912746 w 5592970"/>
              <a:gd name="connsiteY0" fmla="*/ 2355321 h 6897159"/>
              <a:gd name="connsiteX1" fmla="*/ 4714738 w 5592970"/>
              <a:gd name="connsiteY1" fmla="*/ 2553329 h 6897159"/>
              <a:gd name="connsiteX2" fmla="*/ 4912746 w 5592970"/>
              <a:gd name="connsiteY2" fmla="*/ 2751337 h 6897159"/>
              <a:gd name="connsiteX3" fmla="*/ 5110754 w 5592970"/>
              <a:gd name="connsiteY3" fmla="*/ 2553329 h 6897159"/>
              <a:gd name="connsiteX4" fmla="*/ 4912746 w 5592970"/>
              <a:gd name="connsiteY4" fmla="*/ 2355321 h 6897159"/>
              <a:gd name="connsiteX5" fmla="*/ 4769785 w 5592970"/>
              <a:gd name="connsiteY5" fmla="*/ 1301525 h 6897159"/>
              <a:gd name="connsiteX6" fmla="*/ 4358192 w 5592970"/>
              <a:gd name="connsiteY6" fmla="*/ 1713118 h 6897159"/>
              <a:gd name="connsiteX7" fmla="*/ 4769785 w 5592970"/>
              <a:gd name="connsiteY7" fmla="*/ 2124711 h 6897159"/>
              <a:gd name="connsiteX8" fmla="*/ 5181378 w 5592970"/>
              <a:gd name="connsiteY8" fmla="*/ 1713118 h 6897159"/>
              <a:gd name="connsiteX9" fmla="*/ 4769785 w 5592970"/>
              <a:gd name="connsiteY9" fmla="*/ 1301525 h 6897159"/>
              <a:gd name="connsiteX10" fmla="*/ 1485712 w 5592970"/>
              <a:gd name="connsiteY10" fmla="*/ 0 h 6897159"/>
              <a:gd name="connsiteX11" fmla="*/ 1911850 w 5592970"/>
              <a:gd name="connsiteY11" fmla="*/ 0 h 6897159"/>
              <a:gd name="connsiteX12" fmla="*/ 4693359 w 5592970"/>
              <a:gd name="connsiteY12" fmla="*/ 0 h 6897159"/>
              <a:gd name="connsiteX13" fmla="*/ 4687196 w 5592970"/>
              <a:gd name="connsiteY13" fmla="*/ 186052 h 6897159"/>
              <a:gd name="connsiteX14" fmla="*/ 4689492 w 5592970"/>
              <a:gd name="connsiteY14" fmla="*/ 422393 h 6897159"/>
              <a:gd name="connsiteX15" fmla="*/ 5029277 w 5592970"/>
              <a:gd name="connsiteY15" fmla="*/ 1074198 h 6897159"/>
              <a:gd name="connsiteX16" fmla="*/ 5368989 w 5592970"/>
              <a:gd name="connsiteY16" fmla="*/ 2604190 h 6897159"/>
              <a:gd name="connsiteX17" fmla="*/ 5030698 w 5592970"/>
              <a:gd name="connsiteY17" fmla="*/ 3182337 h 6897159"/>
              <a:gd name="connsiteX18" fmla="*/ 4910556 w 5592970"/>
              <a:gd name="connsiteY18" fmla="*/ 4667756 h 6897159"/>
              <a:gd name="connsiteX19" fmla="*/ 5374561 w 5592970"/>
              <a:gd name="connsiteY19" fmla="*/ 5703238 h 6897159"/>
              <a:gd name="connsiteX20" fmla="*/ 5591170 w 5592970"/>
              <a:gd name="connsiteY20" fmla="*/ 6745970 h 6897159"/>
              <a:gd name="connsiteX21" fmla="*/ 5592970 w 5592970"/>
              <a:gd name="connsiteY21" fmla="*/ 6897158 h 6897159"/>
              <a:gd name="connsiteX22" fmla="*/ 2734191 w 5592970"/>
              <a:gd name="connsiteY22" fmla="*/ 6897158 h 6897159"/>
              <a:gd name="connsiteX23" fmla="*/ 2734191 w 5592970"/>
              <a:gd name="connsiteY23" fmla="*/ 6897159 h 6897159"/>
              <a:gd name="connsiteX24" fmla="*/ 0 w 5592970"/>
              <a:gd name="connsiteY24" fmla="*/ 6897159 h 6897159"/>
              <a:gd name="connsiteX25" fmla="*/ 0 w 5592970"/>
              <a:gd name="connsiteY25" fmla="*/ 1 h 6897159"/>
              <a:gd name="connsiteX26" fmla="*/ 1485712 w 5592970"/>
              <a:gd name="connsiteY26" fmla="*/ 1 h 689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592970" h="6897159">
                <a:moveTo>
                  <a:pt x="4912746" y="2355321"/>
                </a:moveTo>
                <a:cubicBezTo>
                  <a:pt x="4803389" y="2355321"/>
                  <a:pt x="4714738" y="2443972"/>
                  <a:pt x="4714738" y="2553329"/>
                </a:cubicBezTo>
                <a:cubicBezTo>
                  <a:pt x="4714738" y="2662686"/>
                  <a:pt x="4803389" y="2751337"/>
                  <a:pt x="4912746" y="2751337"/>
                </a:cubicBezTo>
                <a:cubicBezTo>
                  <a:pt x="5022103" y="2751337"/>
                  <a:pt x="5110754" y="2662686"/>
                  <a:pt x="5110754" y="2553329"/>
                </a:cubicBezTo>
                <a:cubicBezTo>
                  <a:pt x="5110754" y="2443972"/>
                  <a:pt x="5022103" y="2355321"/>
                  <a:pt x="4912746" y="2355321"/>
                </a:cubicBezTo>
                <a:close/>
                <a:moveTo>
                  <a:pt x="4769785" y="1301525"/>
                </a:moveTo>
                <a:cubicBezTo>
                  <a:pt x="4542468" y="1301525"/>
                  <a:pt x="4358192" y="1485801"/>
                  <a:pt x="4358192" y="1713118"/>
                </a:cubicBezTo>
                <a:cubicBezTo>
                  <a:pt x="4358192" y="1940435"/>
                  <a:pt x="4542468" y="2124711"/>
                  <a:pt x="4769785" y="2124711"/>
                </a:cubicBezTo>
                <a:cubicBezTo>
                  <a:pt x="4997102" y="2124711"/>
                  <a:pt x="5181378" y="1940435"/>
                  <a:pt x="5181378" y="1713118"/>
                </a:cubicBezTo>
                <a:cubicBezTo>
                  <a:pt x="5181378" y="1485801"/>
                  <a:pt x="4997102" y="1301525"/>
                  <a:pt x="4769785" y="1301525"/>
                </a:cubicBezTo>
                <a:close/>
                <a:moveTo>
                  <a:pt x="1485712" y="0"/>
                </a:moveTo>
                <a:lnTo>
                  <a:pt x="1911850" y="0"/>
                </a:lnTo>
                <a:lnTo>
                  <a:pt x="4693359" y="0"/>
                </a:lnTo>
                <a:lnTo>
                  <a:pt x="4687196" y="186052"/>
                </a:lnTo>
                <a:cubicBezTo>
                  <a:pt x="4686166" y="265025"/>
                  <a:pt x="4686829" y="343862"/>
                  <a:pt x="4689492" y="422393"/>
                </a:cubicBezTo>
                <a:cubicBezTo>
                  <a:pt x="4699496" y="713539"/>
                  <a:pt x="4872938" y="896626"/>
                  <a:pt x="5029277" y="1074198"/>
                </a:cubicBezTo>
                <a:cubicBezTo>
                  <a:pt x="5418992" y="1516672"/>
                  <a:pt x="5551614" y="2043761"/>
                  <a:pt x="5368989" y="2604190"/>
                </a:cubicBezTo>
                <a:cubicBezTo>
                  <a:pt x="5298163" y="2821542"/>
                  <a:pt x="5160452" y="3010355"/>
                  <a:pt x="5030698" y="3182337"/>
                </a:cubicBezTo>
                <a:cubicBezTo>
                  <a:pt x="4682698" y="3643429"/>
                  <a:pt x="4696957" y="4178177"/>
                  <a:pt x="4910556" y="4667756"/>
                </a:cubicBezTo>
                <a:cubicBezTo>
                  <a:pt x="5062728" y="5015306"/>
                  <a:pt x="5245193" y="5341884"/>
                  <a:pt x="5374561" y="5703238"/>
                </a:cubicBezTo>
                <a:cubicBezTo>
                  <a:pt x="5500512" y="6053410"/>
                  <a:pt x="5575240" y="6402760"/>
                  <a:pt x="5591170" y="6745970"/>
                </a:cubicBezTo>
                <a:lnTo>
                  <a:pt x="5592970" y="6897158"/>
                </a:lnTo>
                <a:lnTo>
                  <a:pt x="2734191" y="6897158"/>
                </a:lnTo>
                <a:lnTo>
                  <a:pt x="2734191" y="6897159"/>
                </a:lnTo>
                <a:lnTo>
                  <a:pt x="0" y="6897159"/>
                </a:lnTo>
                <a:lnTo>
                  <a:pt x="0" y="1"/>
                </a:lnTo>
                <a:lnTo>
                  <a:pt x="1485712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6B3A63-C3D4-4FB3-5C7B-4FC8AA76B0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613" y="1122363"/>
            <a:ext cx="3541909" cy="2387600"/>
          </a:xfrm>
        </p:spPr>
        <p:txBody>
          <a:bodyPr>
            <a:normAutofit/>
          </a:bodyPr>
          <a:lstStyle/>
          <a:p>
            <a:r>
              <a:rPr lang="da-DK" sz="4200"/>
              <a:t>Skulpturkritik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4A83837-4B67-98BF-BC7A-C53C6D46B2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613" y="3602038"/>
            <a:ext cx="3541909" cy="2387600"/>
          </a:xfrm>
        </p:spPr>
        <p:txBody>
          <a:bodyPr>
            <a:normAutofit/>
          </a:bodyPr>
          <a:lstStyle/>
          <a:p>
            <a:r>
              <a:rPr lang="da-DK"/>
              <a:t>Billedkunst Grundforløb</a:t>
            </a:r>
          </a:p>
          <a:p>
            <a:r>
              <a:rPr lang="da-DK"/>
              <a:t>Kunsten omkring os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99461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8C877B-EDD6-9A69-9DDE-0109010F4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udendørs, bygning, jord, kunst&#10;&#10;AI-genereret indhold kan være ukorrekt.">
            <a:extLst>
              <a:ext uri="{FF2B5EF4-FFF2-40B4-BE49-F238E27FC236}">
                <a16:creationId xmlns:a16="http://schemas.microsoft.com/office/drawing/2014/main" id="{AE29309F-8C17-AA4C-A74F-1CC9353A7D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434" b="2"/>
          <a:stretch>
            <a:fillRect/>
          </a:stretch>
        </p:blipFill>
        <p:spPr>
          <a:xfrm>
            <a:off x="4285860" y="10"/>
            <a:ext cx="7906139" cy="6857989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B024278C-A3DE-3EB7-6473-34717263EAB0}"/>
              </a:ext>
            </a:extLst>
          </p:cNvPr>
          <p:cNvSpPr txBox="1">
            <a:spLocks/>
          </p:cNvSpPr>
          <p:nvPr/>
        </p:nvSpPr>
        <p:spPr>
          <a:xfrm>
            <a:off x="-846373" y="4470400"/>
            <a:ext cx="5132233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/>
              <a:t>Elisabeth Toubro, </a:t>
            </a:r>
            <a:br>
              <a:rPr lang="en-US" sz="1600" dirty="0"/>
            </a:br>
            <a:r>
              <a:rPr lang="en-US" sz="1600" dirty="0" err="1"/>
              <a:t>Portrætbuste</a:t>
            </a:r>
            <a:r>
              <a:rPr lang="en-US" sz="1600" dirty="0"/>
              <a:t> </a:t>
            </a:r>
            <a:r>
              <a:rPr lang="en-US" sz="1600" dirty="0" err="1"/>
              <a:t>af</a:t>
            </a:r>
            <a:r>
              <a:rPr lang="en-US" sz="1600" dirty="0"/>
              <a:t> Inge Lehmann, </a:t>
            </a:r>
            <a:br>
              <a:rPr lang="en-US" sz="1600" dirty="0"/>
            </a:br>
            <a:r>
              <a:rPr lang="en-US" sz="1600" dirty="0"/>
              <a:t>sort </a:t>
            </a:r>
            <a:r>
              <a:rPr lang="en-US" sz="1600" dirty="0" err="1"/>
              <a:t>diabas</a:t>
            </a:r>
            <a:r>
              <a:rPr lang="en-US" sz="1600" dirty="0"/>
              <a:t> </a:t>
            </a:r>
            <a:r>
              <a:rPr lang="en-US" sz="1600" dirty="0" err="1"/>
              <a:t>og</a:t>
            </a:r>
            <a:r>
              <a:rPr lang="en-US" sz="1600" dirty="0"/>
              <a:t> </a:t>
            </a:r>
            <a:r>
              <a:rPr lang="en-US" sz="1600" dirty="0" err="1"/>
              <a:t>patineret</a:t>
            </a:r>
            <a:r>
              <a:rPr lang="en-US" sz="1600" dirty="0"/>
              <a:t> bronze, 2017,</a:t>
            </a:r>
            <a:br>
              <a:rPr lang="en-US" sz="1600" dirty="0"/>
            </a:br>
            <a:r>
              <a:rPr lang="en-US" sz="1600" dirty="0"/>
              <a:t>Vor Frue </a:t>
            </a:r>
            <a:r>
              <a:rPr lang="en-US" sz="1600" dirty="0" err="1"/>
              <a:t>Plads</a:t>
            </a:r>
            <a:r>
              <a:rPr lang="en-US" sz="1600" dirty="0"/>
              <a:t>, København.  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B158D54A-61AD-B8C6-2B6E-A1011D6DD3E1}"/>
              </a:ext>
            </a:extLst>
          </p:cNvPr>
          <p:cNvSpPr txBox="1"/>
          <p:nvPr/>
        </p:nvSpPr>
        <p:spPr>
          <a:xfrm>
            <a:off x="426344" y="2311604"/>
            <a:ext cx="16614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>
                <a:solidFill>
                  <a:schemeClr val="accent5"/>
                </a:solidFill>
              </a:rPr>
              <a:t>Abstrakt</a:t>
            </a:r>
          </a:p>
          <a:p>
            <a:endParaRPr lang="da-DK" b="1" dirty="0">
              <a:solidFill>
                <a:schemeClr val="accent5"/>
              </a:solidFill>
            </a:endParaRPr>
          </a:p>
          <a:p>
            <a:r>
              <a:rPr lang="da-DK" b="1" dirty="0">
                <a:solidFill>
                  <a:schemeClr val="accent5"/>
                </a:solidFill>
              </a:rPr>
              <a:t>Nonfigurativ</a:t>
            </a:r>
          </a:p>
        </p:txBody>
      </p:sp>
    </p:spTree>
    <p:extLst>
      <p:ext uri="{BB962C8B-B14F-4D97-AF65-F5344CB8AC3E}">
        <p14:creationId xmlns:p14="http://schemas.microsoft.com/office/powerpoint/2010/main" val="2861196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3A696-230A-48BD-F954-42D509180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E6AF2F97-4E51-BD91-F9E4-33201C92B180}"/>
              </a:ext>
            </a:extLst>
          </p:cNvPr>
          <p:cNvSpPr txBox="1">
            <a:spLocks/>
          </p:cNvSpPr>
          <p:nvPr/>
        </p:nvSpPr>
        <p:spPr>
          <a:xfrm>
            <a:off x="877323" y="4470400"/>
            <a:ext cx="5132233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600" dirty="0"/>
              <a:t>Rikke Raben, </a:t>
            </a:r>
            <a:br>
              <a:rPr lang="en-US" sz="1600" dirty="0"/>
            </a:br>
            <a:r>
              <a:rPr lang="en-US" sz="1600" dirty="0" err="1"/>
              <a:t>Portrætstatue</a:t>
            </a:r>
            <a:r>
              <a:rPr lang="en-US" sz="1600" dirty="0"/>
              <a:t> </a:t>
            </a:r>
            <a:r>
              <a:rPr lang="en-US" sz="1600" dirty="0" err="1"/>
              <a:t>af</a:t>
            </a:r>
            <a:r>
              <a:rPr lang="en-US" sz="1600" dirty="0"/>
              <a:t> Karen Blixen, </a:t>
            </a:r>
            <a:br>
              <a:rPr lang="en-US" sz="1600" dirty="0"/>
            </a:br>
            <a:r>
              <a:rPr lang="en-US" sz="1600" dirty="0"/>
              <a:t>bronze, 2024,</a:t>
            </a:r>
            <a:br>
              <a:rPr lang="en-US" sz="1600" dirty="0"/>
            </a:br>
            <a:r>
              <a:rPr lang="en-US" sz="1600" dirty="0"/>
              <a:t>Sankt </a:t>
            </a:r>
            <a:r>
              <a:rPr lang="en-US" sz="1600" dirty="0" err="1"/>
              <a:t>Annæ</a:t>
            </a:r>
            <a:r>
              <a:rPr lang="en-US" sz="1600" dirty="0"/>
              <a:t> </a:t>
            </a:r>
            <a:r>
              <a:rPr lang="en-US" sz="1600" dirty="0" err="1"/>
              <a:t>Plads</a:t>
            </a:r>
            <a:r>
              <a:rPr lang="en-US" sz="1600" dirty="0"/>
              <a:t>, København.  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33D0F690-E6C9-ABA2-1755-B6AE410B907A}"/>
              </a:ext>
            </a:extLst>
          </p:cNvPr>
          <p:cNvSpPr txBox="1"/>
          <p:nvPr/>
        </p:nvSpPr>
        <p:spPr>
          <a:xfrm>
            <a:off x="426344" y="2311604"/>
            <a:ext cx="11984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>
                <a:solidFill>
                  <a:schemeClr val="accent5"/>
                </a:solidFill>
              </a:rPr>
              <a:t>Realisme</a:t>
            </a:r>
          </a:p>
          <a:p>
            <a:endParaRPr lang="da-DK" b="1" dirty="0">
              <a:solidFill>
                <a:schemeClr val="accent5"/>
              </a:solidFill>
            </a:endParaRPr>
          </a:p>
          <a:p>
            <a:r>
              <a:rPr lang="da-DK" b="1" dirty="0">
                <a:solidFill>
                  <a:schemeClr val="accent5"/>
                </a:solidFill>
              </a:rPr>
              <a:t>Figurativ</a:t>
            </a:r>
          </a:p>
        </p:txBody>
      </p:sp>
      <p:pic>
        <p:nvPicPr>
          <p:cNvPr id="7" name="Billede 6" descr="Et billede, der indeholder udendørs, sky, skulptur, træ&#10;&#10;AI-genereret indhold kan være ukorrekt.">
            <a:extLst>
              <a:ext uri="{FF2B5EF4-FFF2-40B4-BE49-F238E27FC236}">
                <a16:creationId xmlns:a16="http://schemas.microsoft.com/office/drawing/2014/main" id="{C8C32B9F-4978-FB35-5F90-A45368DE4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743" y="451945"/>
            <a:ext cx="6537258" cy="4356469"/>
          </a:xfrm>
          <a:prstGeom prst="rect">
            <a:avLst/>
          </a:prstGeom>
        </p:spPr>
      </p:pic>
      <p:pic>
        <p:nvPicPr>
          <p:cNvPr id="9" name="Billede 8" descr="Et billede, der indeholder udendørs, bygning, skulptur, jord&#10;&#10;AI-genereret indhold kan være ukorrekt.">
            <a:extLst>
              <a:ext uri="{FF2B5EF4-FFF2-40B4-BE49-F238E27FC236}">
                <a16:creationId xmlns:a16="http://schemas.microsoft.com/office/drawing/2014/main" id="{DCE7BC0E-AA1B-79E7-78B6-771838BE3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0317" y="1869090"/>
            <a:ext cx="3741683" cy="498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05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2AD0F-F9D7-C664-D5EA-16DAEFEA5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7574DFDC-9BC0-4290-FEE6-87C84C953731}"/>
              </a:ext>
            </a:extLst>
          </p:cNvPr>
          <p:cNvSpPr txBox="1">
            <a:spLocks/>
          </p:cNvSpPr>
          <p:nvPr/>
        </p:nvSpPr>
        <p:spPr>
          <a:xfrm>
            <a:off x="5021292" y="3121572"/>
            <a:ext cx="1939208" cy="24121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/>
              <a:t>Kaare </a:t>
            </a:r>
            <a:r>
              <a:rPr lang="en-US" sz="1600" dirty="0" err="1"/>
              <a:t>Golles</a:t>
            </a:r>
            <a:r>
              <a:rPr lang="en-US" sz="1600" dirty="0"/>
              <a:t>, </a:t>
            </a:r>
            <a:br>
              <a:rPr lang="en-US" sz="1600" dirty="0"/>
            </a:br>
            <a:r>
              <a:rPr lang="en-US" sz="1600" dirty="0"/>
              <a:t>Monument for Inger Christensen, </a:t>
            </a:r>
            <a:br>
              <a:rPr lang="en-US" sz="1600" dirty="0"/>
            </a:br>
            <a:r>
              <a:rPr lang="en-US" sz="1600" dirty="0"/>
              <a:t>bronze, 2021,</a:t>
            </a:r>
            <a:br>
              <a:rPr lang="en-US" sz="1600" dirty="0"/>
            </a:br>
            <a:r>
              <a:rPr lang="en-US" sz="1600" dirty="0"/>
              <a:t>Hjalmer </a:t>
            </a:r>
            <a:r>
              <a:rPr lang="en-US" sz="1600" dirty="0" err="1"/>
              <a:t>Brantings</a:t>
            </a:r>
            <a:r>
              <a:rPr lang="en-US" sz="1600" dirty="0"/>
              <a:t> </a:t>
            </a:r>
            <a:r>
              <a:rPr lang="en-US" sz="1600" dirty="0" err="1"/>
              <a:t>Plads</a:t>
            </a:r>
            <a:r>
              <a:rPr lang="en-US" sz="1600" dirty="0"/>
              <a:t>, København.  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6D970015-5382-17F4-8279-8C14D05255E6}"/>
              </a:ext>
            </a:extLst>
          </p:cNvPr>
          <p:cNvSpPr txBox="1"/>
          <p:nvPr/>
        </p:nvSpPr>
        <p:spPr>
          <a:xfrm>
            <a:off x="426344" y="2311604"/>
            <a:ext cx="16614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>
                <a:solidFill>
                  <a:schemeClr val="accent5"/>
                </a:solidFill>
              </a:rPr>
              <a:t>Abstrakt</a:t>
            </a:r>
          </a:p>
          <a:p>
            <a:endParaRPr lang="da-DK" b="1" dirty="0">
              <a:solidFill>
                <a:schemeClr val="accent5"/>
              </a:solidFill>
            </a:endParaRPr>
          </a:p>
          <a:p>
            <a:r>
              <a:rPr lang="da-DK" b="1" dirty="0">
                <a:solidFill>
                  <a:schemeClr val="accent5"/>
                </a:solidFill>
              </a:rPr>
              <a:t>Nonfigurativ</a:t>
            </a:r>
          </a:p>
        </p:txBody>
      </p:sp>
      <p:pic>
        <p:nvPicPr>
          <p:cNvPr id="3" name="Billede 2" descr="Et billede, der indeholder udendørs, statue, Landkøretøj, bil&#10;&#10;AI-genereret indhold kan være ukorrekt.">
            <a:extLst>
              <a:ext uri="{FF2B5EF4-FFF2-40B4-BE49-F238E27FC236}">
                <a16:creationId xmlns:a16="http://schemas.microsoft.com/office/drawing/2014/main" id="{9D73E40F-358B-14AD-1DCC-B69783035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8" y="12763"/>
            <a:ext cx="4899355" cy="6858000"/>
          </a:xfrm>
          <a:prstGeom prst="rect">
            <a:avLst/>
          </a:prstGeom>
        </p:spPr>
      </p:pic>
      <p:pic>
        <p:nvPicPr>
          <p:cNvPr id="7" name="Billede 6" descr="Et billede, der indeholder udendørs, græs, skulptur, træ&#10;&#10;AI-genereret indhold kan være ukorrekt.">
            <a:extLst>
              <a:ext uri="{FF2B5EF4-FFF2-40B4-BE49-F238E27FC236}">
                <a16:creationId xmlns:a16="http://schemas.microsoft.com/office/drawing/2014/main" id="{ADEDBF02-3266-6B70-4E01-AF06DCB50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8160" y="12763"/>
            <a:ext cx="4713839" cy="3365975"/>
          </a:xfrm>
          <a:prstGeom prst="rect">
            <a:avLst/>
          </a:prstGeom>
        </p:spPr>
      </p:pic>
      <p:pic>
        <p:nvPicPr>
          <p:cNvPr id="9" name="Billede 8" descr="Et billede, der indeholder udendørs, statue, græs, træ&#10;&#10;AI-genereret indhold kan være ukorrekt.">
            <a:extLst>
              <a:ext uri="{FF2B5EF4-FFF2-40B4-BE49-F238E27FC236}">
                <a16:creationId xmlns:a16="http://schemas.microsoft.com/office/drawing/2014/main" id="{DA2D3EDB-7611-7720-B583-CEAD7C9EE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161" y="3668110"/>
            <a:ext cx="4713839" cy="3177127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1B25599D-E8AC-49A8-49C0-C6DF776444F0}"/>
              </a:ext>
            </a:extLst>
          </p:cNvPr>
          <p:cNvSpPr txBox="1"/>
          <p:nvPr/>
        </p:nvSpPr>
        <p:spPr>
          <a:xfrm>
            <a:off x="5496797" y="761238"/>
            <a:ext cx="13046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>
                <a:solidFill>
                  <a:schemeClr val="accent5"/>
                </a:solidFill>
              </a:rPr>
              <a:t>Abstrakt?</a:t>
            </a:r>
          </a:p>
          <a:p>
            <a:endParaRPr lang="da-DK" b="1" dirty="0">
              <a:solidFill>
                <a:schemeClr val="accent5"/>
              </a:solidFill>
            </a:endParaRPr>
          </a:p>
          <a:p>
            <a:r>
              <a:rPr lang="da-DK" b="1" dirty="0">
                <a:solidFill>
                  <a:schemeClr val="accent5"/>
                </a:solidFill>
              </a:rPr>
              <a:t>Figurativ?</a:t>
            </a:r>
          </a:p>
        </p:txBody>
      </p:sp>
    </p:spTree>
    <p:extLst>
      <p:ext uri="{BB962C8B-B14F-4D97-AF65-F5344CB8AC3E}">
        <p14:creationId xmlns:p14="http://schemas.microsoft.com/office/powerpoint/2010/main" val="2402329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F78D1-284E-8158-88E3-99AB8B858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C05E3F-B7F2-FD5B-60D0-748AA706D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25388"/>
            <a:ext cx="10969752" cy="976726"/>
          </a:xfrm>
        </p:spPr>
        <p:txBody>
          <a:bodyPr>
            <a:normAutofit/>
          </a:bodyPr>
          <a:lstStyle/>
          <a:p>
            <a:r>
              <a:rPr lang="da-DK" b="1" dirty="0" err="1">
                <a:solidFill>
                  <a:schemeClr val="accent6"/>
                </a:solidFill>
              </a:rPr>
              <a:t>Skulptur</a:t>
            </a:r>
            <a:r>
              <a:rPr lang="da-DK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TUR</a:t>
            </a:r>
            <a:endParaRPr lang="da-DK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A6143EF-3D63-00CF-8798-5F4A0F3F2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851338"/>
            <a:ext cx="11432207" cy="5847845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Gruppe 1: </a:t>
            </a:r>
            <a:r>
              <a:rPr lang="da-DK" b="1" dirty="0"/>
              <a:t>Inger Christensen </a:t>
            </a:r>
            <a:r>
              <a:rPr lang="da-DK" dirty="0"/>
              <a:t>– Hjalmar Brantings Plads, Østre anlæg </a:t>
            </a:r>
          </a:p>
          <a:p>
            <a:pPr lvl="4"/>
            <a:r>
              <a:rPr lang="da-DK" b="1" dirty="0">
                <a:solidFill>
                  <a:schemeClr val="accent5"/>
                </a:solidFill>
              </a:rPr>
              <a:t>Kunstner: Kaare </a:t>
            </a:r>
            <a:r>
              <a:rPr lang="da-DK" b="1" dirty="0" err="1">
                <a:solidFill>
                  <a:schemeClr val="accent5"/>
                </a:solidFill>
              </a:rPr>
              <a:t>Golles</a:t>
            </a:r>
            <a:r>
              <a:rPr lang="da-DK" b="1" dirty="0">
                <a:solidFill>
                  <a:schemeClr val="accent5"/>
                </a:solidFill>
              </a:rPr>
              <a:t>, 2021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Gruppe 2: </a:t>
            </a:r>
            <a:r>
              <a:rPr lang="da-DK" b="1" dirty="0"/>
              <a:t>Karen Blixen </a:t>
            </a:r>
            <a:r>
              <a:rPr lang="da-DK" dirty="0"/>
              <a:t>– Sankt Annæ Plads</a:t>
            </a:r>
          </a:p>
          <a:p>
            <a:pPr lvl="4"/>
            <a:r>
              <a:rPr lang="da-DK" b="1" dirty="0">
                <a:solidFill>
                  <a:schemeClr val="accent5"/>
                </a:solidFill>
              </a:rPr>
              <a:t>Kunstner: Rikke Raben, 2024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Gruppe 3: </a:t>
            </a:r>
            <a:r>
              <a:rPr lang="da-DK" b="1" dirty="0"/>
              <a:t>Inge Lehmann </a:t>
            </a:r>
            <a:r>
              <a:rPr lang="da-DK" dirty="0"/>
              <a:t>– Vor Frue Plads</a:t>
            </a:r>
          </a:p>
          <a:p>
            <a:pPr lvl="4"/>
            <a:r>
              <a:rPr lang="da-DK" b="1" dirty="0">
                <a:solidFill>
                  <a:schemeClr val="accent5"/>
                </a:solidFill>
              </a:rPr>
              <a:t>Kunstner: Elisabeth Toubro, 2017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Gruppe 4: </a:t>
            </a:r>
            <a:r>
              <a:rPr lang="da-DK" b="1" dirty="0"/>
              <a:t>Grevinde Danner </a:t>
            </a:r>
            <a:r>
              <a:rPr lang="da-DK" dirty="0"/>
              <a:t>– Hjørnet af Vester </a:t>
            </a:r>
            <a:r>
              <a:rPr lang="da-DK" dirty="0" err="1"/>
              <a:t>Søgade</a:t>
            </a:r>
            <a:r>
              <a:rPr lang="da-DK" dirty="0"/>
              <a:t> og </a:t>
            </a:r>
            <a:r>
              <a:rPr lang="da-DK" dirty="0" err="1"/>
              <a:t>Gyldenløvsgade</a:t>
            </a:r>
            <a:r>
              <a:rPr lang="da-DK" dirty="0"/>
              <a:t>, Sankt Jørgens Sø</a:t>
            </a:r>
          </a:p>
          <a:p>
            <a:pPr lvl="4"/>
            <a:r>
              <a:rPr lang="da-DK" b="1" dirty="0">
                <a:solidFill>
                  <a:schemeClr val="accent5"/>
                </a:solidFill>
              </a:rPr>
              <a:t>Kunstner: Kirsten Justesen, 2024</a:t>
            </a:r>
          </a:p>
          <a:p>
            <a:pPr lvl="4"/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accent6"/>
                </a:solidFill>
              </a:rPr>
              <a:t>I får papir til skitsetegninger og har selv blyant med.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b="1" dirty="0">
                <a:solidFill>
                  <a:schemeClr val="accent6"/>
                </a:solidFill>
              </a:rPr>
              <a:t>Opgaver på turen: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b="1" dirty="0">
                <a:solidFill>
                  <a:schemeClr val="accent6"/>
                </a:solidFill>
              </a:rPr>
              <a:t>Tag fotos af stedet, omgivelserne, skulpturen i dens helhed og detaljefotos.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b="1" dirty="0">
                <a:solidFill>
                  <a:schemeClr val="accent6"/>
                </a:solidFill>
              </a:rPr>
              <a:t>Undersøg noget om personen, som statuen forestiller. Hvordan afspejler skulpturen personen? Tænk i form og indhold.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b="1" dirty="0">
                <a:solidFill>
                  <a:schemeClr val="accent6"/>
                </a:solidFill>
              </a:rPr>
              <a:t>Giv en analyse af stedets ånd. Hvad gør skulpturen ved stedet, og hvad gør stedet ved skulpturen?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b="1" dirty="0">
                <a:solidFill>
                  <a:schemeClr val="accent6"/>
                </a:solidFill>
              </a:rPr>
              <a:t>Skitsearbejde: Hver person i gruppen tegner en særlig vinkel af skulpturen. </a:t>
            </a:r>
          </a:p>
        </p:txBody>
      </p:sp>
    </p:spTree>
    <p:extLst>
      <p:ext uri="{BB962C8B-B14F-4D97-AF65-F5344CB8AC3E}">
        <p14:creationId xmlns:p14="http://schemas.microsoft.com/office/powerpoint/2010/main" val="536399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10EEF-8162-CC44-2943-BB28EC02B2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607" y="2774731"/>
            <a:ext cx="10969752" cy="2627046"/>
          </a:xfrm>
        </p:spPr>
        <p:txBody>
          <a:bodyPr>
            <a:normAutofit fontScale="90000"/>
          </a:bodyPr>
          <a:lstStyle/>
          <a:p>
            <a:r>
              <a:rPr lang="da-DK" dirty="0">
                <a:solidFill>
                  <a:schemeClr val="accent5"/>
                </a:solidFill>
              </a:rPr>
              <a:t>Næste gang: </a:t>
            </a:r>
            <a:br>
              <a:rPr lang="da-DK" dirty="0">
                <a:solidFill>
                  <a:schemeClr val="accent5"/>
                </a:solidFill>
              </a:rPr>
            </a:br>
            <a:r>
              <a:rPr lang="da-DK" b="1" dirty="0" err="1">
                <a:solidFill>
                  <a:schemeClr val="accent6"/>
                </a:solidFill>
              </a:rPr>
              <a:t>Skulptur</a:t>
            </a:r>
            <a:r>
              <a:rPr lang="da-DK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TUR</a:t>
            </a:r>
            <a:br>
              <a:rPr lang="da-DK" dirty="0">
                <a:solidFill>
                  <a:schemeClr val="accent5"/>
                </a:solidFill>
              </a:rPr>
            </a:br>
            <a:r>
              <a:rPr lang="da-DK" dirty="0">
                <a:solidFill>
                  <a:schemeClr val="accent5"/>
                </a:solidFill>
              </a:rPr>
              <a:t>Næste gang igen: Gruppefremlæggelser i matrix</a:t>
            </a:r>
          </a:p>
        </p:txBody>
      </p:sp>
    </p:spTree>
    <p:extLst>
      <p:ext uri="{BB962C8B-B14F-4D97-AF65-F5344CB8AC3E}">
        <p14:creationId xmlns:p14="http://schemas.microsoft.com/office/powerpoint/2010/main" val="3341300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B06BC-D631-4A13-199A-616EA7FC6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289CFF-7EEE-D3A1-9529-82D820D15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7784"/>
            <a:ext cx="10969752" cy="976726"/>
          </a:xfrm>
        </p:spPr>
        <p:txBody>
          <a:bodyPr>
            <a:normAutofit fontScale="90000"/>
          </a:bodyPr>
          <a:lstStyle/>
          <a:p>
            <a:r>
              <a:rPr lang="da-DK" b="1" dirty="0">
                <a:solidFill>
                  <a:schemeClr val="accent6"/>
                </a:solidFill>
              </a:rPr>
              <a:t>GRUPPEFREMLÆGGELSER</a:t>
            </a:r>
            <a:br>
              <a:rPr lang="da-DK" b="1" dirty="0">
                <a:solidFill>
                  <a:schemeClr val="accent6"/>
                </a:solidFill>
              </a:rPr>
            </a:br>
            <a:r>
              <a:rPr lang="da-DK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MATRIX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05658F7-72C1-CA3E-5EA1-43F2A6CB1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1534510"/>
            <a:ext cx="10969752" cy="5323490"/>
          </a:xfrm>
        </p:spPr>
        <p:txBody>
          <a:bodyPr>
            <a:normAutofit fontScale="92500" lnSpcReduction="20000"/>
          </a:bodyPr>
          <a:lstStyle/>
          <a:p>
            <a:r>
              <a:rPr lang="da-DK" dirty="0">
                <a:solidFill>
                  <a:schemeClr val="accent2">
                    <a:lumMod val="75000"/>
                  </a:schemeClr>
                </a:solidFill>
              </a:rPr>
              <a:t>(TIL LÆRER: EVENTUEL GRUPPEFORDELING ALT EFTER ANTAL GRUPPER OG ELEVER…)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Elever fra gruppe 1 – 3 – 5 – 7: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Elever fra gruppe 1 – 3 – 5 – 7: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Elever fra gruppe 1 – 3 – 5 – 7: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Elever fra gruppe 2 – 4 – 6 – 8: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Elever fra gruppe 2 – 4 – 6 – 8: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Elever fra gruppe 2 – 4 – 6 – 8: </a:t>
            </a:r>
          </a:p>
          <a:p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b="1" dirty="0">
                <a:solidFill>
                  <a:schemeClr val="accent6"/>
                </a:solidFill>
              </a:rPr>
              <a:t>Kom ind på…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b="1" dirty="0">
                <a:solidFill>
                  <a:schemeClr val="accent6"/>
                </a:solidFill>
              </a:rPr>
              <a:t>Jeres fotos af stedet, omgivelserne, skulpturen i dens helhed og detaljefotos.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b="1" dirty="0">
                <a:solidFill>
                  <a:schemeClr val="accent6"/>
                </a:solidFill>
              </a:rPr>
              <a:t>Jeres analyse af stedets ånd. Hvad gør skulpturen ved stedet, og hvad gør stedet ved skulpturen? Jeres viden om personen, som statuen forestiller.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b="1" dirty="0">
                <a:solidFill>
                  <a:schemeClr val="accent6"/>
                </a:solidFill>
              </a:rPr>
              <a:t>Fortæl om jeres skitsearbejde og forskellige vinkler af skulpturen. Fremvis en eller flere skitser og fortæl, hvad du lærte om skulpturen ved at skitsere den. </a:t>
            </a:r>
          </a:p>
        </p:txBody>
      </p:sp>
    </p:spTree>
    <p:extLst>
      <p:ext uri="{BB962C8B-B14F-4D97-AF65-F5344CB8AC3E}">
        <p14:creationId xmlns:p14="http://schemas.microsoft.com/office/powerpoint/2010/main" val="250444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78739A-D97A-72F7-D179-1132663039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1019797"/>
            <a:ext cx="10969752" cy="943758"/>
          </a:xfrm>
        </p:spPr>
        <p:txBody>
          <a:bodyPr/>
          <a:lstStyle/>
          <a:p>
            <a:r>
              <a:rPr lang="da-DK" dirty="0"/>
              <a:t>Program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BE35BECE-71C6-EABC-D10D-4ACFF5C8F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2598821"/>
            <a:ext cx="9205120" cy="354391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Hvad er en skulptur?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To debatindlæg om skulptur i det offentlige rum læses i grupper.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Grupper mødes og diskuterer.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Vi ser på skulpturer sammen, undersøger relevante fagbegreber og taler om personlig smag versus analytisk tilgang.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Info om næste billedkunsttime. </a:t>
            </a:r>
          </a:p>
        </p:txBody>
      </p:sp>
    </p:spTree>
    <p:extLst>
      <p:ext uri="{BB962C8B-B14F-4D97-AF65-F5344CB8AC3E}">
        <p14:creationId xmlns:p14="http://schemas.microsoft.com/office/powerpoint/2010/main" val="83381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CE3DC-0D29-FD50-96F4-70A485C2D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er en </a:t>
            </a:r>
            <a:r>
              <a:rPr lang="da-DK" dirty="0">
                <a:solidFill>
                  <a:schemeClr val="accent6"/>
                </a:solidFill>
              </a:rPr>
              <a:t>skulptur</a:t>
            </a:r>
            <a:r>
              <a:rPr lang="da-DK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…?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51ED656-1B7A-71E1-305B-B138A5B8F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3902207"/>
            <a:ext cx="10969752" cy="279697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Tal sammen to og to.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Hvordan kan vi definere udtryksformen? Kom gerne med eksempler på skulpturer.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Holdets noter kommer på tavlen.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Brug 5 min. på at skrive noterne til skulptur i </a:t>
            </a:r>
            <a:r>
              <a:rPr lang="da-DK" dirty="0" err="1"/>
              <a:t>portfolio</a:t>
            </a:r>
            <a:r>
              <a:rPr lang="da-DK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21656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CA65F-58DB-F8FA-2A81-C341313AF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FDCD80-BD7D-7C88-B898-A9805EBA8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solidFill>
                  <a:schemeClr val="accent6"/>
                </a:solidFill>
              </a:rPr>
              <a:t>Læse</a:t>
            </a:r>
            <a:r>
              <a:rPr lang="da-DK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grupper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AC22293-BCF2-2399-177F-F3AFCF9B8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3902207"/>
            <a:ext cx="10969752" cy="2796976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Bordgrupperne ved vinduet læser Anne Sophia Hermansen, ”Markante kvinder skal ikke ønske sig en statue – de dør én gang til”, Berlingske, 16. nov. 2021.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Bordgrupperne ved døren læser Amalie Skovmøller, ”Nye statuer af kvinder skal ikke gentage fortidens patriarkalske billedsprog”, Information, 15. marts 2024.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Fordel jer, så I læser to-tre stykker sammen. Sæt jer gerne ud på gangen.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b="1" dirty="0">
                <a:solidFill>
                  <a:schemeClr val="accent6"/>
                </a:solidFill>
              </a:rPr>
              <a:t>Hvilket skulptursyn kommer til udtryk? Hvad kritiseres? Hvad er skribentens holdning?</a:t>
            </a:r>
          </a:p>
        </p:txBody>
      </p:sp>
    </p:spTree>
    <p:extLst>
      <p:ext uri="{BB962C8B-B14F-4D97-AF65-F5344CB8AC3E}">
        <p14:creationId xmlns:p14="http://schemas.microsoft.com/office/powerpoint/2010/main" val="2276158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D86C3-5ADB-13AA-B721-AAAC17B41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FCDBDA-07B1-8717-6CC9-6137750F1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solidFill>
                  <a:schemeClr val="accent6"/>
                </a:solidFill>
              </a:rPr>
              <a:t>Debat</a:t>
            </a:r>
            <a:r>
              <a:rPr lang="da-DK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grupper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389F241-F669-E164-2D24-5281087258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3902207"/>
            <a:ext cx="10969752" cy="279697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1900" dirty="0"/>
              <a:t>I skal mødes på kryds og tværs af hinanden ved bordene, så de to debatindlæg kan diskuteres. Kom ind på de spørgsmål, I netop har talt om og præsenter det, I har fundet ud af for hinanden…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1900" b="1" dirty="0">
                <a:solidFill>
                  <a:schemeClr val="accent6"/>
                </a:solidFill>
              </a:rPr>
              <a:t>Hvilket skulptursyn kommer til udtryk? Hvad kritiseres? Hvad er skribentens holdning?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1900" b="1" dirty="0">
              <a:solidFill>
                <a:schemeClr val="accent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1900" dirty="0">
                <a:solidFill>
                  <a:schemeClr val="accent6"/>
                </a:solidFill>
              </a:rPr>
              <a:t>Opsamling på holdet og et kig på skulptur i det offentlige rum…</a:t>
            </a:r>
          </a:p>
        </p:txBody>
      </p:sp>
    </p:spTree>
    <p:extLst>
      <p:ext uri="{BB962C8B-B14F-4D97-AF65-F5344CB8AC3E}">
        <p14:creationId xmlns:p14="http://schemas.microsoft.com/office/powerpoint/2010/main" val="3323337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89ED27B-47E2-AD44-3414-92F4CA26E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7586" y="4242158"/>
            <a:ext cx="3770316" cy="1800989"/>
          </a:xfrm>
        </p:spPr>
        <p:txBody>
          <a:bodyPr>
            <a:normAutofit/>
          </a:bodyPr>
          <a:lstStyle/>
          <a:p>
            <a:r>
              <a:rPr lang="da-DK" sz="1400" dirty="0"/>
              <a:t>Abraham-César </a:t>
            </a:r>
            <a:r>
              <a:rPr lang="da-DK" sz="1400" dirty="0" err="1"/>
              <a:t>Lamoureux</a:t>
            </a:r>
            <a:r>
              <a:rPr lang="da-DK" sz="1400" dirty="0"/>
              <a:t>, Christian V, rytterstatue, 1688, oprindelig udført i forgyldt bly, </a:t>
            </a:r>
            <a:r>
              <a:rPr lang="da-DK" sz="1400" dirty="0" err="1"/>
              <a:t>nystøbt</a:t>
            </a:r>
            <a:r>
              <a:rPr lang="da-DK" sz="1400" dirty="0"/>
              <a:t> i bronze i 1946 af billedhugger Einar Utzon-Frank, Kongens Nytorv, København</a:t>
            </a:r>
          </a:p>
        </p:txBody>
      </p:sp>
      <p:pic>
        <p:nvPicPr>
          <p:cNvPr id="14" name="Pladsholder til indhold 13" descr="Et billede, der indeholder udendørs, sky, statue, skulptur&#10;&#10;AI-genereret indhold kan være ukorrekt.">
            <a:extLst>
              <a:ext uri="{FF2B5EF4-FFF2-40B4-BE49-F238E27FC236}">
                <a16:creationId xmlns:a16="http://schemas.microsoft.com/office/drawing/2014/main" id="{0370F67B-CA97-3CC9-8695-74EAE6207C9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6529" r="24916"/>
          <a:stretch>
            <a:fillRect/>
          </a:stretch>
        </p:blipFill>
        <p:spPr>
          <a:xfrm>
            <a:off x="557562" y="0"/>
            <a:ext cx="6043962" cy="6858000"/>
          </a:xfrm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4B47DFB5-698D-63EA-83C7-B56E2415BFCA}"/>
              </a:ext>
            </a:extLst>
          </p:cNvPr>
          <p:cNvSpPr txBox="1"/>
          <p:nvPr/>
        </p:nvSpPr>
        <p:spPr>
          <a:xfrm>
            <a:off x="6767586" y="281832"/>
            <a:ext cx="152112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Rytterstatue</a:t>
            </a:r>
          </a:p>
          <a:p>
            <a:r>
              <a:rPr lang="da-DK" dirty="0"/>
              <a:t>Idealisme</a:t>
            </a:r>
          </a:p>
          <a:p>
            <a:endParaRPr lang="da-DK" dirty="0"/>
          </a:p>
          <a:p>
            <a:r>
              <a:rPr lang="da-DK" dirty="0"/>
              <a:t>Sokkel</a:t>
            </a:r>
          </a:p>
          <a:p>
            <a:endParaRPr lang="da-DK" dirty="0"/>
          </a:p>
          <a:p>
            <a:r>
              <a:rPr lang="da-DK" dirty="0"/>
              <a:t>Komposition</a:t>
            </a:r>
          </a:p>
          <a:p>
            <a:r>
              <a:rPr lang="da-DK" dirty="0"/>
              <a:t>Akser</a:t>
            </a:r>
          </a:p>
          <a:p>
            <a:r>
              <a:rPr lang="da-DK" dirty="0"/>
              <a:t>Symmetri</a:t>
            </a:r>
          </a:p>
          <a:p>
            <a:endParaRPr lang="da-DK" dirty="0"/>
          </a:p>
          <a:p>
            <a:r>
              <a:rPr lang="da-DK" dirty="0"/>
              <a:t>Materiale</a:t>
            </a:r>
          </a:p>
          <a:p>
            <a:endParaRPr lang="da-DK" dirty="0"/>
          </a:p>
          <a:p>
            <a:r>
              <a:rPr lang="da-DK" dirty="0"/>
              <a:t>Stedets ånd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42025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5" descr="Et billede, der indeholder udendørs, statue, sky, skulptur&#10;&#10;AI-genereret indhold kan være ukorrekt.">
            <a:extLst>
              <a:ext uri="{FF2B5EF4-FFF2-40B4-BE49-F238E27FC236}">
                <a16:creationId xmlns:a16="http://schemas.microsoft.com/office/drawing/2014/main" id="{9274CBFF-6427-7C46-031C-F9ECC40872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32849" cy="6849636"/>
          </a:xfrm>
        </p:spPr>
      </p:pic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06A8F5A-61D2-97CD-F366-5CF18B4B4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4549" y="5830554"/>
            <a:ext cx="2564781" cy="1027446"/>
          </a:xfrm>
        </p:spPr>
        <p:txBody>
          <a:bodyPr>
            <a:noAutofit/>
          </a:bodyPr>
          <a:lstStyle/>
          <a:p>
            <a:r>
              <a:rPr lang="da-DK" sz="1400" dirty="0"/>
              <a:t>Jacques-François-Joseph </a:t>
            </a:r>
            <a:r>
              <a:rPr lang="da-DK" sz="1400" dirty="0" err="1"/>
              <a:t>Saly</a:t>
            </a:r>
            <a:r>
              <a:rPr lang="da-DK" sz="1400" dirty="0"/>
              <a:t>, Frederik V, rytterstatue, 1771, bronze, Amalienborg Slotsplads, København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3271C98B-289B-76D5-47E2-EFECD40338BB}"/>
              </a:ext>
            </a:extLst>
          </p:cNvPr>
          <p:cNvSpPr txBox="1"/>
          <p:nvPr/>
        </p:nvSpPr>
        <p:spPr>
          <a:xfrm>
            <a:off x="9548261" y="895149"/>
            <a:ext cx="14368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dirty="0"/>
          </a:p>
          <a:p>
            <a:r>
              <a:rPr lang="da-DK" dirty="0"/>
              <a:t>Stedets ånd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93973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8EADF5E-DA9A-3734-C4CB-40DDDBF4DF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221" y="3429000"/>
            <a:ext cx="5410200" cy="2962269"/>
          </a:xfrm>
        </p:spPr>
        <p:txBody>
          <a:bodyPr/>
          <a:lstStyle/>
          <a:p>
            <a:r>
              <a:rPr lang="da-DK" dirty="0"/>
              <a:t>Anmeldt i Berlingske:</a:t>
            </a:r>
          </a:p>
          <a:p>
            <a:r>
              <a:rPr lang="da-DK" b="1" i="1" dirty="0">
                <a:solidFill>
                  <a:schemeClr val="accent6"/>
                </a:solidFill>
              </a:rPr>
              <a:t>&gt;&gt;</a:t>
            </a:r>
            <a:r>
              <a:rPr lang="da-DK" b="1" i="1" dirty="0"/>
              <a:t>To stjerner: Den nye statue foran Børsen er grim og gammeldags</a:t>
            </a:r>
          </a:p>
          <a:p>
            <a:r>
              <a:rPr lang="da-DK" i="1" dirty="0"/>
              <a:t>Hans Pauli Olsens statue af Christian IV med tre af hovedstadens skønneste tårne på vej ned i jorden burde byttes ud med noget mere moderne og respektfuldt.</a:t>
            </a:r>
            <a:r>
              <a:rPr lang="da-DK" b="1" i="1" dirty="0">
                <a:solidFill>
                  <a:schemeClr val="accent6"/>
                </a:solidFill>
              </a:rPr>
              <a:t>&lt;&lt;</a:t>
            </a:r>
            <a:endParaRPr lang="da-DK" b="1" i="1" dirty="0"/>
          </a:p>
          <a:p>
            <a:endParaRPr lang="da-DK" dirty="0"/>
          </a:p>
        </p:txBody>
      </p:sp>
      <p:pic>
        <p:nvPicPr>
          <p:cNvPr id="6" name="Pladsholder til indhold 5" descr="Et billede, der indeholder udendørs, sky, skulptur, monument&#10;&#10;AI-genereret indhold kan være ukorrekt.">
            <a:extLst>
              <a:ext uri="{FF2B5EF4-FFF2-40B4-BE49-F238E27FC236}">
                <a16:creationId xmlns:a16="http://schemas.microsoft.com/office/drawing/2014/main" id="{7E89E004-23AF-96C5-940A-12B09F4045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35697" y="0"/>
            <a:ext cx="4583152" cy="6861999"/>
          </a:xfr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358995A7-0308-C57E-29F1-1C873D9C61F8}"/>
              </a:ext>
            </a:extLst>
          </p:cNvPr>
          <p:cNvSpPr txBox="1"/>
          <p:nvPr/>
        </p:nvSpPr>
        <p:spPr>
          <a:xfrm>
            <a:off x="4804767" y="0"/>
            <a:ext cx="20309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Hans Pauli Olsen, </a:t>
            </a:r>
          </a:p>
          <a:p>
            <a:r>
              <a:rPr lang="da-DK" dirty="0"/>
              <a:t>Christian IV som bygherre, 2019, </a:t>
            </a:r>
          </a:p>
          <a:p>
            <a:r>
              <a:rPr lang="da-DK" dirty="0"/>
              <a:t>6 meter, bronze og granit.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75148E49-CF7F-697D-FD60-B9038DF4B018}"/>
              </a:ext>
            </a:extLst>
          </p:cNvPr>
          <p:cNvSpPr txBox="1"/>
          <p:nvPr/>
        </p:nvSpPr>
        <p:spPr>
          <a:xfrm>
            <a:off x="1349758" y="2191554"/>
            <a:ext cx="3641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b="1" dirty="0">
                <a:solidFill>
                  <a:schemeClr val="accent6"/>
                </a:solidFill>
              </a:rPr>
              <a:t>Skulptur og sokkel?</a:t>
            </a:r>
          </a:p>
        </p:txBody>
      </p:sp>
    </p:spTree>
    <p:extLst>
      <p:ext uri="{BB962C8B-B14F-4D97-AF65-F5344CB8AC3E}">
        <p14:creationId xmlns:p14="http://schemas.microsoft.com/office/powerpoint/2010/main" val="1038588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6E15305-164C-44CD-9E0F-420C2DC1B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983374-3839-4F06-972D-B4C3CF238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ladsholder til indhold 5" descr="Et billede, der indeholder udendørs, træ, statue, sky&#10;&#10;AI-genereret indhold kan være ukorrekt.">
            <a:extLst>
              <a:ext uri="{FF2B5EF4-FFF2-40B4-BE49-F238E27FC236}">
                <a16:creationId xmlns:a16="http://schemas.microsoft.com/office/drawing/2014/main" id="{1AB096EF-8FEE-868A-1FF2-D8A233BCFC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5516" r="7531" b="-1"/>
          <a:stretch>
            <a:fillRect/>
          </a:stretch>
        </p:blipFill>
        <p:spPr>
          <a:xfrm>
            <a:off x="4285860" y="10"/>
            <a:ext cx="7906139" cy="6857989"/>
          </a:xfrm>
          <a:prstGeom prst="rect">
            <a:avLst/>
          </a:prstGeom>
        </p:spPr>
      </p:pic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F1D5403D-09EC-41DB-B916-A09C0E5AE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592970" cy="6858000"/>
          </a:xfrm>
          <a:custGeom>
            <a:avLst/>
            <a:gdLst>
              <a:gd name="connsiteX0" fmla="*/ 4912746 w 5592970"/>
              <a:gd name="connsiteY0" fmla="*/ 2355321 h 6897159"/>
              <a:gd name="connsiteX1" fmla="*/ 4714738 w 5592970"/>
              <a:gd name="connsiteY1" fmla="*/ 2553329 h 6897159"/>
              <a:gd name="connsiteX2" fmla="*/ 4912746 w 5592970"/>
              <a:gd name="connsiteY2" fmla="*/ 2751337 h 6897159"/>
              <a:gd name="connsiteX3" fmla="*/ 5110754 w 5592970"/>
              <a:gd name="connsiteY3" fmla="*/ 2553329 h 6897159"/>
              <a:gd name="connsiteX4" fmla="*/ 4912746 w 5592970"/>
              <a:gd name="connsiteY4" fmla="*/ 2355321 h 6897159"/>
              <a:gd name="connsiteX5" fmla="*/ 4769785 w 5592970"/>
              <a:gd name="connsiteY5" fmla="*/ 1301525 h 6897159"/>
              <a:gd name="connsiteX6" fmla="*/ 4358192 w 5592970"/>
              <a:gd name="connsiteY6" fmla="*/ 1713118 h 6897159"/>
              <a:gd name="connsiteX7" fmla="*/ 4769785 w 5592970"/>
              <a:gd name="connsiteY7" fmla="*/ 2124711 h 6897159"/>
              <a:gd name="connsiteX8" fmla="*/ 5181378 w 5592970"/>
              <a:gd name="connsiteY8" fmla="*/ 1713118 h 6897159"/>
              <a:gd name="connsiteX9" fmla="*/ 4769785 w 5592970"/>
              <a:gd name="connsiteY9" fmla="*/ 1301525 h 6897159"/>
              <a:gd name="connsiteX10" fmla="*/ 1485712 w 5592970"/>
              <a:gd name="connsiteY10" fmla="*/ 0 h 6897159"/>
              <a:gd name="connsiteX11" fmla="*/ 1911850 w 5592970"/>
              <a:gd name="connsiteY11" fmla="*/ 0 h 6897159"/>
              <a:gd name="connsiteX12" fmla="*/ 4693359 w 5592970"/>
              <a:gd name="connsiteY12" fmla="*/ 0 h 6897159"/>
              <a:gd name="connsiteX13" fmla="*/ 4687196 w 5592970"/>
              <a:gd name="connsiteY13" fmla="*/ 186052 h 6897159"/>
              <a:gd name="connsiteX14" fmla="*/ 4689492 w 5592970"/>
              <a:gd name="connsiteY14" fmla="*/ 422393 h 6897159"/>
              <a:gd name="connsiteX15" fmla="*/ 5029277 w 5592970"/>
              <a:gd name="connsiteY15" fmla="*/ 1074198 h 6897159"/>
              <a:gd name="connsiteX16" fmla="*/ 5368989 w 5592970"/>
              <a:gd name="connsiteY16" fmla="*/ 2604190 h 6897159"/>
              <a:gd name="connsiteX17" fmla="*/ 5030698 w 5592970"/>
              <a:gd name="connsiteY17" fmla="*/ 3182337 h 6897159"/>
              <a:gd name="connsiteX18" fmla="*/ 4910556 w 5592970"/>
              <a:gd name="connsiteY18" fmla="*/ 4667756 h 6897159"/>
              <a:gd name="connsiteX19" fmla="*/ 5374561 w 5592970"/>
              <a:gd name="connsiteY19" fmla="*/ 5703238 h 6897159"/>
              <a:gd name="connsiteX20" fmla="*/ 5591170 w 5592970"/>
              <a:gd name="connsiteY20" fmla="*/ 6745970 h 6897159"/>
              <a:gd name="connsiteX21" fmla="*/ 5592970 w 5592970"/>
              <a:gd name="connsiteY21" fmla="*/ 6897158 h 6897159"/>
              <a:gd name="connsiteX22" fmla="*/ 2734191 w 5592970"/>
              <a:gd name="connsiteY22" fmla="*/ 6897158 h 6897159"/>
              <a:gd name="connsiteX23" fmla="*/ 2734191 w 5592970"/>
              <a:gd name="connsiteY23" fmla="*/ 6897159 h 6897159"/>
              <a:gd name="connsiteX24" fmla="*/ 0 w 5592970"/>
              <a:gd name="connsiteY24" fmla="*/ 6897159 h 6897159"/>
              <a:gd name="connsiteX25" fmla="*/ 0 w 5592970"/>
              <a:gd name="connsiteY25" fmla="*/ 1 h 6897159"/>
              <a:gd name="connsiteX26" fmla="*/ 1485712 w 5592970"/>
              <a:gd name="connsiteY26" fmla="*/ 1 h 689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592970" h="6897159">
                <a:moveTo>
                  <a:pt x="4912746" y="2355321"/>
                </a:moveTo>
                <a:cubicBezTo>
                  <a:pt x="4803389" y="2355321"/>
                  <a:pt x="4714738" y="2443972"/>
                  <a:pt x="4714738" y="2553329"/>
                </a:cubicBezTo>
                <a:cubicBezTo>
                  <a:pt x="4714738" y="2662686"/>
                  <a:pt x="4803389" y="2751337"/>
                  <a:pt x="4912746" y="2751337"/>
                </a:cubicBezTo>
                <a:cubicBezTo>
                  <a:pt x="5022103" y="2751337"/>
                  <a:pt x="5110754" y="2662686"/>
                  <a:pt x="5110754" y="2553329"/>
                </a:cubicBezTo>
                <a:cubicBezTo>
                  <a:pt x="5110754" y="2443972"/>
                  <a:pt x="5022103" y="2355321"/>
                  <a:pt x="4912746" y="2355321"/>
                </a:cubicBezTo>
                <a:close/>
                <a:moveTo>
                  <a:pt x="4769785" y="1301525"/>
                </a:moveTo>
                <a:cubicBezTo>
                  <a:pt x="4542468" y="1301525"/>
                  <a:pt x="4358192" y="1485801"/>
                  <a:pt x="4358192" y="1713118"/>
                </a:cubicBezTo>
                <a:cubicBezTo>
                  <a:pt x="4358192" y="1940435"/>
                  <a:pt x="4542468" y="2124711"/>
                  <a:pt x="4769785" y="2124711"/>
                </a:cubicBezTo>
                <a:cubicBezTo>
                  <a:pt x="4997102" y="2124711"/>
                  <a:pt x="5181378" y="1940435"/>
                  <a:pt x="5181378" y="1713118"/>
                </a:cubicBezTo>
                <a:cubicBezTo>
                  <a:pt x="5181378" y="1485801"/>
                  <a:pt x="4997102" y="1301525"/>
                  <a:pt x="4769785" y="1301525"/>
                </a:cubicBezTo>
                <a:close/>
                <a:moveTo>
                  <a:pt x="1485712" y="0"/>
                </a:moveTo>
                <a:lnTo>
                  <a:pt x="1911850" y="0"/>
                </a:lnTo>
                <a:lnTo>
                  <a:pt x="4693359" y="0"/>
                </a:lnTo>
                <a:lnTo>
                  <a:pt x="4687196" y="186052"/>
                </a:lnTo>
                <a:cubicBezTo>
                  <a:pt x="4686166" y="265025"/>
                  <a:pt x="4686829" y="343862"/>
                  <a:pt x="4689492" y="422393"/>
                </a:cubicBezTo>
                <a:cubicBezTo>
                  <a:pt x="4699496" y="713539"/>
                  <a:pt x="4872938" y="896626"/>
                  <a:pt x="5029277" y="1074198"/>
                </a:cubicBezTo>
                <a:cubicBezTo>
                  <a:pt x="5418992" y="1516672"/>
                  <a:pt x="5551614" y="2043761"/>
                  <a:pt x="5368989" y="2604190"/>
                </a:cubicBezTo>
                <a:cubicBezTo>
                  <a:pt x="5298163" y="2821542"/>
                  <a:pt x="5160452" y="3010355"/>
                  <a:pt x="5030698" y="3182337"/>
                </a:cubicBezTo>
                <a:cubicBezTo>
                  <a:pt x="4682698" y="3643429"/>
                  <a:pt x="4696957" y="4178177"/>
                  <a:pt x="4910556" y="4667756"/>
                </a:cubicBezTo>
                <a:cubicBezTo>
                  <a:pt x="5062728" y="5015306"/>
                  <a:pt x="5245193" y="5341884"/>
                  <a:pt x="5374561" y="5703238"/>
                </a:cubicBezTo>
                <a:cubicBezTo>
                  <a:pt x="5500512" y="6053410"/>
                  <a:pt x="5575240" y="6402760"/>
                  <a:pt x="5591170" y="6745970"/>
                </a:cubicBezTo>
                <a:lnTo>
                  <a:pt x="5592970" y="6897158"/>
                </a:lnTo>
                <a:lnTo>
                  <a:pt x="2734191" y="6897158"/>
                </a:lnTo>
                <a:lnTo>
                  <a:pt x="2734191" y="6897159"/>
                </a:lnTo>
                <a:lnTo>
                  <a:pt x="0" y="6897159"/>
                </a:lnTo>
                <a:lnTo>
                  <a:pt x="0" y="1"/>
                </a:lnTo>
                <a:lnTo>
                  <a:pt x="1485712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3CA1D9D-9065-FB29-90FE-019FD412D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039" y="4470390"/>
            <a:ext cx="5132233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1600" dirty="0"/>
              <a:t>Kirsten Justesen, </a:t>
            </a:r>
            <a:br>
              <a:rPr lang="en-US" sz="1600" dirty="0"/>
            </a:br>
            <a:r>
              <a:rPr lang="en-US" sz="1600" dirty="0"/>
              <a:t>Monument for </a:t>
            </a:r>
            <a:r>
              <a:rPr lang="en-US" sz="1600" dirty="0" err="1"/>
              <a:t>Grevinde</a:t>
            </a:r>
            <a:r>
              <a:rPr lang="en-US" sz="1600" dirty="0"/>
              <a:t> Danner, </a:t>
            </a:r>
            <a:br>
              <a:rPr lang="en-US" sz="1600" dirty="0"/>
            </a:br>
            <a:r>
              <a:rPr lang="en-US" sz="1600" dirty="0"/>
              <a:t>bronze, 4 meter, 2024,</a:t>
            </a:r>
            <a:br>
              <a:rPr lang="en-US" sz="1600" dirty="0"/>
            </a:br>
            <a:r>
              <a:rPr lang="en-US" sz="1600" dirty="0" err="1"/>
              <a:t>Søerne</a:t>
            </a:r>
            <a:r>
              <a:rPr lang="en-US" sz="1600" dirty="0"/>
              <a:t>, København.  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7E052073-5E1E-118F-88E3-6F5D1528747B}"/>
              </a:ext>
            </a:extLst>
          </p:cNvPr>
          <p:cNvSpPr txBox="1"/>
          <p:nvPr/>
        </p:nvSpPr>
        <p:spPr>
          <a:xfrm>
            <a:off x="385010" y="1271079"/>
            <a:ext cx="42305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>
                <a:solidFill>
                  <a:schemeClr val="accent5"/>
                </a:solidFill>
              </a:rPr>
              <a:t>Figurativ, men anonym?</a:t>
            </a:r>
          </a:p>
          <a:p>
            <a:endParaRPr lang="da-DK" b="1" dirty="0">
              <a:solidFill>
                <a:schemeClr val="accent5"/>
              </a:solidFill>
            </a:endParaRPr>
          </a:p>
          <a:p>
            <a:r>
              <a:rPr lang="da-DK" b="1" dirty="0">
                <a:solidFill>
                  <a:schemeClr val="accent5"/>
                </a:solidFill>
              </a:rPr>
              <a:t>Soklen som skørt</a:t>
            </a:r>
          </a:p>
          <a:p>
            <a:endParaRPr lang="da-DK" b="1" dirty="0">
              <a:solidFill>
                <a:schemeClr val="accent5"/>
              </a:solidFill>
            </a:endParaRPr>
          </a:p>
          <a:p>
            <a:r>
              <a:rPr lang="da-DK" b="1" dirty="0">
                <a:solidFill>
                  <a:schemeClr val="accent5"/>
                </a:solidFill>
              </a:rPr>
              <a:t>Kvindehistorie og billedfortællinger</a:t>
            </a:r>
          </a:p>
        </p:txBody>
      </p:sp>
    </p:spTree>
    <p:extLst>
      <p:ext uri="{BB962C8B-B14F-4D97-AF65-F5344CB8AC3E}">
        <p14:creationId xmlns:p14="http://schemas.microsoft.com/office/powerpoint/2010/main" val="1871783245"/>
      </p:ext>
    </p:extLst>
  </p:cSld>
  <p:clrMapOvr>
    <a:masterClrMapping/>
  </p:clrMapOvr>
</p:sld>
</file>

<file path=ppt/theme/theme1.xml><?xml version="1.0" encoding="utf-8"?>
<a:theme xmlns:a="http://schemas.openxmlformats.org/drawingml/2006/main" name="SplashVTI">
  <a:themeElements>
    <a:clrScheme name="Custom 11">
      <a:dk1>
        <a:srgbClr val="262626"/>
      </a:dk1>
      <a:lt1>
        <a:sysClr val="window" lastClr="FFFFFF"/>
      </a:lt1>
      <a:dk2>
        <a:srgbClr val="2F333D"/>
      </a:dk2>
      <a:lt2>
        <a:srgbClr val="E9F3F3"/>
      </a:lt2>
      <a:accent1>
        <a:srgbClr val="1EBE9B"/>
      </a:accent1>
      <a:accent2>
        <a:srgbClr val="FD8686"/>
      </a:accent2>
      <a:accent3>
        <a:srgbClr val="0AC8AD"/>
      </a:accent3>
      <a:accent4>
        <a:srgbClr val="E69500"/>
      </a:accent4>
      <a:accent5>
        <a:srgbClr val="EC4E70"/>
      </a:accent5>
      <a:accent6>
        <a:srgbClr val="794DFF"/>
      </a:accent6>
      <a:hlink>
        <a:srgbClr val="3E8FF1"/>
      </a:hlink>
      <a:folHlink>
        <a:srgbClr val="939393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lashVTI" id="{CD38C481-21EC-466B-953B-A1440B42712A}" vid="{D3E4813C-1D98-48C2-AF59-2D0D78E2550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10254</TotalTime>
  <Words>811</Words>
  <Application>Microsoft Macintosh PowerPoint</Application>
  <PresentationFormat>Widescreen</PresentationFormat>
  <Paragraphs>100</Paragraphs>
  <Slides>15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15</vt:i4>
      </vt:variant>
    </vt:vector>
  </HeadingPairs>
  <TitlesOfParts>
    <vt:vector size="19" baseType="lpstr">
      <vt:lpstr>Arial</vt:lpstr>
      <vt:lpstr>Avenir Next LT Pro</vt:lpstr>
      <vt:lpstr>Posterama</vt:lpstr>
      <vt:lpstr>SplashVTI</vt:lpstr>
      <vt:lpstr>Skulpturkritik</vt:lpstr>
      <vt:lpstr>Program</vt:lpstr>
      <vt:lpstr>Hvad er en skulptur…?</vt:lpstr>
      <vt:lpstr>Læsegrupper</vt:lpstr>
      <vt:lpstr>Debatgrupper</vt:lpstr>
      <vt:lpstr>PowerPoint-præsentation</vt:lpstr>
      <vt:lpstr>PowerPoint-præsentation</vt:lpstr>
      <vt:lpstr>PowerPoint-præsentation</vt:lpstr>
      <vt:lpstr>Kirsten Justesen,  Monument for Grevinde Danner,  bronze, 4 meter, 2024, Søerne, København.  </vt:lpstr>
      <vt:lpstr>PowerPoint-præsentation</vt:lpstr>
      <vt:lpstr>PowerPoint-præsentation</vt:lpstr>
      <vt:lpstr>PowerPoint-præsentation</vt:lpstr>
      <vt:lpstr>SkulpturTUR</vt:lpstr>
      <vt:lpstr>Næste gang:  SkulpturTUR Næste gang igen: Gruppefremlæggelser i matrix</vt:lpstr>
      <vt:lpstr>GRUPPEFREMLÆGGELSER MATRIX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 Askholt Hammeken</dc:creator>
  <cp:lastModifiedBy>Chris Askholt Hammeken</cp:lastModifiedBy>
  <cp:revision>2</cp:revision>
  <dcterms:created xsi:type="dcterms:W3CDTF">2025-08-22T13:41:47Z</dcterms:created>
  <dcterms:modified xsi:type="dcterms:W3CDTF">2026-02-22T09:21:08Z</dcterms:modified>
</cp:coreProperties>
</file>