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58" r:id="rId5"/>
    <p:sldId id="267" r:id="rId6"/>
    <p:sldId id="268" r:id="rId7"/>
    <p:sldId id="260" r:id="rId8"/>
    <p:sldId id="265" r:id="rId9"/>
    <p:sldId id="261" r:id="rId10"/>
    <p:sldId id="269" r:id="rId11"/>
    <p:sldId id="273" r:id="rId12"/>
    <p:sldId id="264" r:id="rId13"/>
    <p:sldId id="262" r:id="rId14"/>
    <p:sldId id="270" r:id="rId15"/>
    <p:sldId id="272" r:id="rId16"/>
    <p:sldId id="266" r:id="rId17"/>
    <p:sldId id="263" r:id="rId18"/>
    <p:sldId id="271"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9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83142" autoAdjust="0"/>
  </p:normalViewPr>
  <p:slideViewPr>
    <p:cSldViewPr snapToGrid="0">
      <p:cViewPr varScale="1">
        <p:scale>
          <a:sx n="52" d="100"/>
          <a:sy n="52" d="100"/>
        </p:scale>
        <p:origin x="12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Holmelund von Sehested" userId="b92cad2f-4ea1-43fa-a59c-1f9b0eb09d8b" providerId="ADAL" clId="{D352F798-9701-46A4-B057-9FCF4013E498}"/>
    <pc:docChg chg="modSld">
      <pc:chgData name="Hanne Holmelund von Sehested" userId="b92cad2f-4ea1-43fa-a59c-1f9b0eb09d8b" providerId="ADAL" clId="{D352F798-9701-46A4-B057-9FCF4013E498}" dt="2026-04-12T09:01:41.480" v="0" actId="20577"/>
      <pc:docMkLst>
        <pc:docMk/>
      </pc:docMkLst>
      <pc:sldChg chg="modNotesTx">
        <pc:chgData name="Hanne Holmelund von Sehested" userId="b92cad2f-4ea1-43fa-a59c-1f9b0eb09d8b" providerId="ADAL" clId="{D352F798-9701-46A4-B057-9FCF4013E498}" dt="2026-04-12T09:01:41.480" v="0" actId="20577"/>
        <pc:sldMkLst>
          <pc:docMk/>
          <pc:sldMk cId="911188472" sldId="265"/>
        </pc:sldMkLst>
      </pc:sldChg>
    </pc:docChg>
  </pc:docChgLst>
  <pc:docChgLst>
    <pc:chgData name="Hanne Holmelund von Sehested" userId="b92cad2f-4ea1-43fa-a59c-1f9b0eb09d8b" providerId="ADAL" clId="{47374291-0C01-490C-8EA3-CE185E565634}"/>
    <pc:docChg chg="undo redo custSel addSld delSld modSld sldOrd modMainMaster">
      <pc:chgData name="Hanne Holmelund von Sehested" userId="b92cad2f-4ea1-43fa-a59c-1f9b0eb09d8b" providerId="ADAL" clId="{47374291-0C01-490C-8EA3-CE185E565634}" dt="2022-05-25T19:48:56.684" v="464" actId="20577"/>
      <pc:docMkLst>
        <pc:docMk/>
      </pc:docMkLst>
      <pc:sldChg chg="modSp mod">
        <pc:chgData name="Hanne Holmelund von Sehested" userId="b92cad2f-4ea1-43fa-a59c-1f9b0eb09d8b" providerId="ADAL" clId="{47374291-0C01-490C-8EA3-CE185E565634}" dt="2022-05-25T19:11:33.942" v="123" actId="207"/>
        <pc:sldMkLst>
          <pc:docMk/>
          <pc:sldMk cId="3398255024" sldId="256"/>
        </pc:sldMkLst>
      </pc:sldChg>
      <pc:sldChg chg="modSp mod setBg">
        <pc:chgData name="Hanne Holmelund von Sehested" userId="b92cad2f-4ea1-43fa-a59c-1f9b0eb09d8b" providerId="ADAL" clId="{47374291-0C01-490C-8EA3-CE185E565634}" dt="2022-05-25T19:10:39.266" v="79" actId="1076"/>
        <pc:sldMkLst>
          <pc:docMk/>
          <pc:sldMk cId="3204569619" sldId="257"/>
        </pc:sldMkLst>
      </pc:sldChg>
      <pc:sldChg chg="modSp mod">
        <pc:chgData name="Hanne Holmelund von Sehested" userId="b92cad2f-4ea1-43fa-a59c-1f9b0eb09d8b" providerId="ADAL" clId="{47374291-0C01-490C-8EA3-CE185E565634}" dt="2022-05-25T19:12:31.867" v="129" actId="1076"/>
        <pc:sldMkLst>
          <pc:docMk/>
          <pc:sldMk cId="220385065" sldId="258"/>
        </pc:sldMkLst>
      </pc:sldChg>
      <pc:sldChg chg="modSp mod">
        <pc:chgData name="Hanne Holmelund von Sehested" userId="b92cad2f-4ea1-43fa-a59c-1f9b0eb09d8b" providerId="ADAL" clId="{47374291-0C01-490C-8EA3-CE185E565634}" dt="2022-05-25T19:12:06.004" v="126" actId="1076"/>
        <pc:sldMkLst>
          <pc:docMk/>
          <pc:sldMk cId="3492993494" sldId="259"/>
        </pc:sldMkLst>
      </pc:sldChg>
      <pc:sldChg chg="modSp mod">
        <pc:chgData name="Hanne Holmelund von Sehested" userId="b92cad2f-4ea1-43fa-a59c-1f9b0eb09d8b" providerId="ADAL" clId="{47374291-0C01-490C-8EA3-CE185E565634}" dt="2022-05-25T19:13:11.331" v="132" actId="1076"/>
        <pc:sldMkLst>
          <pc:docMk/>
          <pc:sldMk cId="564194900" sldId="260"/>
        </pc:sldMkLst>
      </pc:sldChg>
      <pc:sldChg chg="modSp mod">
        <pc:chgData name="Hanne Holmelund von Sehested" userId="b92cad2f-4ea1-43fa-a59c-1f9b0eb09d8b" providerId="ADAL" clId="{47374291-0C01-490C-8EA3-CE185E565634}" dt="2022-05-25T16:47:52.463" v="2" actId="20577"/>
        <pc:sldMkLst>
          <pc:docMk/>
          <pc:sldMk cId="3751221463" sldId="261"/>
        </pc:sldMkLst>
      </pc:sldChg>
      <pc:sldChg chg="modSp new mod ord">
        <pc:chgData name="Hanne Holmelund von Sehested" userId="b92cad2f-4ea1-43fa-a59c-1f9b0eb09d8b" providerId="ADAL" clId="{47374291-0C01-490C-8EA3-CE185E565634}" dt="2022-05-25T19:14:01.291" v="134" actId="207"/>
        <pc:sldMkLst>
          <pc:docMk/>
          <pc:sldMk cId="3218572122" sldId="264"/>
        </pc:sldMkLst>
      </pc:sldChg>
      <pc:sldChg chg="modSp new mod modNotesTx">
        <pc:chgData name="Hanne Holmelund von Sehested" userId="b92cad2f-4ea1-43fa-a59c-1f9b0eb09d8b" providerId="ADAL" clId="{47374291-0C01-490C-8EA3-CE185E565634}" dt="2022-05-25T19:30:03.388" v="337" actId="113"/>
        <pc:sldMkLst>
          <pc:docMk/>
          <pc:sldMk cId="911188472" sldId="265"/>
        </pc:sldMkLst>
      </pc:sldChg>
      <pc:sldChg chg="modSp new mod">
        <pc:chgData name="Hanne Holmelund von Sehested" userId="b92cad2f-4ea1-43fa-a59c-1f9b0eb09d8b" providerId="ADAL" clId="{47374291-0C01-490C-8EA3-CE185E565634}" dt="2022-05-25T19:14:12.120" v="136" actId="207"/>
        <pc:sldMkLst>
          <pc:docMk/>
          <pc:sldMk cId="2763506360" sldId="266"/>
        </pc:sldMkLst>
      </pc:sldChg>
      <pc:sldChg chg="modSp new mod">
        <pc:chgData name="Hanne Holmelund von Sehested" userId="b92cad2f-4ea1-43fa-a59c-1f9b0eb09d8b" providerId="ADAL" clId="{47374291-0C01-490C-8EA3-CE185E565634}" dt="2022-05-25T19:20:45.461" v="210" actId="20577"/>
        <pc:sldMkLst>
          <pc:docMk/>
          <pc:sldMk cId="973265111" sldId="267"/>
        </pc:sldMkLst>
      </pc:sldChg>
      <pc:sldChg chg="addSp delSp new del mod">
        <pc:chgData name="Hanne Holmelund von Sehested" userId="b92cad2f-4ea1-43fa-a59c-1f9b0eb09d8b" providerId="ADAL" clId="{47374291-0C01-490C-8EA3-CE185E565634}" dt="2022-05-25T19:17:09.669" v="140" actId="47"/>
        <pc:sldMkLst>
          <pc:docMk/>
          <pc:sldMk cId="3379891777" sldId="267"/>
        </pc:sldMkLst>
      </pc:sldChg>
      <pc:sldChg chg="addSp delSp modSp new mod">
        <pc:chgData name="Hanne Holmelund von Sehested" userId="b92cad2f-4ea1-43fa-a59c-1f9b0eb09d8b" providerId="ADAL" clId="{47374291-0C01-490C-8EA3-CE185E565634}" dt="2022-05-25T19:34:09.317" v="365" actId="22"/>
        <pc:sldMkLst>
          <pc:docMk/>
          <pc:sldMk cId="3610447938" sldId="268"/>
        </pc:sldMkLst>
      </pc:sldChg>
      <pc:sldChg chg="addSp modSp new">
        <pc:chgData name="Hanne Holmelund von Sehested" userId="b92cad2f-4ea1-43fa-a59c-1f9b0eb09d8b" providerId="ADAL" clId="{47374291-0C01-490C-8EA3-CE185E565634}" dt="2022-05-25T19:23:57.813" v="302" actId="1076"/>
        <pc:sldMkLst>
          <pc:docMk/>
          <pc:sldMk cId="161618356" sldId="269"/>
        </pc:sldMkLst>
      </pc:sldChg>
      <pc:sldChg chg="addSp modSp new">
        <pc:chgData name="Hanne Holmelund von Sehested" userId="b92cad2f-4ea1-43fa-a59c-1f9b0eb09d8b" providerId="ADAL" clId="{47374291-0C01-490C-8EA3-CE185E565634}" dt="2022-05-25T19:35:44.789" v="369" actId="1076"/>
        <pc:sldMkLst>
          <pc:docMk/>
          <pc:sldMk cId="4289754343" sldId="270"/>
        </pc:sldMkLst>
      </pc:sldChg>
      <pc:sldChg chg="addSp modSp new mod modNotesTx">
        <pc:chgData name="Hanne Holmelund von Sehested" userId="b92cad2f-4ea1-43fa-a59c-1f9b0eb09d8b" providerId="ADAL" clId="{47374291-0C01-490C-8EA3-CE185E565634}" dt="2022-05-25T19:48:36.823" v="458" actId="20577"/>
        <pc:sldMkLst>
          <pc:docMk/>
          <pc:sldMk cId="3082487547" sldId="271"/>
        </pc:sldMkLst>
      </pc:sldChg>
      <pc:sldChg chg="addSp modSp new modNotesTx">
        <pc:chgData name="Hanne Holmelund von Sehested" userId="b92cad2f-4ea1-43fa-a59c-1f9b0eb09d8b" providerId="ADAL" clId="{47374291-0C01-490C-8EA3-CE185E565634}" dt="2022-05-25T19:48:45.182" v="460" actId="20577"/>
        <pc:sldMkLst>
          <pc:docMk/>
          <pc:sldMk cId="4220979690" sldId="272"/>
        </pc:sldMkLst>
      </pc:sldChg>
      <pc:sldChg chg="addSp modSp new modNotesTx">
        <pc:chgData name="Hanne Holmelund von Sehested" userId="b92cad2f-4ea1-43fa-a59c-1f9b0eb09d8b" providerId="ADAL" clId="{47374291-0C01-490C-8EA3-CE185E565634}" dt="2022-05-25T19:48:56.684" v="464" actId="20577"/>
        <pc:sldMkLst>
          <pc:docMk/>
          <pc:sldMk cId="2695523370" sldId="273"/>
        </pc:sldMkLst>
      </pc:sldChg>
      <pc:sldMasterChg chg="setBg modSldLayout">
        <pc:chgData name="Hanne Holmelund von Sehested" userId="b92cad2f-4ea1-43fa-a59c-1f9b0eb09d8b" providerId="ADAL" clId="{47374291-0C01-490C-8EA3-CE185E565634}" dt="2022-05-25T19:10:29.031" v="78"/>
        <pc:sldMasterMkLst>
          <pc:docMk/>
          <pc:sldMasterMk cId="2692153267" sldId="2147483648"/>
        </pc:sldMasterMkLst>
        <pc:sldLayoutChg chg="setBg">
          <pc:chgData name="Hanne Holmelund von Sehested" userId="b92cad2f-4ea1-43fa-a59c-1f9b0eb09d8b" providerId="ADAL" clId="{47374291-0C01-490C-8EA3-CE185E565634}" dt="2022-05-25T19:10:29.031" v="78"/>
          <pc:sldLayoutMkLst>
            <pc:docMk/>
            <pc:sldMasterMk cId="2692153267" sldId="2147483648"/>
            <pc:sldLayoutMk cId="652482059" sldId="2147483649"/>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1835556594" sldId="2147483650"/>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4005630754" sldId="2147483651"/>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2378238750" sldId="2147483652"/>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4243932473" sldId="2147483653"/>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656596670" sldId="2147483654"/>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4076171763" sldId="2147483655"/>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632801721" sldId="2147483656"/>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1166255657" sldId="2147483657"/>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1595692393" sldId="2147483658"/>
          </pc:sldLayoutMkLst>
        </pc:sldLayoutChg>
        <pc:sldLayoutChg chg="setBg">
          <pc:chgData name="Hanne Holmelund von Sehested" userId="b92cad2f-4ea1-43fa-a59c-1f9b0eb09d8b" providerId="ADAL" clId="{47374291-0C01-490C-8EA3-CE185E565634}" dt="2022-05-25T19:10:29.031" v="78"/>
          <pc:sldLayoutMkLst>
            <pc:docMk/>
            <pc:sldMasterMk cId="2692153267" sldId="2147483648"/>
            <pc:sldLayoutMk cId="346831688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3F815-289E-4241-AEF0-97BA5EC63D7B}" type="datetimeFigureOut">
              <a:rPr lang="da-DK" smtClean="0"/>
              <a:t>12-04-2026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EA99E-BB88-4044-8ADA-BEF6B82A7A3A}" type="slidenum">
              <a:rPr lang="da-DK" smtClean="0"/>
              <a:t>‹nr.›</a:t>
            </a:fld>
            <a:endParaRPr lang="da-DK"/>
          </a:p>
        </p:txBody>
      </p:sp>
    </p:spTree>
    <p:extLst>
      <p:ext uri="{BB962C8B-B14F-4D97-AF65-F5344CB8AC3E}">
        <p14:creationId xmlns:p14="http://schemas.microsoft.com/office/powerpoint/2010/main" val="125290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rbandictionary.com/define.php?term=Eee-o+eleve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urbandictionary.com/define.php?term=dice%20roll" TargetMode="External"/><Relationship Id="rId4" Type="http://schemas.openxmlformats.org/officeDocument/2006/relationships/hyperlink" Target="https://www.urbandictionary.com/define.php?term=Sammy%20Davis%20J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b="1" i="0" dirty="0" err="1">
                <a:solidFill>
                  <a:srgbClr val="000000"/>
                </a:solidFill>
                <a:effectLst/>
                <a:latin typeface="Lora" panose="020B0604020202020204" pitchFamily="2" charset="0"/>
                <a:hlinkClick r:id="rId3"/>
              </a:rPr>
              <a:t>Eee</a:t>
            </a:r>
            <a:r>
              <a:rPr lang="en-US" b="1" i="0" dirty="0">
                <a:solidFill>
                  <a:srgbClr val="000000"/>
                </a:solidFill>
                <a:effectLst/>
                <a:latin typeface="Lora" panose="020B0604020202020204" pitchFamily="2" charset="0"/>
                <a:hlinkClick r:id="rId3"/>
              </a:rPr>
              <a:t>-o eleven</a:t>
            </a:r>
            <a:endParaRPr lang="en-US" b="1" i="0" dirty="0">
              <a:solidFill>
                <a:srgbClr val="000000"/>
              </a:solidFill>
              <a:effectLst/>
              <a:latin typeface="Source Sans Pro" panose="020B0503030403020204" pitchFamily="34" charset="0"/>
            </a:endParaRPr>
          </a:p>
          <a:p>
            <a:pPr algn="l"/>
            <a:r>
              <a:rPr lang="en-US" b="0" i="0" dirty="0">
                <a:solidFill>
                  <a:srgbClr val="000000"/>
                </a:solidFill>
                <a:effectLst/>
                <a:latin typeface="Source Sans Pro" panose="020B0503030403020204" pitchFamily="34" charset="0"/>
              </a:rPr>
              <a:t>1. A song by </a:t>
            </a:r>
            <a:r>
              <a:rPr lang="en-US" b="1" i="0" dirty="0">
                <a:solidFill>
                  <a:srgbClr val="000000"/>
                </a:solidFill>
                <a:effectLst/>
                <a:latin typeface="Source Sans Pro" panose="020B0503030403020204" pitchFamily="34" charset="0"/>
                <a:hlinkClick r:id="rId4"/>
              </a:rPr>
              <a:t>Sammy Davis Jr</a:t>
            </a:r>
            <a:r>
              <a:rPr lang="en-US" b="0" i="0" dirty="0">
                <a:solidFill>
                  <a:srgbClr val="000000"/>
                </a:solidFill>
                <a:effectLst/>
                <a:latin typeface="Source Sans Pro" panose="020B0503030403020204" pitchFamily="34" charset="0"/>
              </a:rPr>
              <a:t>.</a:t>
            </a:r>
            <a:br>
              <a:rPr lang="en-US" b="0" i="0">
                <a:solidFill>
                  <a:srgbClr val="000000"/>
                </a:solidFill>
                <a:effectLst/>
                <a:latin typeface="Source Sans Pro" panose="020B0503030403020204" pitchFamily="34" charset="0"/>
              </a:rPr>
            </a:br>
            <a:r>
              <a:rPr lang="en-US" b="0" i="0">
                <a:solidFill>
                  <a:srgbClr val="000000"/>
                </a:solidFill>
                <a:effectLst/>
                <a:latin typeface="Source Sans Pro" panose="020B0503030403020204" pitchFamily="34" charset="0"/>
              </a:rPr>
              <a:t>2</a:t>
            </a:r>
            <a:r>
              <a:rPr lang="en-US" b="0" i="0" dirty="0">
                <a:solidFill>
                  <a:srgbClr val="000000"/>
                </a:solidFill>
                <a:effectLst/>
                <a:latin typeface="Source Sans Pro" panose="020B0503030403020204" pitchFamily="34" charset="0"/>
              </a:rPr>
              <a:t>. A term for a perfect </a:t>
            </a:r>
            <a:r>
              <a:rPr lang="en-US" b="1" i="0" dirty="0">
                <a:solidFill>
                  <a:srgbClr val="000000"/>
                </a:solidFill>
                <a:effectLst/>
                <a:latin typeface="Source Sans Pro" panose="020B0503030403020204" pitchFamily="34" charset="0"/>
              </a:rPr>
              <a:t>Craps game </a:t>
            </a:r>
            <a:r>
              <a:rPr lang="en-US" b="0" i="0" dirty="0">
                <a:solidFill>
                  <a:srgbClr val="000000"/>
                </a:solidFill>
                <a:effectLst/>
                <a:latin typeface="Source Sans Pro" panose="020B0503030403020204" pitchFamily="34" charset="0"/>
              </a:rPr>
              <a:t>gone sour </a:t>
            </a:r>
          </a:p>
          <a:p>
            <a:pPr algn="l"/>
            <a:r>
              <a:rPr lang="en-US" b="0" i="0" dirty="0">
                <a:solidFill>
                  <a:srgbClr val="000000"/>
                </a:solidFill>
                <a:effectLst/>
                <a:latin typeface="Source Sans Pro" panose="020B0503030403020204" pitchFamily="34" charset="0"/>
              </a:rPr>
              <a:t>(</a:t>
            </a:r>
            <a:r>
              <a:rPr lang="en-US" b="0" i="0" dirty="0" err="1">
                <a:solidFill>
                  <a:srgbClr val="2E3C57"/>
                </a:solidFill>
                <a:effectLst/>
                <a:latin typeface="Muli"/>
              </a:rPr>
              <a:t>Eee</a:t>
            </a:r>
            <a:r>
              <a:rPr lang="en-US" b="0" i="0" dirty="0">
                <a:solidFill>
                  <a:srgbClr val="2E3C57"/>
                </a:solidFill>
                <a:effectLst/>
                <a:latin typeface="Muli"/>
              </a:rPr>
              <a:t> O Eleven is actually Yee O Eleven a reference the </a:t>
            </a:r>
            <a:r>
              <a:rPr lang="en-US" b="0" i="0" dirty="0" err="1">
                <a:solidFill>
                  <a:srgbClr val="2E3C57"/>
                </a:solidFill>
                <a:effectLst/>
                <a:latin typeface="Muli"/>
              </a:rPr>
              <a:t>the</a:t>
            </a:r>
            <a:r>
              <a:rPr lang="en-US" b="0" i="0" dirty="0">
                <a:solidFill>
                  <a:srgbClr val="2E3C57"/>
                </a:solidFill>
                <a:effectLst/>
                <a:latin typeface="Muli"/>
              </a:rPr>
              <a:t> table game craps. Dealers will add a name or accent to a number since the tables can get loud and numbers confused. The numbers Seven and Eleven can make or break your game but are often confused. Dealers help clear things up by saying </a:t>
            </a:r>
            <a:r>
              <a:rPr lang="en-US" b="0" i="0" dirty="0" err="1">
                <a:solidFill>
                  <a:srgbClr val="2E3C57"/>
                </a:solidFill>
                <a:effectLst/>
                <a:latin typeface="Muli"/>
              </a:rPr>
              <a:t>Yo-leven</a:t>
            </a:r>
            <a:r>
              <a:rPr lang="en-US" b="0" i="0" dirty="0">
                <a:solidFill>
                  <a:srgbClr val="2E3C57"/>
                </a:solidFill>
                <a:effectLst/>
                <a:latin typeface="Muli"/>
              </a:rPr>
              <a:t> or Eleven </a:t>
            </a:r>
            <a:r>
              <a:rPr lang="en-US" b="0" i="0" dirty="0" err="1">
                <a:solidFill>
                  <a:srgbClr val="2E3C57"/>
                </a:solidFill>
                <a:effectLst/>
                <a:latin typeface="Muli"/>
              </a:rPr>
              <a:t>Yo</a:t>
            </a:r>
            <a:r>
              <a:rPr lang="en-US" b="0" i="0" dirty="0">
                <a:solidFill>
                  <a:srgbClr val="2E3C57"/>
                </a:solidFill>
                <a:effectLst/>
                <a:latin typeface="Muli"/>
              </a:rPr>
              <a:t> </a:t>
            </a:r>
            <a:r>
              <a:rPr lang="en-US" b="0" i="0" dirty="0" err="1">
                <a:solidFill>
                  <a:srgbClr val="2E3C57"/>
                </a:solidFill>
                <a:effectLst/>
                <a:latin typeface="Muli"/>
              </a:rPr>
              <a:t>Yo</a:t>
            </a:r>
            <a:r>
              <a:rPr lang="en-US" b="0" i="0" dirty="0">
                <a:solidFill>
                  <a:srgbClr val="2E3C57"/>
                </a:solidFill>
                <a:effectLst/>
                <a:latin typeface="Muli"/>
              </a:rPr>
              <a:t>. The song references that as eleven is always a winner either in a the field or the pass line and when a point is on, a seven is a losing roll. So the song talks about the money and things he would have with the roll of Yee O Eleven. The producers found that this was appropriate considering the movie takes place in Las Vegas, a town famous for gambling.)</a:t>
            </a:r>
            <a:br>
              <a:rPr lang="en-US" b="0" i="0" dirty="0">
                <a:solidFill>
                  <a:srgbClr val="000000"/>
                </a:solidFill>
                <a:effectLst/>
                <a:latin typeface="Source Sans Pro" panose="020B0503030403020204" pitchFamily="34" charset="0"/>
              </a:rPr>
            </a:br>
            <a:br>
              <a:rPr lang="en-US" b="0" i="0" dirty="0">
                <a:solidFill>
                  <a:srgbClr val="000000"/>
                </a:solidFill>
                <a:effectLst/>
                <a:latin typeface="Source Sans Pro" panose="020B0503030403020204" pitchFamily="34" charset="0"/>
              </a:rPr>
            </a:br>
            <a:r>
              <a:rPr lang="en-US" b="0" i="0" dirty="0">
                <a:solidFill>
                  <a:srgbClr val="000000"/>
                </a:solidFill>
                <a:effectLst/>
                <a:latin typeface="Source Sans Pro" panose="020B0503030403020204" pitchFamily="34" charset="0"/>
              </a:rPr>
              <a:t>3. A Concept for which a person wishes and </a:t>
            </a:r>
            <a:r>
              <a:rPr lang="en-US" b="0" i="0" dirty="0" err="1">
                <a:solidFill>
                  <a:srgbClr val="000000"/>
                </a:solidFill>
                <a:effectLst/>
                <a:latin typeface="Source Sans Pro" panose="020B0503030403020204" pitchFamily="34" charset="0"/>
              </a:rPr>
              <a:t>acheieves</a:t>
            </a:r>
            <a:r>
              <a:rPr lang="en-US" b="0" i="0" dirty="0">
                <a:solidFill>
                  <a:srgbClr val="000000"/>
                </a:solidFill>
                <a:effectLst/>
                <a:latin typeface="Source Sans Pro" panose="020B0503030403020204" pitchFamily="34" charset="0"/>
              </a:rPr>
              <a:t> the perfect life. you have money, power and so many ways to show it off. With A block long limo with its driver, a penthouse with spending money laying about, and good looking people </a:t>
            </a:r>
            <a:r>
              <a:rPr lang="en-US" b="0" i="0" dirty="0" err="1">
                <a:solidFill>
                  <a:srgbClr val="000000"/>
                </a:solidFill>
                <a:effectLst/>
                <a:latin typeface="Source Sans Pro" panose="020B0503030403020204" pitchFamily="34" charset="0"/>
              </a:rPr>
              <a:t>surrouding</a:t>
            </a:r>
            <a:r>
              <a:rPr lang="en-US" b="0" i="0" dirty="0">
                <a:solidFill>
                  <a:srgbClr val="000000"/>
                </a:solidFill>
                <a:effectLst/>
                <a:latin typeface="Source Sans Pro" panose="020B0503030403020204" pitchFamily="34" charset="0"/>
              </a:rPr>
              <a:t> you. and then suddenly Its taken from you in an instant. like as if a single </a:t>
            </a:r>
            <a:r>
              <a:rPr lang="en-US" b="1" i="0" dirty="0">
                <a:solidFill>
                  <a:srgbClr val="000000"/>
                </a:solidFill>
                <a:effectLst/>
                <a:latin typeface="Source Sans Pro" panose="020B0503030403020204" pitchFamily="34" charset="0"/>
                <a:hlinkClick r:id="rId5"/>
              </a:rPr>
              <a:t>dice roll</a:t>
            </a:r>
            <a:r>
              <a:rPr lang="en-US" b="0" i="0" dirty="0">
                <a:solidFill>
                  <a:srgbClr val="000000"/>
                </a:solidFill>
                <a:effectLst/>
                <a:latin typeface="Source Sans Pro" panose="020B0503030403020204" pitchFamily="34" charset="0"/>
              </a:rPr>
              <a:t> destroyed your life and your dreams.</a:t>
            </a:r>
          </a:p>
          <a:p>
            <a:endParaRPr lang="da-DK" dirty="0"/>
          </a:p>
        </p:txBody>
      </p:sp>
      <p:sp>
        <p:nvSpPr>
          <p:cNvPr id="4" name="Pladsholder til slidenummer 3"/>
          <p:cNvSpPr>
            <a:spLocks noGrp="1"/>
          </p:cNvSpPr>
          <p:nvPr>
            <p:ph type="sldNum" sz="quarter" idx="5"/>
          </p:nvPr>
        </p:nvSpPr>
        <p:spPr/>
        <p:txBody>
          <a:bodyPr/>
          <a:lstStyle/>
          <a:p>
            <a:fld id="{C0CEA99E-BB88-4044-8ADA-BEF6B82A7A3A}" type="slidenum">
              <a:rPr lang="da-DK" smtClean="0"/>
              <a:t>8</a:t>
            </a:fld>
            <a:endParaRPr lang="da-DK"/>
          </a:p>
        </p:txBody>
      </p:sp>
    </p:spTree>
    <p:extLst>
      <p:ext uri="{BB962C8B-B14F-4D97-AF65-F5344CB8AC3E}">
        <p14:creationId xmlns:p14="http://schemas.microsoft.com/office/powerpoint/2010/main" val="390831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Fra BERØRT-udstillingen på Statens </a:t>
            </a:r>
            <a:r>
              <a:rPr lang="da-DK"/>
              <a:t>Museum for </a:t>
            </a:r>
            <a:r>
              <a:rPr lang="da-DK" dirty="0"/>
              <a:t>Kunst (SMK) i Thy</a:t>
            </a:r>
          </a:p>
          <a:p>
            <a:endParaRPr lang="da-DK" dirty="0"/>
          </a:p>
        </p:txBody>
      </p:sp>
      <p:sp>
        <p:nvSpPr>
          <p:cNvPr id="4" name="Pladsholder til slidenummer 3"/>
          <p:cNvSpPr>
            <a:spLocks noGrp="1"/>
          </p:cNvSpPr>
          <p:nvPr>
            <p:ph type="sldNum" sz="quarter" idx="5"/>
          </p:nvPr>
        </p:nvSpPr>
        <p:spPr/>
        <p:txBody>
          <a:bodyPr/>
          <a:lstStyle/>
          <a:p>
            <a:fld id="{C0CEA99E-BB88-4044-8ADA-BEF6B82A7A3A}" type="slidenum">
              <a:rPr lang="da-DK" smtClean="0"/>
              <a:t>11</a:t>
            </a:fld>
            <a:endParaRPr lang="da-DK"/>
          </a:p>
        </p:txBody>
      </p:sp>
    </p:spTree>
    <p:extLst>
      <p:ext uri="{BB962C8B-B14F-4D97-AF65-F5344CB8AC3E}">
        <p14:creationId xmlns:p14="http://schemas.microsoft.com/office/powerpoint/2010/main" val="286734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BERØRT-udstillingen på Statens Museum for Kunst (SMK) i Thy</a:t>
            </a:r>
          </a:p>
        </p:txBody>
      </p:sp>
      <p:sp>
        <p:nvSpPr>
          <p:cNvPr id="4" name="Pladsholder til slidenummer 3"/>
          <p:cNvSpPr>
            <a:spLocks noGrp="1"/>
          </p:cNvSpPr>
          <p:nvPr>
            <p:ph type="sldNum" sz="quarter" idx="5"/>
          </p:nvPr>
        </p:nvSpPr>
        <p:spPr/>
        <p:txBody>
          <a:bodyPr/>
          <a:lstStyle/>
          <a:p>
            <a:fld id="{C0CEA99E-BB88-4044-8ADA-BEF6B82A7A3A}" type="slidenum">
              <a:rPr lang="da-DK" smtClean="0"/>
              <a:t>15</a:t>
            </a:fld>
            <a:endParaRPr lang="da-DK"/>
          </a:p>
        </p:txBody>
      </p:sp>
    </p:spTree>
    <p:extLst>
      <p:ext uri="{BB962C8B-B14F-4D97-AF65-F5344CB8AC3E}">
        <p14:creationId xmlns:p14="http://schemas.microsoft.com/office/powerpoint/2010/main" val="269062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Fra BERØRT-udstillingen på Statens Museum for Kunst (SMK) i Thy</a:t>
            </a:r>
          </a:p>
          <a:p>
            <a:endParaRPr lang="da-DK" dirty="0"/>
          </a:p>
        </p:txBody>
      </p:sp>
      <p:sp>
        <p:nvSpPr>
          <p:cNvPr id="4" name="Pladsholder til slidenummer 3"/>
          <p:cNvSpPr>
            <a:spLocks noGrp="1"/>
          </p:cNvSpPr>
          <p:nvPr>
            <p:ph type="sldNum" sz="quarter" idx="5"/>
          </p:nvPr>
        </p:nvSpPr>
        <p:spPr/>
        <p:txBody>
          <a:bodyPr/>
          <a:lstStyle/>
          <a:p>
            <a:fld id="{C0CEA99E-BB88-4044-8ADA-BEF6B82A7A3A}" type="slidenum">
              <a:rPr lang="da-DK" smtClean="0"/>
              <a:t>18</a:t>
            </a:fld>
            <a:endParaRPr lang="da-DK"/>
          </a:p>
        </p:txBody>
      </p:sp>
    </p:spTree>
    <p:extLst>
      <p:ext uri="{BB962C8B-B14F-4D97-AF65-F5344CB8AC3E}">
        <p14:creationId xmlns:p14="http://schemas.microsoft.com/office/powerpoint/2010/main" val="341335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4A116-2E09-CFF5-1A1E-4739DC1FC2E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6448211-547A-815F-03D1-B7EAFC8AA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7EA7237-69EE-38F0-8640-5E7F4B98A7DF}"/>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5" name="Pladsholder til sidefod 4">
            <a:extLst>
              <a:ext uri="{FF2B5EF4-FFF2-40B4-BE49-F238E27FC236}">
                <a16:creationId xmlns:a16="http://schemas.microsoft.com/office/drawing/2014/main" id="{579FB73C-4638-824F-0EA0-395D2816C5F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A8554DC-ECBB-1278-1777-F83D73821C29}"/>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65248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AEFCE-4F34-5EDA-5C30-75FCC25EA4A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176D32F-9C5F-5ADC-461C-8F8A8BACB8E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B1FBA09-EEBD-4B36-EE89-6A38AFF32EBC}"/>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5" name="Pladsholder til sidefod 4">
            <a:extLst>
              <a:ext uri="{FF2B5EF4-FFF2-40B4-BE49-F238E27FC236}">
                <a16:creationId xmlns:a16="http://schemas.microsoft.com/office/drawing/2014/main" id="{5D53A69D-B90D-4D0C-72DA-CC17022F4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53E962-550B-7106-4549-C48E8FCBAB5A}"/>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159569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03660B4-7B66-643D-0E6A-145A75D1E2F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5B763A4-9F0B-A112-830D-811398D666C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C274B76-34D6-3DA5-9CF8-9855998FD970}"/>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5" name="Pladsholder til sidefod 4">
            <a:extLst>
              <a:ext uri="{FF2B5EF4-FFF2-40B4-BE49-F238E27FC236}">
                <a16:creationId xmlns:a16="http://schemas.microsoft.com/office/drawing/2014/main" id="{D0036542-EB51-6686-FB8A-A0D40DA4ED2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976F39E-E956-786A-12B7-B659514F54D9}"/>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346831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3C87C-3FCA-D12B-270B-F370A9A30D8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38248C5-00DF-B8F6-AEAF-DFFF7E2A297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9D5BDC1-AD8A-22A1-E3ED-938C60D684BC}"/>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5" name="Pladsholder til sidefod 4">
            <a:extLst>
              <a:ext uri="{FF2B5EF4-FFF2-40B4-BE49-F238E27FC236}">
                <a16:creationId xmlns:a16="http://schemas.microsoft.com/office/drawing/2014/main" id="{19B73A36-C3F8-5ED3-05B6-903486AA8FF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4411A54-B974-1C89-BF94-A3B8F0A273C3}"/>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183555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7C1D7-741C-80EA-AFFB-938FA737A19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DE38374-622E-1D10-76EE-6D88A208CF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97C876B-C027-97FA-C091-45A698A69834}"/>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5" name="Pladsholder til sidefod 4">
            <a:extLst>
              <a:ext uri="{FF2B5EF4-FFF2-40B4-BE49-F238E27FC236}">
                <a16:creationId xmlns:a16="http://schemas.microsoft.com/office/drawing/2014/main" id="{2CD549B4-1E40-42A9-3F0E-49CF9690CB9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AF2F3E9-6CF3-98B1-2645-75927BE88BDB}"/>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400563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A7274-1579-C109-414D-AF651FC9F15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C374763-251E-9AAA-44BE-110A68128F1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ACBD0BC-2C0B-DE01-6B50-7DE1556B0CC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3579563-451F-510D-2FD1-0A88799CDF40}"/>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6" name="Pladsholder til sidefod 5">
            <a:extLst>
              <a:ext uri="{FF2B5EF4-FFF2-40B4-BE49-F238E27FC236}">
                <a16:creationId xmlns:a16="http://schemas.microsoft.com/office/drawing/2014/main" id="{88130A24-7CDE-B980-E500-B9677F9FE30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AE35B09-470F-572F-257B-7D3A40B0F60F}"/>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237823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8E2F8-700F-9A63-FF5E-78FE1A71A11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624B5A6-C2D6-DCF4-387A-F681138060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4B8D9B1-CCE0-4916-AA2F-CEB063783ED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8C682EF-7E57-CE84-C99A-876F9FCCF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45810BB-A387-803B-228F-4454B244429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B3CAFE1-6CA2-3478-C826-CF0F622CA306}"/>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8" name="Pladsholder til sidefod 7">
            <a:extLst>
              <a:ext uri="{FF2B5EF4-FFF2-40B4-BE49-F238E27FC236}">
                <a16:creationId xmlns:a16="http://schemas.microsoft.com/office/drawing/2014/main" id="{E2735BA6-3785-E8D1-44E2-AD202591463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B831DD8-A12D-E793-E828-10F46D06855E}"/>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424393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7EE29-432E-C951-1D4D-99B17BB9606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67E8F7B-43B9-8120-042C-D06ED2610836}"/>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4" name="Pladsholder til sidefod 3">
            <a:extLst>
              <a:ext uri="{FF2B5EF4-FFF2-40B4-BE49-F238E27FC236}">
                <a16:creationId xmlns:a16="http://schemas.microsoft.com/office/drawing/2014/main" id="{E82C01DE-BA91-09A4-5420-DC0DAE35FD7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AA50D42-12AA-B49C-8F11-A94EC43BBAC3}"/>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65659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89A53F8-0B70-08FC-13C2-32484373F13B}"/>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3" name="Pladsholder til sidefod 2">
            <a:extLst>
              <a:ext uri="{FF2B5EF4-FFF2-40B4-BE49-F238E27FC236}">
                <a16:creationId xmlns:a16="http://schemas.microsoft.com/office/drawing/2014/main" id="{F6389FE3-3CB3-605F-2A14-8284B5CC38C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94B95E2-D9A8-E440-5382-C9D7D0C0A19B}"/>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407617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101B8-A65D-4261-3646-00D06A021F5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08C34AC-0E61-7D24-946B-981D8DD6A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959C322-0560-3D9E-162A-06C90372A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1666504-1072-4BA6-D60E-E11ABBA21658}"/>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6" name="Pladsholder til sidefod 5">
            <a:extLst>
              <a:ext uri="{FF2B5EF4-FFF2-40B4-BE49-F238E27FC236}">
                <a16:creationId xmlns:a16="http://schemas.microsoft.com/office/drawing/2014/main" id="{1D7370CD-15C2-634C-792D-E3536DCD996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950913A-44D8-4744-F527-0CB8AA85553A}"/>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63280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5761C-EB02-E9B9-D305-6C7CD8015FE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A4E293F-29CF-D7C0-D139-16481A4BE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33BDFDA-BABD-B6CC-5172-64E84E904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A0313D5-B636-24A8-E2D4-19131FEFFA95}"/>
              </a:ext>
            </a:extLst>
          </p:cNvPr>
          <p:cNvSpPr>
            <a:spLocks noGrp="1"/>
          </p:cNvSpPr>
          <p:nvPr>
            <p:ph type="dt" sz="half" idx="10"/>
          </p:nvPr>
        </p:nvSpPr>
        <p:spPr/>
        <p:txBody>
          <a:bodyPr/>
          <a:lstStyle/>
          <a:p>
            <a:fld id="{073A70B0-6234-4330-A363-4D8828EA04E6}" type="datetimeFigureOut">
              <a:rPr lang="da-DK" smtClean="0"/>
              <a:t>12-04-2026</a:t>
            </a:fld>
            <a:endParaRPr lang="da-DK"/>
          </a:p>
        </p:txBody>
      </p:sp>
      <p:sp>
        <p:nvSpPr>
          <p:cNvPr id="6" name="Pladsholder til sidefod 5">
            <a:extLst>
              <a:ext uri="{FF2B5EF4-FFF2-40B4-BE49-F238E27FC236}">
                <a16:creationId xmlns:a16="http://schemas.microsoft.com/office/drawing/2014/main" id="{94263400-9A8A-D03A-AFFC-0CBB3C00691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A23E909-7C64-DFE3-27EA-F52D09AA38C4}"/>
              </a:ext>
            </a:extLst>
          </p:cNvPr>
          <p:cNvSpPr>
            <a:spLocks noGrp="1"/>
          </p:cNvSpPr>
          <p:nvPr>
            <p:ph type="sldNum" sz="quarter" idx="12"/>
          </p:nvPr>
        </p:nvSpPr>
        <p:spPr/>
        <p:txBody>
          <a:bodyPr/>
          <a:lstStyle/>
          <a:p>
            <a:fld id="{2009B40B-B133-46B4-B3CA-71B4FA1DA09A}" type="slidenum">
              <a:rPr lang="da-DK" smtClean="0"/>
              <a:t>‹nr.›</a:t>
            </a:fld>
            <a:endParaRPr lang="da-DK"/>
          </a:p>
        </p:txBody>
      </p:sp>
    </p:spTree>
    <p:extLst>
      <p:ext uri="{BB962C8B-B14F-4D97-AF65-F5344CB8AC3E}">
        <p14:creationId xmlns:p14="http://schemas.microsoft.com/office/powerpoint/2010/main" val="1166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9693"/>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9E21921-67E1-389F-6459-5F1288087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BBD358B-4B90-D0C1-BB3F-09CF995D4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1664A1C-2BED-13DB-769E-48902E18E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A70B0-6234-4330-A363-4D8828EA04E6}" type="datetimeFigureOut">
              <a:rPr lang="da-DK" smtClean="0"/>
              <a:t>12-04-2026</a:t>
            </a:fld>
            <a:endParaRPr lang="da-DK"/>
          </a:p>
        </p:txBody>
      </p:sp>
      <p:sp>
        <p:nvSpPr>
          <p:cNvPr id="5" name="Pladsholder til sidefod 4">
            <a:extLst>
              <a:ext uri="{FF2B5EF4-FFF2-40B4-BE49-F238E27FC236}">
                <a16:creationId xmlns:a16="http://schemas.microsoft.com/office/drawing/2014/main" id="{CDFA8A4B-6157-7454-F0E0-CCE6258B4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D00AB2C-DAB6-8B6B-992B-799662116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9B40B-B133-46B4-B3CA-71B4FA1DA09A}" type="slidenum">
              <a:rPr lang="da-DK" smtClean="0"/>
              <a:t>‹nr.›</a:t>
            </a:fld>
            <a:endParaRPr lang="da-DK"/>
          </a:p>
        </p:txBody>
      </p:sp>
    </p:spTree>
    <p:extLst>
      <p:ext uri="{BB962C8B-B14F-4D97-AF65-F5344CB8AC3E}">
        <p14:creationId xmlns:p14="http://schemas.microsoft.com/office/powerpoint/2010/main" val="269215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Yrx9uxBUwT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kXyu12B2p3Q&amp;t=5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BhfTIfdpT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88155E-C6FC-071C-F8DD-7E4D244BCCB9}"/>
              </a:ext>
            </a:extLst>
          </p:cNvPr>
          <p:cNvSpPr>
            <a:spLocks noGrp="1"/>
          </p:cNvSpPr>
          <p:nvPr>
            <p:ph type="ctrTitle"/>
          </p:nvPr>
        </p:nvSpPr>
        <p:spPr/>
        <p:txBody>
          <a:bodyPr/>
          <a:lstStyle/>
          <a:p>
            <a:r>
              <a:rPr lang="da-DK" dirty="0">
                <a:solidFill>
                  <a:srgbClr val="C00000"/>
                </a:solidFill>
              </a:rPr>
              <a:t>BERØRT</a:t>
            </a:r>
          </a:p>
        </p:txBody>
      </p:sp>
      <p:sp>
        <p:nvSpPr>
          <p:cNvPr id="3" name="Undertitel 2">
            <a:extLst>
              <a:ext uri="{FF2B5EF4-FFF2-40B4-BE49-F238E27FC236}">
                <a16:creationId xmlns:a16="http://schemas.microsoft.com/office/drawing/2014/main" id="{0578EA97-BDA1-11C5-1C78-DC13F063549F}"/>
              </a:ext>
            </a:extLst>
          </p:cNvPr>
          <p:cNvSpPr>
            <a:spLocks noGrp="1"/>
          </p:cNvSpPr>
          <p:nvPr>
            <p:ph type="subTitle" idx="1"/>
          </p:nvPr>
        </p:nvSpPr>
        <p:spPr/>
        <p:txBody>
          <a:bodyPr/>
          <a:lstStyle/>
          <a:p>
            <a:r>
              <a:rPr lang="da-DK" dirty="0"/>
              <a:t>SKULPTURER om </a:t>
            </a:r>
            <a:r>
              <a:rPr lang="da-DK" dirty="0" err="1"/>
              <a:t>Coronanedlukning</a:t>
            </a:r>
            <a:endParaRPr lang="da-DK" dirty="0"/>
          </a:p>
          <a:p>
            <a:r>
              <a:rPr lang="da-DK" dirty="0"/>
              <a:t>2021</a:t>
            </a:r>
          </a:p>
        </p:txBody>
      </p:sp>
    </p:spTree>
    <p:extLst>
      <p:ext uri="{BB962C8B-B14F-4D97-AF65-F5344CB8AC3E}">
        <p14:creationId xmlns:p14="http://schemas.microsoft.com/office/powerpoint/2010/main" val="339825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erørt / Touched at Statens Museum for Kunst — danish architecture and  design review">
            <a:extLst>
              <a:ext uri="{FF2B5EF4-FFF2-40B4-BE49-F238E27FC236}">
                <a16:creationId xmlns:a16="http://schemas.microsoft.com/office/drawing/2014/main" id="{4994B543-7D42-B298-1148-7A6A42DA9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275844"/>
            <a:ext cx="11704320" cy="658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1D515BC-DA03-C215-DE97-BA943D1C8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829" y="0"/>
            <a:ext cx="91403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2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B497A-62E4-0255-D3FE-EC810456D5ED}"/>
              </a:ext>
            </a:extLst>
          </p:cNvPr>
          <p:cNvSpPr>
            <a:spLocks noGrp="1"/>
          </p:cNvSpPr>
          <p:nvPr>
            <p:ph type="title"/>
          </p:nvPr>
        </p:nvSpPr>
        <p:spPr/>
        <p:txBody>
          <a:bodyPr/>
          <a:lstStyle/>
          <a:p>
            <a:r>
              <a:rPr lang="da-DK" dirty="0"/>
              <a:t>Sonja Lillebæk Christensen: </a:t>
            </a:r>
            <a:r>
              <a:rPr lang="da-DK" i="1" dirty="0"/>
              <a:t>Skylden</a:t>
            </a:r>
          </a:p>
        </p:txBody>
      </p:sp>
      <p:sp>
        <p:nvSpPr>
          <p:cNvPr id="3" name="Pladsholder til tekst 2">
            <a:extLst>
              <a:ext uri="{FF2B5EF4-FFF2-40B4-BE49-F238E27FC236}">
                <a16:creationId xmlns:a16="http://schemas.microsoft.com/office/drawing/2014/main" id="{AE7F76C1-12D0-F94A-A099-92E2B6B97796}"/>
              </a:ext>
            </a:extLst>
          </p:cNvPr>
          <p:cNvSpPr>
            <a:spLocks noGrp="1"/>
          </p:cNvSpPr>
          <p:nvPr>
            <p:ph type="body" idx="1"/>
          </p:nvPr>
        </p:nvSpPr>
        <p:spPr/>
        <p:txBody>
          <a:bodyPr/>
          <a:lstStyle/>
          <a:p>
            <a:r>
              <a:rPr lang="da-DK" dirty="0">
                <a:solidFill>
                  <a:srgbClr val="C00000"/>
                </a:solidFill>
                <a:hlinkClick r:id="rId2">
                  <a:extLst>
                    <a:ext uri="{A12FA001-AC4F-418D-AE19-62706E023703}">
                      <ahyp:hlinkClr xmlns:ahyp="http://schemas.microsoft.com/office/drawing/2018/hyperlinkcolor" val="tx"/>
                    </a:ext>
                  </a:extLst>
                </a:hlinkClick>
              </a:rPr>
              <a:t>Sonja Lillebæk Christensen. Berørt</a:t>
            </a:r>
            <a:endParaRPr lang="da-DK" dirty="0">
              <a:solidFill>
                <a:srgbClr val="C00000"/>
              </a:solidFill>
            </a:endParaRPr>
          </a:p>
        </p:txBody>
      </p:sp>
    </p:spTree>
    <p:extLst>
      <p:ext uri="{BB962C8B-B14F-4D97-AF65-F5344CB8AC3E}">
        <p14:creationId xmlns:p14="http://schemas.microsoft.com/office/powerpoint/2010/main" val="321857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59E9118F-640F-8DF9-3DC2-DE270687370A}"/>
              </a:ext>
            </a:extLst>
          </p:cNvPr>
          <p:cNvPicPr>
            <a:picLocks noChangeAspect="1"/>
          </p:cNvPicPr>
          <p:nvPr/>
        </p:nvPicPr>
        <p:blipFill>
          <a:blip r:embed="rId2"/>
          <a:stretch>
            <a:fillRect/>
          </a:stretch>
        </p:blipFill>
        <p:spPr>
          <a:xfrm>
            <a:off x="1901325" y="0"/>
            <a:ext cx="10290675" cy="6858000"/>
          </a:xfrm>
          <a:prstGeom prst="rect">
            <a:avLst/>
          </a:prstGeom>
        </p:spPr>
      </p:pic>
      <p:sp>
        <p:nvSpPr>
          <p:cNvPr id="2" name="Tekstfelt 1">
            <a:extLst>
              <a:ext uri="{FF2B5EF4-FFF2-40B4-BE49-F238E27FC236}">
                <a16:creationId xmlns:a16="http://schemas.microsoft.com/office/drawing/2014/main" id="{FC70CF35-23C8-F145-B935-B73C419A8395}"/>
              </a:ext>
            </a:extLst>
          </p:cNvPr>
          <p:cNvSpPr txBox="1"/>
          <p:nvPr/>
        </p:nvSpPr>
        <p:spPr>
          <a:xfrm>
            <a:off x="0" y="948690"/>
            <a:ext cx="1786597" cy="5909310"/>
          </a:xfrm>
          <a:prstGeom prst="rect">
            <a:avLst/>
          </a:prstGeom>
          <a:noFill/>
          <a:ln>
            <a:solidFill>
              <a:schemeClr val="tx1"/>
            </a:solidFill>
          </a:ln>
        </p:spPr>
        <p:txBody>
          <a:bodyPr wrap="square" rtlCol="0">
            <a:spAutoFit/>
          </a:bodyPr>
          <a:lstStyle/>
          <a:p>
            <a:pPr algn="l"/>
            <a:endParaRPr lang="da-DK" b="0" i="0" dirty="0">
              <a:effectLst/>
              <a:latin typeface="Hill"/>
            </a:endParaRPr>
          </a:p>
          <a:p>
            <a:pPr algn="l"/>
            <a:r>
              <a:rPr lang="da-DK" b="0" i="0" dirty="0">
                <a:effectLst/>
                <a:latin typeface="Hill"/>
              </a:rPr>
              <a:t>Sonja Lillebæk Christensen: </a:t>
            </a:r>
            <a:r>
              <a:rPr lang="da-DK" b="0" i="1" dirty="0">
                <a:effectLst/>
                <a:latin typeface="Hill"/>
              </a:rPr>
              <a:t>Skylden</a:t>
            </a:r>
            <a:r>
              <a:rPr lang="da-DK" b="0" i="0" dirty="0">
                <a:effectLst/>
                <a:latin typeface="Hill"/>
              </a:rPr>
              <a:t>, 2021.</a:t>
            </a:r>
          </a:p>
          <a:p>
            <a:pPr algn="l"/>
            <a:endParaRPr lang="da-DK" b="0" i="0" dirty="0">
              <a:effectLst/>
              <a:latin typeface="Hill"/>
            </a:endParaRPr>
          </a:p>
          <a:p>
            <a:r>
              <a:rPr lang="da-DK" b="0" i="0" dirty="0">
                <a:effectLst/>
                <a:latin typeface="Hill"/>
              </a:rPr>
              <a:t>Vi holder afstand, spritter af og hilser med albuen. Sonja Lillebæk Christensens (f. 1972) har skabt et videokunstværk, hvor hun undersøger nogle af de nye adfærdsmønstre, som vi har taget til os under pandemien.</a:t>
            </a:r>
          </a:p>
        </p:txBody>
      </p:sp>
    </p:spTree>
    <p:extLst>
      <p:ext uri="{BB962C8B-B14F-4D97-AF65-F5344CB8AC3E}">
        <p14:creationId xmlns:p14="http://schemas.microsoft.com/office/powerpoint/2010/main" val="132975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onja Lillebæk Christensen">
            <a:extLst>
              <a:ext uri="{FF2B5EF4-FFF2-40B4-BE49-F238E27FC236}">
                <a16:creationId xmlns:a16="http://schemas.microsoft.com/office/drawing/2014/main" id="{2C772A7B-00DB-8363-3E6D-47A41E573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74" y="0"/>
            <a:ext cx="9883651" cy="660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5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C5A454A-244A-6791-834C-E376FDEDD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829" y="0"/>
            <a:ext cx="91403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7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C254F-75C3-6429-776F-38CA73597B57}"/>
              </a:ext>
            </a:extLst>
          </p:cNvPr>
          <p:cNvSpPr>
            <a:spLocks noGrp="1"/>
          </p:cNvSpPr>
          <p:nvPr>
            <p:ph type="title"/>
          </p:nvPr>
        </p:nvSpPr>
        <p:spPr/>
        <p:txBody>
          <a:bodyPr>
            <a:normAutofit fontScale="90000"/>
          </a:bodyPr>
          <a:lstStyle/>
          <a:p>
            <a:r>
              <a:rPr lang="da-DK" dirty="0">
                <a:latin typeface="Hill"/>
              </a:rPr>
              <a:t>Kaspar </a:t>
            </a:r>
            <a:r>
              <a:rPr lang="da-DK" dirty="0" err="1">
                <a:latin typeface="Hill"/>
              </a:rPr>
              <a:t>Bonnén</a:t>
            </a:r>
            <a:r>
              <a:rPr lang="da-DK" dirty="0">
                <a:latin typeface="Hill"/>
              </a:rPr>
              <a:t>: </a:t>
            </a:r>
            <a:r>
              <a:rPr lang="da-DK" i="1" dirty="0">
                <a:latin typeface="Hill"/>
              </a:rPr>
              <a:t>JEG TROEDE VI SKULLE BYGGE NOGET OP SAMMEN MEN JEG BLEV VED MED AT GRAVE.</a:t>
            </a:r>
            <a:endParaRPr lang="da-DK" i="1" dirty="0"/>
          </a:p>
        </p:txBody>
      </p:sp>
      <p:sp>
        <p:nvSpPr>
          <p:cNvPr id="3" name="Pladsholder til tekst 2">
            <a:extLst>
              <a:ext uri="{FF2B5EF4-FFF2-40B4-BE49-F238E27FC236}">
                <a16:creationId xmlns:a16="http://schemas.microsoft.com/office/drawing/2014/main" id="{DF26D7E1-B93C-5CC5-95B7-19C17783A1B7}"/>
              </a:ext>
            </a:extLst>
          </p:cNvPr>
          <p:cNvSpPr>
            <a:spLocks noGrp="1"/>
          </p:cNvSpPr>
          <p:nvPr>
            <p:ph type="body" idx="1"/>
          </p:nvPr>
        </p:nvSpPr>
        <p:spPr/>
        <p:txBody>
          <a:bodyPr/>
          <a:lstStyle/>
          <a:p>
            <a:r>
              <a:rPr lang="da-DK" dirty="0">
                <a:solidFill>
                  <a:srgbClr val="C00000"/>
                </a:solidFill>
                <a:hlinkClick r:id="rId2">
                  <a:extLst>
                    <a:ext uri="{A12FA001-AC4F-418D-AE19-62706E023703}">
                      <ahyp:hlinkClr xmlns:ahyp="http://schemas.microsoft.com/office/drawing/2018/hyperlinkcolor" val="tx"/>
                    </a:ext>
                  </a:extLst>
                </a:hlinkClick>
              </a:rPr>
              <a:t>Kaspar </a:t>
            </a:r>
            <a:r>
              <a:rPr lang="da-DK" dirty="0" err="1">
                <a:solidFill>
                  <a:srgbClr val="C00000"/>
                </a:solidFill>
                <a:hlinkClick r:id="rId2">
                  <a:extLst>
                    <a:ext uri="{A12FA001-AC4F-418D-AE19-62706E023703}">
                      <ahyp:hlinkClr xmlns:ahyp="http://schemas.microsoft.com/office/drawing/2018/hyperlinkcolor" val="tx"/>
                    </a:ext>
                  </a:extLst>
                </a:hlinkClick>
              </a:rPr>
              <a:t>Bonnén</a:t>
            </a:r>
            <a:r>
              <a:rPr lang="da-DK" dirty="0">
                <a:solidFill>
                  <a:srgbClr val="C00000"/>
                </a:solidFill>
                <a:hlinkClick r:id="rId2">
                  <a:extLst>
                    <a:ext uri="{A12FA001-AC4F-418D-AE19-62706E023703}">
                      <ahyp:hlinkClr xmlns:ahyp="http://schemas.microsoft.com/office/drawing/2018/hyperlinkcolor" val="tx"/>
                    </a:ext>
                  </a:extLst>
                </a:hlinkClick>
              </a:rPr>
              <a:t>. Berørt</a:t>
            </a:r>
            <a:endParaRPr lang="da-DK" dirty="0">
              <a:solidFill>
                <a:srgbClr val="C00000"/>
              </a:solidFill>
            </a:endParaRPr>
          </a:p>
        </p:txBody>
      </p:sp>
    </p:spTree>
    <p:extLst>
      <p:ext uri="{BB962C8B-B14F-4D97-AF65-F5344CB8AC3E}">
        <p14:creationId xmlns:p14="http://schemas.microsoft.com/office/powerpoint/2010/main" val="276350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B02D840-4E7C-F54E-19EE-78EC0A011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3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48B34C78-936B-BC7A-8987-CCD2FFDEE66D}"/>
              </a:ext>
            </a:extLst>
          </p:cNvPr>
          <p:cNvSpPr txBox="1"/>
          <p:nvPr/>
        </p:nvSpPr>
        <p:spPr>
          <a:xfrm>
            <a:off x="10283825" y="1844556"/>
            <a:ext cx="1908175" cy="4801314"/>
          </a:xfrm>
          <a:prstGeom prst="rect">
            <a:avLst/>
          </a:prstGeom>
          <a:noFill/>
          <a:ln>
            <a:solidFill>
              <a:schemeClr val="tx1"/>
            </a:solidFill>
          </a:ln>
        </p:spPr>
        <p:txBody>
          <a:bodyPr wrap="square" rtlCol="0">
            <a:spAutoFit/>
          </a:bodyPr>
          <a:lstStyle/>
          <a:p>
            <a:pPr algn="l"/>
            <a:endParaRPr lang="da-DK" b="0" i="0" dirty="0">
              <a:effectLst/>
              <a:latin typeface="Hill"/>
            </a:endParaRPr>
          </a:p>
          <a:p>
            <a:r>
              <a:rPr lang="da-DK" dirty="0">
                <a:latin typeface="Hill"/>
              </a:rPr>
              <a:t>Kaspar </a:t>
            </a:r>
            <a:r>
              <a:rPr lang="da-DK" dirty="0" err="1">
                <a:latin typeface="Hill"/>
              </a:rPr>
              <a:t>Bonnén</a:t>
            </a:r>
            <a:r>
              <a:rPr lang="da-DK" dirty="0">
                <a:latin typeface="Hill"/>
              </a:rPr>
              <a:t>: JEG TROEDE VI SKULLE BYGGE NOGET OP SAMMEN MEN JEG BLEV VED MED AT GRAVE, 2021.</a:t>
            </a:r>
            <a:endParaRPr lang="da-DK" b="0" i="0" dirty="0">
              <a:effectLst/>
              <a:latin typeface="Hill"/>
            </a:endParaRPr>
          </a:p>
          <a:p>
            <a:pPr algn="l"/>
            <a:endParaRPr lang="da-DK" dirty="0">
              <a:latin typeface="Hill"/>
            </a:endParaRPr>
          </a:p>
          <a:p>
            <a:pPr algn="l"/>
            <a:r>
              <a:rPr lang="da-DK" dirty="0">
                <a:latin typeface="Hill"/>
              </a:rPr>
              <a:t>Kaspar </a:t>
            </a:r>
            <a:r>
              <a:rPr lang="da-DK" dirty="0" err="1">
                <a:latin typeface="Hill"/>
              </a:rPr>
              <a:t>Bonnén</a:t>
            </a:r>
            <a:r>
              <a:rPr lang="da-DK" dirty="0">
                <a:latin typeface="Hill"/>
              </a:rPr>
              <a:t> (f. 1968), som både er forfatter og kunstner har skabt en sætning i genbrugsmursten.</a:t>
            </a:r>
          </a:p>
          <a:p>
            <a:pPr algn="l"/>
            <a:endParaRPr lang="da-DK" dirty="0">
              <a:latin typeface="Hill"/>
            </a:endParaRPr>
          </a:p>
        </p:txBody>
      </p:sp>
    </p:spTree>
    <p:extLst>
      <p:ext uri="{BB962C8B-B14F-4D97-AF65-F5344CB8AC3E}">
        <p14:creationId xmlns:p14="http://schemas.microsoft.com/office/powerpoint/2010/main" val="215886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1C311A0-CF06-1427-7F18-B8B1C47CF90B}"/>
              </a:ext>
            </a:extLst>
          </p:cNvPr>
          <p:cNvPicPr>
            <a:picLocks noChangeAspect="1"/>
          </p:cNvPicPr>
          <p:nvPr/>
        </p:nvPicPr>
        <p:blipFill>
          <a:blip r:embed="rId3"/>
          <a:stretch>
            <a:fillRect/>
          </a:stretch>
        </p:blipFill>
        <p:spPr>
          <a:xfrm>
            <a:off x="1525829" y="0"/>
            <a:ext cx="9140342" cy="6858000"/>
          </a:xfrm>
          <a:prstGeom prst="rect">
            <a:avLst/>
          </a:prstGeom>
        </p:spPr>
      </p:pic>
    </p:spTree>
    <p:extLst>
      <p:ext uri="{BB962C8B-B14F-4D97-AF65-F5344CB8AC3E}">
        <p14:creationId xmlns:p14="http://schemas.microsoft.com/office/powerpoint/2010/main" val="308248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05BD0C1-2B6A-D36A-2EDB-CC19152017FD}"/>
              </a:ext>
            </a:extLst>
          </p:cNvPr>
          <p:cNvPicPr>
            <a:picLocks noChangeAspect="1"/>
          </p:cNvPicPr>
          <p:nvPr/>
        </p:nvPicPr>
        <p:blipFill rotWithShape="1">
          <a:blip r:embed="rId2"/>
          <a:srcRect t="13726" b="6235"/>
          <a:stretch/>
        </p:blipFill>
        <p:spPr>
          <a:xfrm>
            <a:off x="0" y="685800"/>
            <a:ext cx="12192000" cy="5486400"/>
          </a:xfrm>
          <a:prstGeom prst="rect">
            <a:avLst/>
          </a:prstGeom>
        </p:spPr>
      </p:pic>
    </p:spTree>
    <p:extLst>
      <p:ext uri="{BB962C8B-B14F-4D97-AF65-F5344CB8AC3E}">
        <p14:creationId xmlns:p14="http://schemas.microsoft.com/office/powerpoint/2010/main" val="320456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9A54B9C-5D20-256C-4397-0136F034C47C}"/>
              </a:ext>
            </a:extLst>
          </p:cNvPr>
          <p:cNvPicPr>
            <a:picLocks noChangeAspect="1"/>
          </p:cNvPicPr>
          <p:nvPr/>
        </p:nvPicPr>
        <p:blipFill rotWithShape="1">
          <a:blip r:embed="rId2"/>
          <a:srcRect t="13726" b="6235"/>
          <a:stretch/>
        </p:blipFill>
        <p:spPr>
          <a:xfrm>
            <a:off x="0" y="685800"/>
            <a:ext cx="12192000" cy="5486400"/>
          </a:xfrm>
          <a:prstGeom prst="rect">
            <a:avLst/>
          </a:prstGeom>
        </p:spPr>
      </p:pic>
    </p:spTree>
    <p:extLst>
      <p:ext uri="{BB962C8B-B14F-4D97-AF65-F5344CB8AC3E}">
        <p14:creationId xmlns:p14="http://schemas.microsoft.com/office/powerpoint/2010/main" val="349299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B6F8C8B-EF92-98F3-A3D2-E1E231AEA79D}"/>
              </a:ext>
            </a:extLst>
          </p:cNvPr>
          <p:cNvPicPr>
            <a:picLocks noChangeAspect="1"/>
          </p:cNvPicPr>
          <p:nvPr/>
        </p:nvPicPr>
        <p:blipFill rotWithShape="1">
          <a:blip r:embed="rId2"/>
          <a:srcRect t="13931" b="6030"/>
          <a:stretch/>
        </p:blipFill>
        <p:spPr>
          <a:xfrm>
            <a:off x="0" y="685800"/>
            <a:ext cx="12192000" cy="5486400"/>
          </a:xfrm>
          <a:prstGeom prst="rect">
            <a:avLst/>
          </a:prstGeom>
        </p:spPr>
      </p:pic>
    </p:spTree>
    <p:extLst>
      <p:ext uri="{BB962C8B-B14F-4D97-AF65-F5344CB8AC3E}">
        <p14:creationId xmlns:p14="http://schemas.microsoft.com/office/powerpoint/2010/main" val="22038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12743-BD80-8DA7-EE59-872E76FD09DC}"/>
              </a:ext>
            </a:extLst>
          </p:cNvPr>
          <p:cNvSpPr>
            <a:spLocks noGrp="1"/>
          </p:cNvSpPr>
          <p:nvPr>
            <p:ph type="title"/>
          </p:nvPr>
        </p:nvSpPr>
        <p:spPr/>
        <p:txBody>
          <a:bodyPr/>
          <a:lstStyle/>
          <a:p>
            <a:r>
              <a:rPr lang="da-DK" dirty="0" err="1">
                <a:solidFill>
                  <a:srgbClr val="C00000"/>
                </a:solidFill>
              </a:rPr>
              <a:t>Pressemeddelse</a:t>
            </a:r>
            <a:r>
              <a:rPr lang="da-DK" dirty="0">
                <a:solidFill>
                  <a:srgbClr val="C00000"/>
                </a:solidFill>
              </a:rPr>
              <a:t>. SMK</a:t>
            </a:r>
          </a:p>
        </p:txBody>
      </p:sp>
      <p:sp>
        <p:nvSpPr>
          <p:cNvPr id="3" name="Pladsholder til indhold 2">
            <a:extLst>
              <a:ext uri="{FF2B5EF4-FFF2-40B4-BE49-F238E27FC236}">
                <a16:creationId xmlns:a16="http://schemas.microsoft.com/office/drawing/2014/main" id="{80BF6EDA-167F-58B5-29D0-982B19B6EFA6}"/>
              </a:ext>
            </a:extLst>
          </p:cNvPr>
          <p:cNvSpPr>
            <a:spLocks noGrp="1"/>
          </p:cNvSpPr>
          <p:nvPr>
            <p:ph idx="1"/>
          </p:nvPr>
        </p:nvSpPr>
        <p:spPr/>
        <p:txBody>
          <a:bodyPr>
            <a:normAutofit fontScale="55000" lnSpcReduction="20000"/>
          </a:bodyPr>
          <a:lstStyle/>
          <a:p>
            <a:pPr marL="0" indent="0">
              <a:buNone/>
            </a:pPr>
            <a:r>
              <a:rPr lang="da-DK" b="1" i="0" dirty="0">
                <a:solidFill>
                  <a:srgbClr val="FFFFFF"/>
                </a:solidFill>
                <a:effectLst/>
                <a:latin typeface="Hill"/>
              </a:rPr>
              <a:t>11. marts 2021 er det præcis et år siden, at statsminister Mette Frederiksen varslede den første nedlukning af Danmark. På årsdagen åbner SMK sammen med Coop, Røde Kors og Hjaltelin Stahl en ny udendørs udstilling, hvor tre toneangivende kunstnere fortolker </a:t>
            </a:r>
            <a:r>
              <a:rPr lang="da-DK" b="1" i="0" dirty="0" err="1">
                <a:solidFill>
                  <a:srgbClr val="FFFFFF"/>
                </a:solidFill>
                <a:effectLst/>
                <a:latin typeface="Hill"/>
              </a:rPr>
              <a:t>coronapandemien</a:t>
            </a:r>
            <a:r>
              <a:rPr lang="da-DK" b="1" i="0" dirty="0">
                <a:solidFill>
                  <a:srgbClr val="FFFFFF"/>
                </a:solidFill>
                <a:effectLst/>
                <a:latin typeface="Hill"/>
              </a:rPr>
              <a:t> og præsenterer tre helt nye kunstværker.</a:t>
            </a:r>
          </a:p>
          <a:p>
            <a:pPr marL="0" indent="0">
              <a:buNone/>
            </a:pPr>
            <a:r>
              <a:rPr lang="da-DK" b="1" i="0" dirty="0">
                <a:solidFill>
                  <a:srgbClr val="FFFFFF"/>
                </a:solidFill>
                <a:effectLst/>
                <a:latin typeface="Hill"/>
              </a:rPr>
              <a:t>En gigantisk bærbar computer. En sætning i genbrugsmursten på en græsplæne. Og en videocollage med hænder, albuehilsner og møder med afstand.</a:t>
            </a:r>
          </a:p>
          <a:p>
            <a:pPr marL="0" indent="0">
              <a:buNone/>
            </a:pPr>
            <a:r>
              <a:rPr lang="da-DK" b="1" i="0" dirty="0">
                <a:solidFill>
                  <a:srgbClr val="FFFFFF"/>
                </a:solidFill>
                <a:effectLst/>
                <a:latin typeface="Hill"/>
              </a:rPr>
              <a:t>I en ny udendørs udstilling giver de tre kunstnere Benedikte Bjerre, Kaspar </a:t>
            </a:r>
            <a:r>
              <a:rPr lang="da-DK" b="1" i="0" dirty="0" err="1">
                <a:solidFill>
                  <a:srgbClr val="FFFFFF"/>
                </a:solidFill>
                <a:effectLst/>
                <a:latin typeface="Hill"/>
              </a:rPr>
              <a:t>Bonnén</a:t>
            </a:r>
            <a:r>
              <a:rPr lang="da-DK" b="1" i="0" dirty="0">
                <a:solidFill>
                  <a:srgbClr val="FFFFFF"/>
                </a:solidFill>
                <a:effectLst/>
                <a:latin typeface="Hill"/>
              </a:rPr>
              <a:t> og Sonja Lillebæk Christensen hver deres bud på, hvordan en kunstnerisk respons på </a:t>
            </a:r>
            <a:r>
              <a:rPr lang="da-DK" b="1" i="0" dirty="0" err="1">
                <a:solidFill>
                  <a:srgbClr val="FFFFFF"/>
                </a:solidFill>
                <a:effectLst/>
                <a:latin typeface="Hill"/>
              </a:rPr>
              <a:t>coronapandemien</a:t>
            </a:r>
            <a:r>
              <a:rPr lang="da-DK" b="1" i="0" dirty="0">
                <a:solidFill>
                  <a:srgbClr val="FFFFFF"/>
                </a:solidFill>
                <a:effectLst/>
                <a:latin typeface="Hill"/>
              </a:rPr>
              <a:t> ser ud. Udstillingen åbner 11. marts – på årsdagen for Danmarks nedlukning – og værkerne </a:t>
            </a:r>
            <a:r>
              <a:rPr lang="da-DK" b="1" i="0" dirty="0" err="1">
                <a:solidFill>
                  <a:srgbClr val="FFFFFF"/>
                </a:solidFill>
                <a:effectLst/>
                <a:latin typeface="Hill"/>
              </a:rPr>
              <a:t>præsentereres</a:t>
            </a:r>
            <a:r>
              <a:rPr lang="da-DK" b="1" i="0" dirty="0">
                <a:solidFill>
                  <a:srgbClr val="FFFFFF"/>
                </a:solidFill>
                <a:effectLst/>
                <a:latin typeface="Hill"/>
              </a:rPr>
              <a:t> i museumshaven foran SMK (Statens Museum for Kunst), hvor alle interesserede kan kigge forbi.</a:t>
            </a:r>
          </a:p>
          <a:p>
            <a:pPr marL="0" indent="0">
              <a:buNone/>
            </a:pPr>
            <a:r>
              <a:rPr lang="da-DK" b="1" i="0" dirty="0">
                <a:solidFill>
                  <a:srgbClr val="FFFFFF"/>
                </a:solidFill>
                <a:effectLst/>
                <a:latin typeface="Hill"/>
              </a:rPr>
              <a:t>“Op igennem historien har epidemier med jævne mellemrum hærget samfund og ændret liv. Ofte har malere, billedhuggere og grafikere skabt kunstneriske vidnesbyrd, som har hjulpet til på mange års afstand at forstå, hvordan disse krisetider berørte de mennesker, der levede i dem. Vi håber, at værkerne på denne udstilling, skabt af tre markante samtidskunstnere, på samme måde vil fungere som prismer til at forstå et år med </a:t>
            </a:r>
            <a:r>
              <a:rPr lang="da-DK" b="1" i="0" dirty="0" err="1">
                <a:solidFill>
                  <a:srgbClr val="FFFFFF"/>
                </a:solidFill>
                <a:effectLst/>
                <a:latin typeface="Hill"/>
              </a:rPr>
              <a:t>corona</a:t>
            </a:r>
            <a:r>
              <a:rPr lang="da-DK" b="1" i="0" dirty="0">
                <a:solidFill>
                  <a:srgbClr val="FFFFFF"/>
                </a:solidFill>
                <a:effectLst/>
                <a:latin typeface="Hill"/>
              </a:rPr>
              <a:t>, hvor sammenhold og isolation blev to sider af samme sag,” siger Mikkel Bogh, direktør for SMK.</a:t>
            </a:r>
          </a:p>
          <a:p>
            <a:pPr marL="0" indent="0">
              <a:buNone/>
            </a:pPr>
            <a:r>
              <a:rPr lang="da-DK" b="1" i="0" dirty="0">
                <a:solidFill>
                  <a:srgbClr val="FFFFFF"/>
                </a:solidFill>
                <a:effectLst/>
                <a:latin typeface="Hill"/>
              </a:rPr>
              <a:t>De tre kunstværker er en del af projektet Berørt og skal minde os om, hvordan vi har holdt hånden under hinanden i en svær tid, og hvordan vi i det hele taget har levet med en fundamentalt ændret hverdag det seneste år. Projektet er skabt i et partnerskab mellem Røde Kors, Coop, Hjaltelin Stahl – Part of Accenture Interactive og SMK.</a:t>
            </a:r>
          </a:p>
          <a:p>
            <a:pPr marL="0" indent="0">
              <a:buNone/>
            </a:pPr>
            <a:r>
              <a:rPr lang="da-DK" b="1" i="0" dirty="0">
                <a:solidFill>
                  <a:srgbClr val="FFFFFF"/>
                </a:solidFill>
                <a:effectLst/>
                <a:latin typeface="Hill"/>
              </a:rPr>
              <a:t>“Vores oplevelse af de seneste 12 måneder har været meget konkrete, hvor vores medarbejdere har arbejdet hårdt for at sikre dagligvareforsyningen i Danmark i trygge rammer for kunderne. Derfor er vi glade for også at kunne bidrage til disse kunstneriske fortolkninger af pandemien,” siger bestyrelsesformand Lasse Bolander, Coop.</a:t>
            </a:r>
          </a:p>
        </p:txBody>
      </p:sp>
    </p:spTree>
    <p:extLst>
      <p:ext uri="{BB962C8B-B14F-4D97-AF65-F5344CB8AC3E}">
        <p14:creationId xmlns:p14="http://schemas.microsoft.com/office/powerpoint/2010/main" val="97326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3B23-853B-EF6A-FE23-63D0DD46D9D7}"/>
              </a:ext>
            </a:extLst>
          </p:cNvPr>
          <p:cNvSpPr>
            <a:spLocks noGrp="1"/>
          </p:cNvSpPr>
          <p:nvPr>
            <p:ph type="title"/>
          </p:nvPr>
        </p:nvSpPr>
        <p:spPr/>
        <p:txBody>
          <a:bodyPr/>
          <a:lstStyle/>
          <a:p>
            <a:r>
              <a:rPr lang="da-DK" dirty="0">
                <a:solidFill>
                  <a:srgbClr val="C00000"/>
                </a:solidFill>
              </a:rPr>
              <a:t>Hjælpende hænder til de mest udsatte</a:t>
            </a:r>
          </a:p>
        </p:txBody>
      </p:sp>
      <p:sp>
        <p:nvSpPr>
          <p:cNvPr id="3" name="Pladsholder til indhold 2">
            <a:extLst>
              <a:ext uri="{FF2B5EF4-FFF2-40B4-BE49-F238E27FC236}">
                <a16:creationId xmlns:a16="http://schemas.microsoft.com/office/drawing/2014/main" id="{5DA75F63-A277-F493-4110-6848999A86B9}"/>
              </a:ext>
            </a:extLst>
          </p:cNvPr>
          <p:cNvSpPr>
            <a:spLocks noGrp="1"/>
          </p:cNvSpPr>
          <p:nvPr>
            <p:ph idx="1"/>
          </p:nvPr>
        </p:nvSpPr>
        <p:spPr/>
        <p:txBody>
          <a:bodyPr>
            <a:normAutofit fontScale="70000" lnSpcReduction="20000"/>
          </a:bodyPr>
          <a:lstStyle/>
          <a:p>
            <a:pPr marL="0" indent="0">
              <a:buNone/>
            </a:pPr>
            <a:r>
              <a:rPr lang="da-DK" b="0" i="0" dirty="0">
                <a:solidFill>
                  <a:srgbClr val="FFFFFF"/>
                </a:solidFill>
                <a:effectLst/>
                <a:latin typeface="Hill"/>
              </a:rPr>
              <a:t>Projektet </a:t>
            </a:r>
            <a:r>
              <a:rPr lang="da-DK" b="0" i="1" dirty="0">
                <a:solidFill>
                  <a:srgbClr val="FFFFFF"/>
                </a:solidFill>
                <a:effectLst/>
                <a:latin typeface="Hill"/>
              </a:rPr>
              <a:t>Berørt</a:t>
            </a:r>
            <a:r>
              <a:rPr lang="da-DK" b="0" i="0" dirty="0">
                <a:solidFill>
                  <a:srgbClr val="FFFFFF"/>
                </a:solidFill>
                <a:effectLst/>
                <a:latin typeface="Hill"/>
              </a:rPr>
              <a:t> gav sidste år alle mulighed for at uploade et billede af deres hånd og dele deres tanker om </a:t>
            </a:r>
            <a:r>
              <a:rPr lang="da-DK" b="0" i="0" dirty="0" err="1">
                <a:solidFill>
                  <a:srgbClr val="FFFFFF"/>
                </a:solidFill>
                <a:effectLst/>
                <a:latin typeface="Hill"/>
              </a:rPr>
              <a:t>coronapandemien</a:t>
            </a:r>
            <a:r>
              <a:rPr lang="da-DK" b="0" i="0" dirty="0">
                <a:solidFill>
                  <a:srgbClr val="FFFFFF"/>
                </a:solidFill>
                <a:effectLst/>
                <a:latin typeface="Hill"/>
              </a:rPr>
              <a:t> på berørt.dk. For hver hånd gav Coop 5 kr. til Røde Kors, som gik ubeskåret til at hjælpe de mest udsatte under </a:t>
            </a:r>
            <a:r>
              <a:rPr lang="da-DK" b="0" i="0" dirty="0" err="1">
                <a:solidFill>
                  <a:srgbClr val="FFFFFF"/>
                </a:solidFill>
                <a:effectLst/>
                <a:latin typeface="Hill"/>
              </a:rPr>
              <a:t>coronakrisen</a:t>
            </a:r>
            <a:r>
              <a:rPr lang="da-DK" b="0" i="0" dirty="0">
                <a:solidFill>
                  <a:srgbClr val="FFFFFF"/>
                </a:solidFill>
                <a:effectLst/>
                <a:latin typeface="Hill"/>
              </a:rPr>
              <a:t> i både Danmark og i udlandet. I alt blev der samlet godt 30.000 kroner ind.</a:t>
            </a:r>
          </a:p>
          <a:p>
            <a:pPr marL="0" indent="0">
              <a:buNone/>
            </a:pPr>
            <a:r>
              <a:rPr lang="da-DK" b="0" i="0" dirty="0">
                <a:solidFill>
                  <a:srgbClr val="FFFFFF"/>
                </a:solidFill>
                <a:effectLst/>
                <a:latin typeface="Hill"/>
              </a:rPr>
              <a:t>“Covid-19 har gjort, at Røde Kors har haft ekstra travlt det seneste år, da mange mennesker har brugt vores hjælp. </a:t>
            </a:r>
            <a:r>
              <a:rPr lang="da-DK" b="0" i="0" dirty="0" err="1">
                <a:solidFill>
                  <a:srgbClr val="FFFFFF"/>
                </a:solidFill>
                <a:effectLst/>
                <a:latin typeface="Hill"/>
              </a:rPr>
              <a:t>Coop’s</a:t>
            </a:r>
            <a:r>
              <a:rPr lang="da-DK" b="0" i="0" dirty="0">
                <a:solidFill>
                  <a:srgbClr val="FFFFFF"/>
                </a:solidFill>
                <a:effectLst/>
                <a:latin typeface="Hill"/>
              </a:rPr>
              <a:t> bidrag i forbindelse med </a:t>
            </a:r>
            <a:r>
              <a:rPr lang="da-DK" b="0" i="1" dirty="0">
                <a:solidFill>
                  <a:srgbClr val="FFFFFF"/>
                </a:solidFill>
                <a:effectLst/>
                <a:latin typeface="Hill"/>
              </a:rPr>
              <a:t>Berørt</a:t>
            </a:r>
            <a:r>
              <a:rPr lang="da-DK" b="0" i="0" dirty="0">
                <a:solidFill>
                  <a:srgbClr val="FFFFFF"/>
                </a:solidFill>
                <a:effectLst/>
                <a:latin typeface="Hill"/>
              </a:rPr>
              <a:t>-projektet har hjulpet os med at være til stede og støtte sårbare – blandt andet ved at bidrage til, at vi har kunnet opbygge hjælpenetværket PARAT, som mange tusinder danskere meldte sig til i løbet af få uger. Via netværket kan udsatte medmennesker i isolation få hjælp til praktiske gøremål som indkøb,” siger generalsekretær for Røde Kors, Anders Ladekarl.</a:t>
            </a:r>
          </a:p>
          <a:p>
            <a:pPr marL="0" indent="0">
              <a:buNone/>
            </a:pPr>
            <a:r>
              <a:rPr lang="da-DK" b="0" i="0" dirty="0">
                <a:solidFill>
                  <a:srgbClr val="FFFFFF"/>
                </a:solidFill>
                <a:effectLst/>
                <a:latin typeface="Hill"/>
              </a:rPr>
              <a:t>Puljen af hænder og </a:t>
            </a:r>
            <a:r>
              <a:rPr lang="da-DK" b="0" i="0" dirty="0" err="1">
                <a:solidFill>
                  <a:srgbClr val="FFFFFF"/>
                </a:solidFill>
                <a:effectLst/>
                <a:latin typeface="Hill"/>
              </a:rPr>
              <a:t>coronatanker</a:t>
            </a:r>
            <a:r>
              <a:rPr lang="da-DK" b="0" i="0" dirty="0">
                <a:solidFill>
                  <a:srgbClr val="FFFFFF"/>
                </a:solidFill>
                <a:effectLst/>
                <a:latin typeface="Hill"/>
              </a:rPr>
              <a:t> blev efterfølgende videregivet til de tre kunstnere, som hver især har ladet sig inspirere af indholdet til at skabe deres </a:t>
            </a:r>
            <a:r>
              <a:rPr lang="da-DK" b="0" i="0" dirty="0" err="1">
                <a:solidFill>
                  <a:srgbClr val="FFFFFF"/>
                </a:solidFill>
                <a:effectLst/>
                <a:latin typeface="Hill"/>
              </a:rPr>
              <a:t>corona</a:t>
            </a:r>
            <a:r>
              <a:rPr lang="da-DK" b="0" i="0" dirty="0">
                <a:solidFill>
                  <a:srgbClr val="FFFFFF"/>
                </a:solidFill>
                <a:effectLst/>
                <a:latin typeface="Hill"/>
              </a:rPr>
              <a:t>-kunstværk.</a:t>
            </a:r>
          </a:p>
          <a:p>
            <a:pPr marL="0" indent="0">
              <a:buNone/>
            </a:pPr>
            <a:r>
              <a:rPr lang="da-DK" b="0" i="0" dirty="0">
                <a:solidFill>
                  <a:srgbClr val="FFFFFF"/>
                </a:solidFill>
                <a:effectLst/>
                <a:latin typeface="Hill"/>
              </a:rPr>
              <a:t>“De tre kunstværker, som nu bliver præsenteret, er kulminationen på et projekt, der står mit hjerte meget nært. De vil for fremtiden stå som fysiske monumenter, hvor venner og familier kan samles og mindes alt det, som vi gik igennem under COVID-19 pandemien. Med projektet ønsker vi at vise, at selvom man skal holde afstand, kan man på et følelsesmæssigt plan sagtens være tæt på dem, man savner,” siger Adam </a:t>
            </a:r>
            <a:r>
              <a:rPr lang="da-DK" b="0" i="0" dirty="0" err="1">
                <a:solidFill>
                  <a:srgbClr val="FFFFFF"/>
                </a:solidFill>
                <a:effectLst/>
                <a:latin typeface="Hill"/>
              </a:rPr>
              <a:t>Kerj</a:t>
            </a:r>
            <a:r>
              <a:rPr lang="da-DK" b="0" i="0" dirty="0">
                <a:solidFill>
                  <a:srgbClr val="FFFFFF"/>
                </a:solidFill>
                <a:effectLst/>
                <a:latin typeface="Hill"/>
              </a:rPr>
              <a:t>, Chief Creative </a:t>
            </a:r>
            <a:r>
              <a:rPr lang="da-DK" b="0" i="0" dirty="0" err="1">
                <a:solidFill>
                  <a:srgbClr val="FFFFFF"/>
                </a:solidFill>
                <a:effectLst/>
                <a:latin typeface="Hill"/>
              </a:rPr>
              <a:t>Officr</a:t>
            </a:r>
            <a:r>
              <a:rPr lang="da-DK" b="0" i="0" dirty="0">
                <a:solidFill>
                  <a:srgbClr val="FFFFFF"/>
                </a:solidFill>
                <a:effectLst/>
                <a:latin typeface="Hill"/>
              </a:rPr>
              <a:t> hos Hjaltelin Stahl – part of Accenture Interactive.</a:t>
            </a:r>
          </a:p>
          <a:p>
            <a:pPr marL="0" indent="0">
              <a:buNone/>
            </a:pPr>
            <a:endParaRPr lang="da-DK" dirty="0"/>
          </a:p>
        </p:txBody>
      </p:sp>
    </p:spTree>
    <p:extLst>
      <p:ext uri="{BB962C8B-B14F-4D97-AF65-F5344CB8AC3E}">
        <p14:creationId xmlns:p14="http://schemas.microsoft.com/office/powerpoint/2010/main" val="361044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1C94B82-ABFD-5A58-D499-90F3E29C2B37}"/>
              </a:ext>
            </a:extLst>
          </p:cNvPr>
          <p:cNvPicPr>
            <a:picLocks noChangeAspect="1"/>
          </p:cNvPicPr>
          <p:nvPr/>
        </p:nvPicPr>
        <p:blipFill rotWithShape="1">
          <a:blip r:embed="rId2"/>
          <a:srcRect t="13726" b="5825"/>
          <a:stretch/>
        </p:blipFill>
        <p:spPr>
          <a:xfrm>
            <a:off x="0" y="671732"/>
            <a:ext cx="12192000" cy="5514536"/>
          </a:xfrm>
          <a:prstGeom prst="rect">
            <a:avLst/>
          </a:prstGeom>
        </p:spPr>
      </p:pic>
    </p:spTree>
    <p:extLst>
      <p:ext uri="{BB962C8B-B14F-4D97-AF65-F5344CB8AC3E}">
        <p14:creationId xmlns:p14="http://schemas.microsoft.com/office/powerpoint/2010/main" val="56419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2C8EE-F2E2-8AFF-985E-CCA53A018C2B}"/>
              </a:ext>
            </a:extLst>
          </p:cNvPr>
          <p:cNvSpPr>
            <a:spLocks noGrp="1"/>
          </p:cNvSpPr>
          <p:nvPr>
            <p:ph type="title"/>
          </p:nvPr>
        </p:nvSpPr>
        <p:spPr/>
        <p:txBody>
          <a:bodyPr/>
          <a:lstStyle/>
          <a:p>
            <a:r>
              <a:rPr lang="da-DK" dirty="0"/>
              <a:t>Benedikte Bjerre: </a:t>
            </a:r>
            <a:r>
              <a:rPr lang="da-DK" b="0" i="1" dirty="0" err="1">
                <a:effectLst/>
                <a:latin typeface="Hill"/>
              </a:rPr>
              <a:t>Eee</a:t>
            </a:r>
            <a:r>
              <a:rPr lang="da-DK" b="0" i="1" dirty="0">
                <a:effectLst/>
                <a:latin typeface="Hill"/>
              </a:rPr>
              <a:t>-O-Eleven</a:t>
            </a:r>
            <a:endParaRPr lang="da-DK" dirty="0"/>
          </a:p>
        </p:txBody>
      </p:sp>
      <p:sp>
        <p:nvSpPr>
          <p:cNvPr id="3" name="Pladsholder til tekst 2">
            <a:extLst>
              <a:ext uri="{FF2B5EF4-FFF2-40B4-BE49-F238E27FC236}">
                <a16:creationId xmlns:a16="http://schemas.microsoft.com/office/drawing/2014/main" id="{7170FB31-EDD8-CA86-48F8-A4124D8E851C}"/>
              </a:ext>
            </a:extLst>
          </p:cNvPr>
          <p:cNvSpPr>
            <a:spLocks noGrp="1"/>
          </p:cNvSpPr>
          <p:nvPr>
            <p:ph type="body" idx="1"/>
          </p:nvPr>
        </p:nvSpPr>
        <p:spPr/>
        <p:txBody>
          <a:bodyPr/>
          <a:lstStyle/>
          <a:p>
            <a:r>
              <a:rPr lang="da-DK" dirty="0">
                <a:solidFill>
                  <a:srgbClr val="C00000"/>
                </a:solidFill>
                <a:hlinkClick r:id="rId3">
                  <a:extLst>
                    <a:ext uri="{A12FA001-AC4F-418D-AE19-62706E023703}">
                      <ahyp:hlinkClr xmlns:ahyp="http://schemas.microsoft.com/office/drawing/2018/hyperlinkcolor" val="tx"/>
                    </a:ext>
                  </a:extLst>
                </a:hlinkClick>
              </a:rPr>
              <a:t>Benedikte Bjerre. Berørt</a:t>
            </a:r>
            <a:endParaRPr lang="da-DK" dirty="0">
              <a:solidFill>
                <a:srgbClr val="C00000"/>
              </a:solidFill>
            </a:endParaRPr>
          </a:p>
        </p:txBody>
      </p:sp>
    </p:spTree>
    <p:extLst>
      <p:ext uri="{BB962C8B-B14F-4D97-AF65-F5344CB8AC3E}">
        <p14:creationId xmlns:p14="http://schemas.microsoft.com/office/powerpoint/2010/main" val="91118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BD8CAE6-E0F6-E103-1D00-86FAC75A1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0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85B0F4EF-50D4-7659-97CD-DD3474F50A92}"/>
              </a:ext>
            </a:extLst>
          </p:cNvPr>
          <p:cNvSpPr txBox="1"/>
          <p:nvPr/>
        </p:nvSpPr>
        <p:spPr>
          <a:xfrm>
            <a:off x="10302875" y="3292470"/>
            <a:ext cx="1889125" cy="3139321"/>
          </a:xfrm>
          <a:prstGeom prst="rect">
            <a:avLst/>
          </a:prstGeom>
          <a:noFill/>
          <a:ln>
            <a:solidFill>
              <a:schemeClr val="tx1"/>
            </a:solidFill>
          </a:ln>
        </p:spPr>
        <p:txBody>
          <a:bodyPr wrap="square" rtlCol="0">
            <a:spAutoFit/>
          </a:bodyPr>
          <a:lstStyle/>
          <a:p>
            <a:r>
              <a:rPr lang="da-DK" b="0" i="0" dirty="0">
                <a:effectLst/>
                <a:latin typeface="Hill"/>
              </a:rPr>
              <a:t>Benedikte Bjerre: </a:t>
            </a:r>
            <a:br>
              <a:rPr lang="da-DK" b="0" i="0" dirty="0">
                <a:effectLst/>
                <a:latin typeface="Hill"/>
              </a:rPr>
            </a:br>
            <a:r>
              <a:rPr lang="da-DK" b="0" i="1" dirty="0" err="1">
                <a:effectLst/>
                <a:latin typeface="Hill"/>
              </a:rPr>
              <a:t>Eee</a:t>
            </a:r>
            <a:r>
              <a:rPr lang="da-DK" b="0" i="1" dirty="0">
                <a:effectLst/>
                <a:latin typeface="Hill"/>
              </a:rPr>
              <a:t>-O-Eleven</a:t>
            </a:r>
            <a:r>
              <a:rPr lang="da-DK" b="0" i="0" dirty="0">
                <a:effectLst/>
                <a:latin typeface="Hill"/>
              </a:rPr>
              <a:t>, 2021.</a:t>
            </a:r>
          </a:p>
          <a:p>
            <a:pPr algn="l"/>
            <a:endParaRPr lang="da-DK" b="0" i="0" dirty="0">
              <a:effectLst/>
              <a:latin typeface="Hill"/>
            </a:endParaRPr>
          </a:p>
          <a:p>
            <a:pPr algn="l"/>
            <a:r>
              <a:rPr lang="da-DK" b="0" i="0" dirty="0">
                <a:effectLst/>
                <a:latin typeface="Hill"/>
              </a:rPr>
              <a:t>Pludselig var der skærme overalt. Benedikte Bjerre (f. 1987) har skabt omridset af en gigantisk bærbar computer.</a:t>
            </a:r>
          </a:p>
        </p:txBody>
      </p:sp>
    </p:spTree>
    <p:extLst>
      <p:ext uri="{BB962C8B-B14F-4D97-AF65-F5344CB8AC3E}">
        <p14:creationId xmlns:p14="http://schemas.microsoft.com/office/powerpoint/2010/main" val="37512214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1105</Words>
  <Application>Microsoft Office PowerPoint</Application>
  <PresentationFormat>Widescreen</PresentationFormat>
  <Paragraphs>42</Paragraphs>
  <Slides>18</Slides>
  <Notes>4</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18</vt:i4>
      </vt:variant>
    </vt:vector>
  </HeadingPairs>
  <TitlesOfParts>
    <vt:vector size="26" baseType="lpstr">
      <vt:lpstr>Arial</vt:lpstr>
      <vt:lpstr>Calibri</vt:lpstr>
      <vt:lpstr>Calibri Light</vt:lpstr>
      <vt:lpstr>Hill</vt:lpstr>
      <vt:lpstr>Lora</vt:lpstr>
      <vt:lpstr>Muli</vt:lpstr>
      <vt:lpstr>Source Sans Pro</vt:lpstr>
      <vt:lpstr>Office-tema</vt:lpstr>
      <vt:lpstr>BERØRT</vt:lpstr>
      <vt:lpstr>PowerPoint-præsentation</vt:lpstr>
      <vt:lpstr>PowerPoint-præsentation</vt:lpstr>
      <vt:lpstr>PowerPoint-præsentation</vt:lpstr>
      <vt:lpstr>Pressemeddelse. SMK</vt:lpstr>
      <vt:lpstr>Hjælpende hænder til de mest udsatte</vt:lpstr>
      <vt:lpstr>PowerPoint-præsentation</vt:lpstr>
      <vt:lpstr>Benedikte Bjerre: Eee-O-Eleven</vt:lpstr>
      <vt:lpstr>PowerPoint-præsentation</vt:lpstr>
      <vt:lpstr>PowerPoint-præsentation</vt:lpstr>
      <vt:lpstr>PowerPoint-præsentation</vt:lpstr>
      <vt:lpstr>Sonja Lillebæk Christensen: Skylden</vt:lpstr>
      <vt:lpstr>PowerPoint-præsentation</vt:lpstr>
      <vt:lpstr>PowerPoint-præsentation</vt:lpstr>
      <vt:lpstr>PowerPoint-præsentation</vt:lpstr>
      <vt:lpstr>Kaspar Bonnén: JEG TROEDE VI SKULLE BYGGE NOGET OP SAMMEN MEN JEG BLEV VED MED AT GRAVE.</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Hanne Holmelund von Sehested</dc:creator>
  <cp:lastModifiedBy>Hanne Holmelund von Sehested</cp:lastModifiedBy>
  <cp:revision>1</cp:revision>
  <dcterms:created xsi:type="dcterms:W3CDTF">2022-05-25T16:32:35Z</dcterms:created>
  <dcterms:modified xsi:type="dcterms:W3CDTF">2026-04-12T09:01:50Z</dcterms:modified>
</cp:coreProperties>
</file>