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4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heme/theme5.xml" ContentType="application/vnd.openxmlformats-officedocument.theme+xml"/>
  <Override PartName="/ppt/tags/tag36.xml" ContentType="application/vnd.openxmlformats-officedocument.presentationml.tags+xml"/>
  <Override PartName="/ppt/notesSlides/notesSlide1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4.xml" ContentType="application/vnd.openxmlformats-officedocument.presentationml.notesSlide+xml"/>
  <Override PartName="/ppt/tags/tag43.xml" ContentType="application/vnd.openxmlformats-officedocument.presentationml.tags+xml"/>
  <Override PartName="/ppt/notesSlides/notesSlide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6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45" r:id="rId5"/>
    <p:sldMasterId id="2147483770" r:id="rId6"/>
    <p:sldMasterId id="2147483797" r:id="rId7"/>
  </p:sldMasterIdLst>
  <p:notesMasterIdLst>
    <p:notesMasterId r:id="rId16"/>
  </p:notesMasterIdLst>
  <p:sldIdLst>
    <p:sldId id="1161" r:id="rId8"/>
    <p:sldId id="3010" r:id="rId9"/>
    <p:sldId id="2145707084" r:id="rId10"/>
    <p:sldId id="2145707093" r:id="rId11"/>
    <p:sldId id="2145707092" r:id="rId12"/>
    <p:sldId id="7773" r:id="rId13"/>
    <p:sldId id="2145707086" r:id="rId14"/>
    <p:sldId id="3177" r:id="rId15"/>
  </p:sldIdLst>
  <p:sldSz cx="12195175" cy="6859588"/>
  <p:notesSz cx="6819900" cy="9918700"/>
  <p:custDataLst>
    <p:tags r:id="rId17"/>
  </p:custDataLst>
  <p:defaultTextStyle>
    <a:defPPr>
      <a:defRPr lang="en-US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orient="horz" pos="2387" userDrawn="1">
          <p15:clr>
            <a:srgbClr val="A4A3A4"/>
          </p15:clr>
        </p15:guide>
        <p15:guide id="3" orient="horz" pos="2274" userDrawn="1">
          <p15:clr>
            <a:srgbClr val="A4A3A4"/>
          </p15:clr>
        </p15:guide>
        <p15:guide id="4" pos="7266" userDrawn="1">
          <p15:clr>
            <a:srgbClr val="A4A3A4"/>
          </p15:clr>
        </p15:guide>
        <p15:guide id="5" pos="411">
          <p15:clr>
            <a:srgbClr val="A4A3A4"/>
          </p15:clr>
        </p15:guide>
        <p15:guide id="6" orient="horz" pos="14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DD8"/>
    <a:srgbClr val="E4DBD6"/>
    <a:srgbClr val="E6997A"/>
    <a:srgbClr val="0000A4"/>
    <a:srgbClr val="00009A"/>
    <a:srgbClr val="B7B7FF"/>
    <a:srgbClr val="FABE00"/>
    <a:srgbClr val="E59575"/>
    <a:srgbClr val="E5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78E6F5-7142-4A50-A0C3-B7602E5E52DA}" v="23" dt="2022-11-21T14:01:14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3" autoAdjust="0"/>
    <p:restoredTop sz="94504" autoAdjust="0"/>
  </p:normalViewPr>
  <p:slideViewPr>
    <p:cSldViewPr snapToGrid="0" showGuides="1">
      <p:cViewPr varScale="1">
        <p:scale>
          <a:sx n="114" d="100"/>
          <a:sy n="114" d="100"/>
        </p:scale>
        <p:origin x="444" y="102"/>
      </p:cViewPr>
      <p:guideLst>
        <p:guide orient="horz" pos="1888"/>
        <p:guide orient="horz" pos="2387"/>
        <p:guide orient="horz" pos="2274"/>
        <p:guide pos="7266"/>
        <p:guide pos="411"/>
        <p:guide orient="horz" pos="14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2664" y="-8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8032-89EB-4D13-922A-D9DAB7321F09}" type="datetimeFigureOut">
              <a:rPr lang="sv-SE" smtClean="0"/>
              <a:t>2024-12-17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11383"/>
            <a:ext cx="545592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1AA99-6AE6-4252-9D49-BFACABC8D97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817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8884" y="4711383"/>
            <a:ext cx="6062133" cy="4463415"/>
          </a:xfrm>
        </p:spPr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1AA99-6AE6-4252-9D49-BFACABC8D97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97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378883" y="4711383"/>
            <a:ext cx="6062132" cy="4463415"/>
          </a:xfrm>
        </p:spPr>
        <p:txBody>
          <a:bodyPr/>
          <a:lstStyle/>
          <a:p>
            <a:endParaRPr lang="en-GB" sz="1400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26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378883" y="4711383"/>
            <a:ext cx="6062132" cy="4463415"/>
          </a:xfrm>
        </p:spPr>
        <p:txBody>
          <a:bodyPr/>
          <a:lstStyle/>
          <a:p>
            <a:endParaRPr lang="en-GB" sz="1400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371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378883" y="4711383"/>
            <a:ext cx="6062132" cy="4463415"/>
          </a:xfrm>
        </p:spPr>
        <p:txBody>
          <a:bodyPr/>
          <a:lstStyle/>
          <a:p>
            <a:endParaRPr lang="en-GB" sz="1400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205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1AA99-6AE6-4252-9D49-BFACABC8D97C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371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8883" y="4711383"/>
            <a:ext cx="6062132" cy="446341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459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378883" y="4711383"/>
            <a:ext cx="6062132" cy="4463415"/>
          </a:xfrm>
        </p:spPr>
        <p:txBody>
          <a:bodyPr/>
          <a:lstStyle/>
          <a:p>
            <a:endParaRPr lang="en-GB" sz="1400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482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 err="1"/>
              <a:t>Formål</a:t>
            </a:r>
            <a:r>
              <a:rPr lang="en-GB" sz="1400" dirty="0"/>
              <a:t> med </a:t>
            </a:r>
            <a:r>
              <a:rPr lang="en-GB" sz="1400" dirty="0" err="1"/>
              <a:t>sliden</a:t>
            </a:r>
            <a:r>
              <a:rPr lang="en-GB" sz="1400" dirty="0"/>
              <a:t>:</a:t>
            </a:r>
          </a:p>
          <a:p>
            <a:pPr marL="342900" indent="-342900">
              <a:buAutoNum type="arabicParenR"/>
            </a:pPr>
            <a:r>
              <a:rPr lang="en-GB" sz="1400" dirty="0" err="1"/>
              <a:t>Eventuelt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1AA99-6AE6-4252-9D49-BFACABC8D97C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18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slideMaster" Target="../slideMasters/slideMaster1.xml"/><Relationship Id="rId3" Type="http://schemas.openxmlformats.org/officeDocument/2006/relationships/tags" Target="../tags/tag6.xml"/><Relationship Id="rId21" Type="http://schemas.openxmlformats.org/officeDocument/2006/relationships/tags" Target="../tags/tag24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tags" Target="../tags/tag28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tags" Target="../tags/tag27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28" Type="http://schemas.openxmlformats.org/officeDocument/2006/relationships/image" Target="../media/image2.emf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tags" Target="../tags/tag25.xml"/><Relationship Id="rId27" Type="http://schemas.openxmlformats.org/officeDocument/2006/relationships/oleObject" Target="../embeddings/oleObject2.bin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5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3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8" y="2854325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8572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8658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999" y="1332000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1012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44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8819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17322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66425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94079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87691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2958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0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9367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0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0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5409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28893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67542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642078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3867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803590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867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6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186277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5482560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5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019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178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038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263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0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0886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9653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120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reat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812" y="1441"/>
          <a:ext cx="181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812" y="1441"/>
                        <a:ext cx="181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26" name="Content Placeholder 1"/>
          <p:cNvSpPr>
            <a:spLocks noGrp="1"/>
          </p:cNvSpPr>
          <p:nvPr>
            <p:ph sz="quarter" idx="31" hasCustomPrompt="1"/>
            <p:custDataLst>
              <p:tags r:id="rId3"/>
            </p:custDataLst>
          </p:nvPr>
        </p:nvSpPr>
        <p:spPr>
          <a:xfrm>
            <a:off x="402823" y="1110614"/>
            <a:ext cx="11389531" cy="486739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7" name="Content Placeholder 2" hidden="1"/>
          <p:cNvSpPr>
            <a:spLocks noGrp="1"/>
          </p:cNvSpPr>
          <p:nvPr>
            <p:ph sz="quarter" idx="32" hasCustomPrompt="1"/>
            <p:custDataLst>
              <p:tags r:id="rId4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8" name="Content Placeholder 3" hidden="1"/>
          <p:cNvSpPr>
            <a:spLocks noGrp="1"/>
          </p:cNvSpPr>
          <p:nvPr>
            <p:ph sz="quarter" idx="33" hasCustomPrompt="1"/>
            <p:custDataLst>
              <p:tags r:id="rId5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9" name="Content Placeholder 4" hidden="1"/>
          <p:cNvSpPr>
            <a:spLocks noGrp="1"/>
          </p:cNvSpPr>
          <p:nvPr>
            <p:ph sz="quarter" idx="34" hasCustomPrompt="1"/>
            <p:custDataLst>
              <p:tags r:id="rId6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0" name="Content Placeholder 5" hidden="1"/>
          <p:cNvSpPr>
            <a:spLocks noGrp="1"/>
          </p:cNvSpPr>
          <p:nvPr>
            <p:ph sz="quarter" idx="35" hasCustomPrompt="1"/>
            <p:custDataLst>
              <p:tags r:id="rId7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1" name="Content Placeholder 6" hidden="1"/>
          <p:cNvSpPr>
            <a:spLocks noGrp="1"/>
          </p:cNvSpPr>
          <p:nvPr>
            <p:ph sz="quarter" idx="36" hasCustomPrompt="1"/>
            <p:custDataLst>
              <p:tags r:id="rId8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2" name="Content Placeholder 7" hidden="1"/>
          <p:cNvSpPr>
            <a:spLocks noGrp="1"/>
          </p:cNvSpPr>
          <p:nvPr>
            <p:ph sz="quarter" idx="37" hasCustomPrompt="1"/>
            <p:custDataLst>
              <p:tags r:id="rId9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8" hidden="1"/>
          <p:cNvSpPr>
            <a:spLocks noGrp="1"/>
          </p:cNvSpPr>
          <p:nvPr>
            <p:ph sz="quarter" idx="38" hasCustomPrompt="1"/>
            <p:custDataLst>
              <p:tags r:id="rId10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4" name="Content Placeholder 9" hidden="1"/>
          <p:cNvSpPr>
            <a:spLocks noGrp="1"/>
          </p:cNvSpPr>
          <p:nvPr>
            <p:ph sz="quarter" idx="39" hasCustomPrompt="1"/>
            <p:custDataLst>
              <p:tags r:id="rId11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5" name="Content Placeholder 10" hidden="1"/>
          <p:cNvSpPr>
            <a:spLocks noGrp="1"/>
          </p:cNvSpPr>
          <p:nvPr>
            <p:ph sz="quarter" idx="40" hasCustomPrompt="1"/>
            <p:custDataLst>
              <p:tags r:id="rId12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6" name="Content Placeholder 11" hidden="1"/>
          <p:cNvSpPr>
            <a:spLocks noGrp="1"/>
          </p:cNvSpPr>
          <p:nvPr>
            <p:ph sz="quarter" idx="41" hasCustomPrompt="1"/>
            <p:custDataLst>
              <p:tags r:id="rId13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7" name="Content Placeholder 12" hidden="1"/>
          <p:cNvSpPr>
            <a:spLocks noGrp="1"/>
          </p:cNvSpPr>
          <p:nvPr>
            <p:ph sz="quarter" idx="42" hasCustomPrompt="1"/>
            <p:custDataLst>
              <p:tags r:id="rId14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Content Placeholder 13" hidden="1"/>
          <p:cNvSpPr>
            <a:spLocks noGrp="1"/>
          </p:cNvSpPr>
          <p:nvPr>
            <p:ph sz="quarter" idx="43" hasCustomPrompt="1"/>
            <p:custDataLst>
              <p:tags r:id="rId15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Content Placeholder 14" hidden="1"/>
          <p:cNvSpPr>
            <a:spLocks noGrp="1"/>
          </p:cNvSpPr>
          <p:nvPr>
            <p:ph sz="quarter" idx="44" hasCustomPrompt="1"/>
            <p:custDataLst>
              <p:tags r:id="rId16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0" name="Content Placeholder 15" hidden="1"/>
          <p:cNvSpPr>
            <a:spLocks noGrp="1"/>
          </p:cNvSpPr>
          <p:nvPr>
            <p:ph sz="quarter" idx="45" hasCustomPrompt="1"/>
            <p:custDataLst>
              <p:tags r:id="rId17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1" name="Content Placeholder 16" hidden="1"/>
          <p:cNvSpPr>
            <a:spLocks noGrp="1"/>
          </p:cNvSpPr>
          <p:nvPr>
            <p:ph sz="quarter" idx="46" hasCustomPrompt="1"/>
            <p:custDataLst>
              <p:tags r:id="rId18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2" name="Content Placeholder 17" hidden="1"/>
          <p:cNvSpPr>
            <a:spLocks noGrp="1"/>
          </p:cNvSpPr>
          <p:nvPr>
            <p:ph sz="quarter" idx="47" hasCustomPrompt="1"/>
            <p:custDataLst>
              <p:tags r:id="rId19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3" name="Content Placeholder 18" hidden="1"/>
          <p:cNvSpPr>
            <a:spLocks noGrp="1"/>
          </p:cNvSpPr>
          <p:nvPr>
            <p:ph sz="quarter" idx="48" hasCustomPrompt="1"/>
            <p:custDataLst>
              <p:tags r:id="rId20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4" name="Content Placeholder 19" hidden="1"/>
          <p:cNvSpPr>
            <a:spLocks noGrp="1"/>
          </p:cNvSpPr>
          <p:nvPr>
            <p:ph sz="quarter" idx="49" hasCustomPrompt="1"/>
            <p:custDataLst>
              <p:tags r:id="rId21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5" name="Content Placeholder 20" hidden="1"/>
          <p:cNvSpPr>
            <a:spLocks noGrp="1"/>
          </p:cNvSpPr>
          <p:nvPr>
            <p:ph sz="quarter" idx="50" hasCustomPrompt="1"/>
            <p:custDataLst>
              <p:tags r:id="rId22"/>
            </p:custDataLst>
          </p:nvPr>
        </p:nvSpPr>
        <p:spPr>
          <a:xfrm>
            <a:off x="12428429" y="2103349"/>
            <a:ext cx="424877" cy="342937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7" name="Callout"/>
          <p:cNvSpPr>
            <a:spLocks noGrp="1"/>
          </p:cNvSpPr>
          <p:nvPr>
            <p:ph sz="quarter" idx="51" hasCustomPrompt="1"/>
            <p:custDataLst>
              <p:tags r:id="rId23"/>
            </p:custDataLst>
          </p:nvPr>
        </p:nvSpPr>
        <p:spPr>
          <a:xfrm>
            <a:off x="12428429" y="2717930"/>
            <a:ext cx="424877" cy="342937"/>
          </a:xfrm>
        </p:spPr>
        <p:txBody>
          <a:bodyPr vert="horz" lIns="0" tIns="0" rIns="0" bIns="0" rtlCol="0">
            <a:noAutofit/>
          </a:bodyPr>
          <a:lstStyle>
            <a:lvl1pPr>
              <a:buClr>
                <a:schemeClr val="bg2"/>
              </a:buClr>
              <a:defRPr sz="1000" b="1" dirty="0" smtClean="0">
                <a:solidFill>
                  <a:schemeClr val="bg2"/>
                </a:solidFill>
              </a:defRPr>
            </a:lvl1pPr>
            <a:lvl2pPr>
              <a:defRPr sz="1000" b="1" baseline="0" dirty="0" smtClean="0">
                <a:solidFill>
                  <a:schemeClr val="bg2"/>
                </a:solidFill>
              </a:defRPr>
            </a:lvl2pPr>
            <a:lvl3pPr>
              <a:defRPr sz="1000" b="1" baseline="0" dirty="0" smtClean="0">
                <a:solidFill>
                  <a:schemeClr val="bg2"/>
                </a:solidFill>
              </a:defRPr>
            </a:lvl3pPr>
            <a:lvl4pPr>
              <a:defRPr sz="1000" b="1" baseline="0" dirty="0" smtClean="0">
                <a:solidFill>
                  <a:schemeClr val="bg2"/>
                </a:solidFill>
              </a:defRPr>
            </a:lvl4pPr>
            <a:lvl5pPr>
              <a:defRPr sz="1000" b="1" baseline="0" dirty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8" name="BulletedTextBox"/>
          <p:cNvSpPr>
            <a:spLocks noGrp="1"/>
          </p:cNvSpPr>
          <p:nvPr>
            <p:ph sz="quarter" idx="52" hasCustomPrompt="1"/>
            <p:custDataLst>
              <p:tags r:id="rId24"/>
            </p:custDataLst>
          </p:nvPr>
        </p:nvSpPr>
        <p:spPr>
          <a:xfrm>
            <a:off x="12428429" y="3332511"/>
            <a:ext cx="424877" cy="342937"/>
          </a:xfrm>
          <a:solidFill>
            <a:schemeClr val="accent6"/>
          </a:solidFill>
          <a:ln>
            <a:noFill/>
          </a:ln>
        </p:spPr>
        <p:txBody>
          <a:bodyPr lIns="72000" tIns="72000" rIns="72000" bIns="72000"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2" name="Case Study Bullets"/>
          <p:cNvSpPr>
            <a:spLocks noGrp="1"/>
          </p:cNvSpPr>
          <p:nvPr>
            <p:ph sz="quarter" idx="54" hasCustomPrompt="1"/>
            <p:custDataLst>
              <p:tags r:id="rId25"/>
            </p:custDataLst>
          </p:nvPr>
        </p:nvSpPr>
        <p:spPr>
          <a:xfrm>
            <a:off x="12428428" y="4034194"/>
            <a:ext cx="424877" cy="342937"/>
          </a:xfrm>
        </p:spPr>
        <p:txBody>
          <a:bodyPr/>
          <a:lstStyle>
            <a:lvl1pPr marL="107990" indent="-107990">
              <a:defRPr sz="800"/>
            </a:lvl1pPr>
            <a:lvl2pPr marL="251974" indent="-143986">
              <a:defRPr sz="800"/>
            </a:lvl2pPr>
            <a:lvl3pPr marL="395960" indent="-143986">
              <a:defRPr sz="800"/>
            </a:lvl3pPr>
            <a:lvl4pPr marL="539946" indent="-143986">
              <a:defRPr sz="800"/>
            </a:lvl4pPr>
            <a:lvl5pPr marL="683932" indent="-143986">
              <a:defRPr sz="800"/>
            </a:lvl5pPr>
            <a:lvl6pPr marL="827918" indent="-143986">
              <a:defRPr sz="800" baseline="0"/>
            </a:lvl6pPr>
            <a:lvl7pPr marL="971902" indent="-143986">
              <a:defRPr sz="800" baseline="0"/>
            </a:lvl7pPr>
            <a:lvl8pPr marL="1115888" indent="-143986">
              <a:defRPr sz="800" baseline="0"/>
            </a:lvl8pPr>
            <a:lvl9pPr marL="1259874" indent="-143986">
              <a:defRPr sz="800" baseline="0"/>
            </a:lvl9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pPr defTabSz="896848">
              <a:lnSpc>
                <a:spcPct val="120000"/>
              </a:lnSpc>
            </a:pPr>
            <a:fld id="{D1F8AC67-8649-4DF3-896E-D4ABC81FCA57}" type="slidenum">
              <a:rPr lang="en-GB" smtClean="0"/>
              <a:pPr defTabSz="896848">
                <a:lnSpc>
                  <a:spcPct val="1200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5426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50221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9" y="2854326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</p:grpSp>
    </p:spTree>
    <p:extLst>
      <p:ext uri="{BB962C8B-B14F-4D97-AF65-F5344CB8AC3E}">
        <p14:creationId xmlns:p14="http://schemas.microsoft.com/office/powerpoint/2010/main" val="169117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47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332001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67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11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4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926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4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1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69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02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1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1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122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1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26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1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1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53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</p:grpSp>
    </p:spTree>
    <p:extLst>
      <p:ext uri="{BB962C8B-B14F-4D97-AF65-F5344CB8AC3E}">
        <p14:creationId xmlns:p14="http://schemas.microsoft.com/office/powerpoint/2010/main" val="383223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3176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94806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83756"/>
            <a:ext cx="7200000" cy="62685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386355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75994"/>
            <a:ext cx="7200000" cy="634612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3171933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7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accent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16911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tx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416180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6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10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0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1" y="3348039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934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1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8506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2561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50221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9" y="2854326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3797601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96588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332001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052721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328515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414543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996064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665119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1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493421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327706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1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1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117564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1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045127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1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1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95789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070951337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475642967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970029402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49339817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83756"/>
            <a:ext cx="7200000" cy="62685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780001966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75994"/>
            <a:ext cx="7200000" cy="634612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3271112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7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accent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2529020705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tx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2226215964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6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75045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17030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1" y="3348039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0601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1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866932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40853539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837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50221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9" y="2854326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4370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4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332001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1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4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3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33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34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1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96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1" y="1332001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1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17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1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1" y="1332001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1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86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1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25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9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1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1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0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3492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7459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3176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1"/>
            <a:ext cx="7200000" cy="748800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7523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83756"/>
            <a:ext cx="7200000" cy="626850"/>
          </a:xfrm>
        </p:spPr>
        <p:txBody>
          <a:bodyPr>
            <a:noAutofit/>
          </a:bodyPr>
          <a:lstStyle>
            <a:lvl1pPr>
              <a:defRPr sz="2399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9439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4775994"/>
            <a:ext cx="7200000" cy="634612"/>
          </a:xfrm>
        </p:spPr>
        <p:txBody>
          <a:bodyPr>
            <a:noAutofit/>
          </a:bodyPr>
          <a:lstStyle>
            <a:lvl1pPr>
              <a:defRPr sz="23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5436001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65" indent="0">
              <a:buNone/>
              <a:defRPr>
                <a:solidFill>
                  <a:schemeClr val="accent2"/>
                </a:solidFill>
              </a:defRPr>
            </a:lvl2pPr>
            <a:lvl3pPr marL="514331" indent="0">
              <a:buNone/>
              <a:defRPr>
                <a:solidFill>
                  <a:schemeClr val="accent2"/>
                </a:solidFill>
              </a:defRPr>
            </a:lvl3pPr>
            <a:lvl4pPr marL="771497" indent="0">
              <a:buNone/>
              <a:defRPr>
                <a:solidFill>
                  <a:schemeClr val="accent2"/>
                </a:solidFill>
              </a:defRPr>
            </a:lvl4pPr>
            <a:lvl5pPr marL="1028662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5" y="298073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3220716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7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accent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30518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66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99" b="1">
                <a:solidFill>
                  <a:schemeClr val="tx2"/>
                </a:solidFill>
              </a:defRPr>
            </a:lvl1pPr>
            <a:lvl2pPr marL="544334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667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3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733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66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6001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10335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466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1" y="2990851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249936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6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96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4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2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65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31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662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1" y="3348039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76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1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46423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65" indent="0">
              <a:buNone/>
              <a:defRPr sz="900">
                <a:solidFill>
                  <a:schemeClr val="bg1"/>
                </a:solidFill>
              </a:defRPr>
            </a:lvl2pPr>
            <a:lvl3pPr marL="514331" indent="0">
              <a:buNone/>
              <a:defRPr sz="900">
                <a:solidFill>
                  <a:schemeClr val="bg1"/>
                </a:solidFill>
              </a:defRPr>
            </a:lvl3pPr>
            <a:lvl4pPr marL="771497" indent="0">
              <a:buNone/>
              <a:defRPr sz="900">
                <a:solidFill>
                  <a:schemeClr val="bg1"/>
                </a:solidFill>
              </a:defRPr>
            </a:lvl4pPr>
            <a:lvl5pPr marL="1028662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9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1" y="530891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251710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90"/>
          <a:ext cx="211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90"/>
                        <a:ext cx="211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720188" y="1152001"/>
            <a:ext cx="10754800" cy="360446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accent4"/>
                </a:solidFill>
              </a:defRPr>
            </a:lvl1pPr>
            <a:lvl2pPr marL="21600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32013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648021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864027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6473280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tags" Target="../tags/tag29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oleObject" Target="../embeddings/oleObject3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ags" Target="../tags/tag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tags" Target="../tags/tag3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tags" Target="../tags/tag31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theme" Target="../theme/theme3.xml"/><Relationship Id="rId30" Type="http://schemas.openxmlformats.org/officeDocument/2006/relationships/oleObject" Target="../embeddings/oleObject4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oleObject" Target="../embeddings/oleObject5.bin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tags" Target="../tags/tag34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tags" Target="../tags/tag33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141FD21-49DC-4094-85F0-B76A3E26F9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5338666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59" imgH="360" progId="TCLayout.ActiveDocument.1">
                  <p:embed/>
                </p:oleObj>
              </mc:Choice>
              <mc:Fallback>
                <p:oleObj name="think-cell Slide" r:id="rId31" imgW="359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141FD21-49DC-4094-85F0-B76A3E26F9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0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8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 userDrawn="1"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 userDrawn="1"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 userDrawn="1"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 userDrawn="1"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DDE9DD86-47D9-59D8-55F8-7AC890575522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MSIPCMContentMarking" descr="{&quot;HashCode&quot;:1071427657,&quot;Placement&quot;:&quot;Footer&quot;,&quot;Top&quot;:519.467957,&quot;Left&quot;:444.409119,&quot;SlideWidth&quot;:960,&quot;SlideHeight&quot;:540}">
            <a:extLst>
              <a:ext uri="{FF2B5EF4-FFF2-40B4-BE49-F238E27FC236}">
                <a16:creationId xmlns:a16="http://schemas.microsoft.com/office/drawing/2014/main" id="{C3C612A8-5C84-434B-997A-D3347785BD76}"/>
              </a:ext>
            </a:extLst>
          </p:cNvPr>
          <p:cNvSpPr txBox="1"/>
          <p:nvPr userDrawn="1"/>
        </p:nvSpPr>
        <p:spPr>
          <a:xfrm>
            <a:off x="5643996" y="6597243"/>
            <a:ext cx="90718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Confidential</a:t>
            </a:r>
            <a:endParaRPr lang="en-GB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55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37" r:id="rId3"/>
    <p:sldLayoutId id="2147483652" r:id="rId4"/>
    <p:sldLayoutId id="2147483738" r:id="rId5"/>
    <p:sldLayoutId id="2147483663" r:id="rId6"/>
    <p:sldLayoutId id="2147483655" r:id="rId7"/>
    <p:sldLayoutId id="2147483660" r:id="rId8"/>
    <p:sldLayoutId id="2147483724" r:id="rId9"/>
    <p:sldLayoutId id="2147483725" r:id="rId10"/>
    <p:sldLayoutId id="2147483735" r:id="rId11"/>
    <p:sldLayoutId id="2147483736" r:id="rId12"/>
    <p:sldLayoutId id="2147483742" r:id="rId13"/>
    <p:sldLayoutId id="2147483728" r:id="rId14"/>
    <p:sldLayoutId id="2147483726" r:id="rId15"/>
    <p:sldLayoutId id="2147483740" r:id="rId16"/>
    <p:sldLayoutId id="2147483730" r:id="rId17"/>
    <p:sldLayoutId id="2147483729" r:id="rId18"/>
    <p:sldLayoutId id="2147483732" r:id="rId19"/>
    <p:sldLayoutId id="2147483713" r:id="rId20"/>
    <p:sldLayoutId id="2147483741" r:id="rId21"/>
    <p:sldLayoutId id="2147483720" r:id="rId22"/>
    <p:sldLayoutId id="2147483731" r:id="rId23"/>
    <p:sldLayoutId id="2147483739" r:id="rId24"/>
    <p:sldLayoutId id="2147483733" r:id="rId25"/>
    <p:sldLayoutId id="2147483744" r:id="rId26"/>
    <p:sldLayoutId id="2147483824" r:id="rId27"/>
  </p:sldLayoutIdLst>
  <p:hf hdr="0" ftr="0" dt="0"/>
  <p:txStyles>
    <p:titleStyle>
      <a:lvl1pPr algn="l" defTabSz="108877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87" indent="-215487" algn="l" defTabSz="1088776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517" indent="-214326" algn="l" defTabSz="108877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708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900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3091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455BD54-9A2D-4D84-A9E7-9FF790448B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42375727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359" imgH="360" progId="TCLayout.ActiveDocument.1">
                  <p:embed/>
                </p:oleObj>
              </mc:Choice>
              <mc:Fallback>
                <p:oleObj name="think-cell Slide" r:id="rId28" imgW="359" imgH="36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455BD54-9A2D-4D84-A9E7-9FF790448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1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9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6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dirty="0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xxLanguageTextBox">
            <a:extLst>
              <a:ext uri="{FF2B5EF4-FFF2-40B4-BE49-F238E27FC236}">
                <a16:creationId xmlns:a16="http://schemas.microsoft.com/office/drawing/2014/main" id="{ABE540B8-C624-4976-95BF-02E43BFF2D67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1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" name="MSIPCMContentMarking" descr="{&quot;HashCode&quot;:1071427657,&quot;Placement&quot;:&quot;Footer&quot;,&quot;Top&quot;:519.467957,&quot;Left&quot;:444.409119,&quot;SlideWidth&quot;:960,&quot;SlideHeight&quot;:540}">
            <a:extLst>
              <a:ext uri="{FF2B5EF4-FFF2-40B4-BE49-F238E27FC236}">
                <a16:creationId xmlns:a16="http://schemas.microsoft.com/office/drawing/2014/main" id="{63C53780-782B-466E-9861-6D373776D1B2}"/>
              </a:ext>
            </a:extLst>
          </p:cNvPr>
          <p:cNvSpPr txBox="1"/>
          <p:nvPr userDrawn="1"/>
        </p:nvSpPr>
        <p:spPr>
          <a:xfrm>
            <a:off x="5643996" y="6597243"/>
            <a:ext cx="90718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Confidential</a:t>
            </a:r>
            <a:endParaRPr lang="en-GB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088667" rtl="0" eaLnBrk="1" latinLnBrk="0" hangingPunct="1">
        <a:spcBef>
          <a:spcPct val="0"/>
        </a:spcBef>
        <a:buNone/>
        <a:defRPr sz="19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65" indent="-215465" algn="l" defTabSz="1088667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470" indent="-214305" algn="l" defTabSz="1088667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635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801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2967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8167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2501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6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3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7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1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10335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4668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D67CB25-4FA5-42DC-95FC-718C7AE5B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4090923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59" imgH="360" progId="TCLayout.ActiveDocument.1">
                  <p:embed/>
                </p:oleObj>
              </mc:Choice>
              <mc:Fallback>
                <p:oleObj name="think-cell Slide" r:id="rId30" imgW="359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D67CB25-4FA5-42DC-95FC-718C7AE5B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1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9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 userDrawn="1"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7" name="Line 12"/>
          <p:cNvSpPr>
            <a:spLocks noChangeShapeType="1"/>
          </p:cNvSpPr>
          <p:nvPr userDrawn="1"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8" name="Line 13"/>
          <p:cNvSpPr>
            <a:spLocks noChangeShapeType="1"/>
          </p:cNvSpPr>
          <p:nvPr userDrawn="1"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9" name="Line 14"/>
          <p:cNvSpPr>
            <a:spLocks noChangeShapeType="1"/>
          </p:cNvSpPr>
          <p:nvPr userDrawn="1"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grpSp>
        <p:nvGrpSpPr>
          <p:cNvPr id="21" name="Logotype, static"/>
          <p:cNvGrpSpPr/>
          <p:nvPr userDrawn="1"/>
        </p:nvGrpSpPr>
        <p:grpSpPr>
          <a:xfrm>
            <a:off x="10689466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D169CABD-AEE8-42E4-897F-A9A343EA4582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1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MSIPCMContentMarking" descr="{&quot;HashCode&quot;:1071427657,&quot;Placement&quot;:&quot;Footer&quot;,&quot;Top&quot;:519.467957,&quot;Left&quot;:444.409119,&quot;SlideWidth&quot;:960,&quot;SlideHeight&quot;:540}">
            <a:extLst>
              <a:ext uri="{FF2B5EF4-FFF2-40B4-BE49-F238E27FC236}">
                <a16:creationId xmlns:a16="http://schemas.microsoft.com/office/drawing/2014/main" id="{AE56BD28-FDDD-4DCF-8E73-0056092C951F}"/>
              </a:ext>
            </a:extLst>
          </p:cNvPr>
          <p:cNvSpPr txBox="1"/>
          <p:nvPr userDrawn="1"/>
        </p:nvSpPr>
        <p:spPr>
          <a:xfrm>
            <a:off x="5643996" y="6597243"/>
            <a:ext cx="90718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Confidential</a:t>
            </a:r>
            <a:endParaRPr lang="en-GB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9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  <p:sldLayoutId id="2147483795" r:id="rId25"/>
    <p:sldLayoutId id="2147483796" r:id="rId26"/>
  </p:sldLayoutIdLst>
  <p:hf hdr="0" ftr="0" dt="0"/>
  <p:txStyles>
    <p:titleStyle>
      <a:lvl1pPr algn="l" defTabSz="1088667" rtl="0" eaLnBrk="1" latinLnBrk="0" hangingPunct="1">
        <a:spcBef>
          <a:spcPct val="0"/>
        </a:spcBef>
        <a:buNone/>
        <a:defRPr sz="19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65" indent="-215465" algn="l" defTabSz="1088667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470" indent="-214305" algn="l" defTabSz="1088667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635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801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2967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8167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2501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6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3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7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1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10335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4668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A32EF7F-622F-42E8-A165-04512D9017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4627053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359" imgH="360" progId="TCLayout.ActiveDocument.1">
                  <p:embed/>
                </p:oleObj>
              </mc:Choice>
              <mc:Fallback>
                <p:oleObj name="think-cell Slide" r:id="rId29" imgW="359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A32EF7F-622F-42E8-A165-04512D9017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1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9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6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xxLanguageTextBox">
            <a:extLst>
              <a:ext uri="{FF2B5EF4-FFF2-40B4-BE49-F238E27FC236}">
                <a16:creationId xmlns:a16="http://schemas.microsoft.com/office/drawing/2014/main" id="{B9B097C1-0156-4137-9785-9C08754CBB5F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1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" name="MSIPCMContentMarking" descr="{&quot;HashCode&quot;:1071427657,&quot;Placement&quot;:&quot;Footer&quot;,&quot;Top&quot;:519.467957,&quot;Left&quot;:444.409119,&quot;SlideWidth&quot;:960,&quot;SlideHeight&quot;:540}">
            <a:extLst>
              <a:ext uri="{FF2B5EF4-FFF2-40B4-BE49-F238E27FC236}">
                <a16:creationId xmlns:a16="http://schemas.microsoft.com/office/drawing/2014/main" id="{17B0CCE0-54B9-423C-B11B-910759686260}"/>
              </a:ext>
            </a:extLst>
          </p:cNvPr>
          <p:cNvSpPr txBox="1"/>
          <p:nvPr userDrawn="1"/>
        </p:nvSpPr>
        <p:spPr>
          <a:xfrm>
            <a:off x="5643996" y="6597243"/>
            <a:ext cx="90718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Confidential</a:t>
            </a:r>
            <a:endParaRPr lang="en-GB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5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  <p:sldLayoutId id="2147483821" r:id="rId24"/>
    <p:sldLayoutId id="2147483823" r:id="rId2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088667" rtl="0" eaLnBrk="1" latinLnBrk="0" hangingPunct="1">
        <a:spcBef>
          <a:spcPct val="0"/>
        </a:spcBef>
        <a:buNone/>
        <a:defRPr sz="19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65" indent="-215465" algn="l" defTabSz="1088667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470" indent="-214305" algn="l" defTabSz="1088667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635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801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2967" indent="-214305" algn="l" defTabSz="1088667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8167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2501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6835" indent="-272166" algn="l" defTabSz="108866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3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7334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1667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001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10335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4668" algn="l" defTabSz="108866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1.emf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1.emf"/><Relationship Id="rId12" Type="http://schemas.openxmlformats.org/officeDocument/2006/relationships/image" Target="../media/image13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1.emf"/><Relationship Id="rId12" Type="http://schemas.openxmlformats.org/officeDocument/2006/relationships/image" Target="../media/image18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85.xml"/><Relationship Id="rId1" Type="http://schemas.openxmlformats.org/officeDocument/2006/relationships/tags" Target="../tags/tag43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21.jp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1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A11CE18-005F-491A-B2E6-5A3FFBC8B65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5592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A11CE18-005F-491A-B2E6-5A3FFBC8B6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197CF-5D63-4DE8-AAB5-0EE21B8F1D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001" y="5824671"/>
            <a:ext cx="7209783" cy="216000"/>
          </a:xfrm>
        </p:spPr>
        <p:txBody>
          <a:bodyPr/>
          <a:lstStyle/>
          <a:p>
            <a:r>
              <a:rPr lang="en-GB" dirty="0">
                <a:latin typeface="Nordea Sans Large Black"/>
              </a:rPr>
              <a:t>Kim Hulbæk Corfitsen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0D3339-D0B6-4A99-9ABC-7FD4906C0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001" y="6076671"/>
            <a:ext cx="7200000" cy="216000"/>
          </a:xfrm>
        </p:spPr>
        <p:txBody>
          <a:bodyPr/>
          <a:lstStyle/>
          <a:p>
            <a:r>
              <a:rPr lang="en-GB" dirty="0">
                <a:latin typeface="Nordea Sans Large Black"/>
              </a:rPr>
              <a:t>16.01.2025</a:t>
            </a:r>
          </a:p>
        </p:txBody>
      </p:sp>
      <p:pic>
        <p:nvPicPr>
          <p:cNvPr id="1026" name="Picture 2" descr="Trees without leaf on winter">
            <a:extLst>
              <a:ext uri="{FF2B5EF4-FFF2-40B4-BE49-F238E27FC236}">
                <a16:creationId xmlns:a16="http://schemas.microsoft.com/office/drawing/2014/main" id="{E2A596B4-CFB3-4C25-FDDE-E6F4EF7ED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1" b="25576"/>
          <a:stretch/>
        </p:blipFill>
        <p:spPr bwMode="auto">
          <a:xfrm>
            <a:off x="0" y="924245"/>
            <a:ext cx="12194999" cy="386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73650E7-73AB-46EB-B183-90777D1E3B60}"/>
              </a:ext>
            </a:extLst>
          </p:cNvPr>
          <p:cNvSpPr txBox="1">
            <a:spLocks/>
          </p:cNvSpPr>
          <p:nvPr/>
        </p:nvSpPr>
        <p:spPr>
          <a:xfrm>
            <a:off x="648001" y="4952719"/>
            <a:ext cx="7200000" cy="6268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1088667" rtl="0" eaLnBrk="1" latinLnBrk="0" hangingPunct="1">
              <a:spcBef>
                <a:spcPct val="0"/>
              </a:spcBef>
              <a:buNone/>
              <a:defRPr sz="2399" b="1" kern="1200">
                <a:solidFill>
                  <a:srgbClr val="FBD9C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>
                <a:latin typeface="Nordea Sans Large Black"/>
              </a:rPr>
              <a:t>Finansiering</a:t>
            </a:r>
            <a:endParaRPr lang="en-GB" dirty="0">
              <a:latin typeface="Nordea Sans Large Black"/>
            </a:endParaRP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225A0250-4790-4F6E-A7FC-39F731FA1B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2414" y="2836400"/>
            <a:ext cx="3782585" cy="386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E360D-A01B-4BD2-ADEC-390986E972B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" y="2513"/>
            <a:ext cx="5761219" cy="6858594"/>
          </a:xfrm>
          <a:prstGeom prst="rect">
            <a:avLst/>
          </a:prstGeom>
          <a:solidFill>
            <a:srgbClr val="0000A0"/>
          </a:solidFill>
        </p:spPr>
      </p:pic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85E9623-CB93-478B-B37B-01C702E9E3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1294865"/>
              </p:ext>
            </p:extLst>
          </p:nvPr>
        </p:nvGraphicFramePr>
        <p:xfrm>
          <a:off x="1764" y="16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85E9623-CB93-478B-B37B-01C702E9E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4" y="16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F0A9972-8A6A-446C-8134-6E35F10F84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6" y="100"/>
            <a:ext cx="158746" cy="15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88667"/>
            <a:endParaRPr lang="en-GB" sz="2399" b="1" dirty="0">
              <a:solidFill>
                <a:prstClr val="black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4E3726D-B8E5-40A8-A511-98DEEB07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34" y="528813"/>
            <a:ext cx="4374444" cy="903623"/>
          </a:xfrm>
        </p:spPr>
        <p:txBody>
          <a:bodyPr vert="horz" anchor="ctr"/>
          <a:lstStyle/>
          <a:p>
            <a:pPr algn="ctr"/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Forslag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til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agenda</a:t>
            </a: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0FF5C050-4035-48D2-AD5D-3E7A974A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158" y="6374933"/>
            <a:ext cx="323991" cy="144029"/>
          </a:xfrm>
        </p:spPr>
        <p:txBody>
          <a:bodyPr/>
          <a:lstStyle/>
          <a:p>
            <a:pPr defTabSz="1088667"/>
            <a:fld id="{D14BCCD3-0010-4FBA-B965-2126ADC31932}" type="slidenum">
              <a:rPr lang="en-GB">
                <a:latin typeface="Nordea Sans Large Black" panose="00000A00000000000000"/>
              </a:rPr>
              <a:pPr defTabSz="1088667"/>
              <a:t>2</a:t>
            </a:fld>
            <a:endParaRPr lang="en-GB" dirty="0">
              <a:latin typeface="Nordea Sans Large Black"/>
            </a:endParaRPr>
          </a:p>
        </p:txBody>
      </p:sp>
      <p:pic>
        <p:nvPicPr>
          <p:cNvPr id="2050" name="Picture 2" descr="Snowdrops in January">
            <a:extLst>
              <a:ext uri="{FF2B5EF4-FFF2-40B4-BE49-F238E27FC236}">
                <a16:creationId xmlns:a16="http://schemas.microsoft.com/office/drawing/2014/main" id="{B4B2E5AF-CBD1-1956-2D77-107332540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7" r="20626"/>
          <a:stretch/>
        </p:blipFill>
        <p:spPr bwMode="auto">
          <a:xfrm>
            <a:off x="5761034" y="0"/>
            <a:ext cx="6434142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11C833-3AE9-4954-B9EA-98F68ABC594C}"/>
              </a:ext>
            </a:extLst>
          </p:cNvPr>
          <p:cNvSpPr txBox="1"/>
          <p:nvPr/>
        </p:nvSpPr>
        <p:spPr>
          <a:xfrm>
            <a:off x="520086" y="1609774"/>
            <a:ext cx="34508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44" marR="0" lvl="0" indent="-180944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Indledning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 –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Køb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af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ejendom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rdea Sans Large Light" panose="00000400000000000000" pitchFamily="50" charset="0"/>
            </a:endParaRPr>
          </a:p>
          <a:p>
            <a:pPr marL="180944" marR="0" lvl="0" indent="-180944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Privatøkonomiske</a:t>
            </a:r>
            <a:r>
              <a:rPr lang="en-GB" sz="15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tal</a:t>
            </a:r>
            <a:endParaRPr lang="en-GB" sz="1500" dirty="0">
              <a:solidFill>
                <a:schemeClr val="bg1"/>
              </a:solidFill>
              <a:latin typeface="Nordea Sans Large Light" panose="00000400000000000000" pitchFamily="50" charset="0"/>
            </a:endParaRPr>
          </a:p>
          <a:p>
            <a:pPr marR="0" lvl="0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5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-   </a:t>
            </a: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Lønindtægt</a:t>
            </a:r>
            <a:endParaRPr lang="en-GB" sz="1500" dirty="0">
              <a:solidFill>
                <a:schemeClr val="bg1"/>
              </a:solidFill>
              <a:latin typeface="Nordea Sans Large Light" panose="00000400000000000000" pitchFamily="50" charset="0"/>
            </a:endParaRPr>
          </a:p>
          <a:p>
            <a:pPr marL="180944" marR="0" lvl="0" indent="-180944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Finansiering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rdea Sans Large Light" panose="00000400000000000000" pitchFamily="50" charset="0"/>
            </a:endParaRPr>
          </a:p>
          <a:p>
            <a:pPr marL="180944" marR="0" lvl="0" indent="-180944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Økonomiske</a:t>
            </a:r>
            <a:r>
              <a:rPr lang="en-GB" sz="15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nøgletal</a:t>
            </a:r>
            <a:r>
              <a:rPr lang="en-GB" sz="15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– </a:t>
            </a:r>
            <a:r>
              <a:rPr lang="en-GB" sz="15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Kreditvurdering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rdea Sans Large Light" panose="00000400000000000000" pitchFamily="50" charset="0"/>
            </a:endParaRPr>
          </a:p>
          <a:p>
            <a:pPr marL="180944" marR="0" lvl="0" indent="-180944" algn="l" defTabSz="91424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rdea Sans Large Light" panose="00000400000000000000" pitchFamily="50" charset="0"/>
              </a:rPr>
              <a:t>Opsamling</a:t>
            </a:r>
            <a:r>
              <a:rPr lang="en-GB" sz="15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og feedback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rdea Sans Large Light" panose="00000400000000000000" pitchFamily="50" charset="0"/>
            </a:endParaRPr>
          </a:p>
        </p:txBody>
      </p:sp>
      <p:grpSp>
        <p:nvGrpSpPr>
          <p:cNvPr id="22" name="Logotype, static">
            <a:extLst>
              <a:ext uri="{FF2B5EF4-FFF2-40B4-BE49-F238E27FC236}">
                <a16:creationId xmlns:a16="http://schemas.microsoft.com/office/drawing/2014/main" id="{BB974D17-0543-4BAA-9B81-73F91C4240B9}"/>
              </a:ext>
            </a:extLst>
          </p:cNvPr>
          <p:cNvGrpSpPr/>
          <p:nvPr/>
        </p:nvGrpSpPr>
        <p:grpSpPr>
          <a:xfrm>
            <a:off x="10689333" y="6389216"/>
            <a:ext cx="863662" cy="180097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C306E23-BF2D-4266-BF7C-EF6EBB469F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593867D-F4F2-4CC6-8315-C8E7335C98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6915EDC-DB41-43E9-BB72-8BFC42D921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B58717F-EA92-444D-8773-70A6864D0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BC77FD5F-A631-4E12-AE9D-16EAE1DEF4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4890754-F897-4F85-A30E-68E15335EB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US" sz="2099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ADA302-6388-4312-AC24-45F03613BA7A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45F2B3FE-72BB-4474-8975-63311E9178B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980" y="4698753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8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E360D-A01B-4BD2-ADEC-390986E972B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68"/>
            <a:ext cx="5761219" cy="6858594"/>
          </a:xfrm>
          <a:prstGeom prst="rect">
            <a:avLst/>
          </a:prstGeom>
          <a:solidFill>
            <a:srgbClr val="0000A0"/>
          </a:solidFill>
        </p:spPr>
      </p:pic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85E9623-CB93-478B-B37B-01C702E9E3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64" y="16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85E9623-CB93-478B-B37B-01C702E9E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4" y="16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F0A9972-8A6A-446C-8134-6E35F10F84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6" y="100"/>
            <a:ext cx="158746" cy="15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88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3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4E3726D-B8E5-40A8-A511-98DEEB07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22" y="406761"/>
            <a:ext cx="4374444" cy="903623"/>
          </a:xfrm>
        </p:spPr>
        <p:txBody>
          <a:bodyPr vert="horz" anchor="ctr"/>
          <a:lstStyle/>
          <a:p>
            <a:pPr algn="ctr"/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Indledning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–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køb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af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ejendom</a:t>
            </a:r>
            <a:endParaRPr lang="en-GB" sz="2399" dirty="0">
              <a:solidFill>
                <a:srgbClr val="99CCFF"/>
              </a:solidFill>
              <a:latin typeface="Nordea Sans Large Black" panose="00000A00000000000000"/>
            </a:endParaRP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0FF5C050-4035-48D2-AD5D-3E7A974A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158" y="6374933"/>
            <a:ext cx="323991" cy="144029"/>
          </a:xfrm>
        </p:spPr>
        <p:txBody>
          <a:bodyPr/>
          <a:lstStyle/>
          <a:p>
            <a:pPr marL="0" marR="0" lvl="0" indent="0" algn="l" defTabSz="1088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rPr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Nordea Sans Large Black"/>
              <a:ea typeface="+mn-ea"/>
              <a:cs typeface="+mn-cs"/>
            </a:endParaRPr>
          </a:p>
        </p:txBody>
      </p:sp>
      <p:grpSp>
        <p:nvGrpSpPr>
          <p:cNvPr id="22" name="Logotype, static">
            <a:extLst>
              <a:ext uri="{FF2B5EF4-FFF2-40B4-BE49-F238E27FC236}">
                <a16:creationId xmlns:a16="http://schemas.microsoft.com/office/drawing/2014/main" id="{BB974D17-0543-4BAA-9B81-73F91C4240B9}"/>
              </a:ext>
            </a:extLst>
          </p:cNvPr>
          <p:cNvGrpSpPr/>
          <p:nvPr/>
        </p:nvGrpSpPr>
        <p:grpSpPr>
          <a:xfrm>
            <a:off x="10689333" y="6389216"/>
            <a:ext cx="863662" cy="180097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C306E23-BF2D-4266-BF7C-EF6EBB469F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593867D-F4F2-4CC6-8315-C8E7335C98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6915EDC-DB41-43E9-BB72-8BFC42D921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B58717F-EA92-444D-8773-70A6864D0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BC77FD5F-A631-4E12-AE9D-16EAE1DEF4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4890754-F897-4F85-A30E-68E15335EB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99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ADA302-6388-4312-AC24-45F03613BA7A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290C981-5B99-04F7-901C-14323D492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592" y="1506549"/>
            <a:ext cx="2352675" cy="2981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19E3F0-BC38-9FB3-78EE-C127A35B96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1411" y="2730227"/>
            <a:ext cx="3609854" cy="36161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7FACEF-D7D8-9A41-81C1-050023F565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808" y="4629202"/>
            <a:ext cx="7877175" cy="1704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88B675-E585-1C59-B06B-0F5C364129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5512" y="1070674"/>
            <a:ext cx="3549676" cy="35585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7C9156A-B88B-09CB-8C51-9E00B4347C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5001" y="434986"/>
            <a:ext cx="414337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6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E360D-A01B-4BD2-ADEC-390986E972B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68"/>
            <a:ext cx="5761219" cy="6858594"/>
          </a:xfrm>
          <a:prstGeom prst="rect">
            <a:avLst/>
          </a:prstGeom>
          <a:solidFill>
            <a:srgbClr val="0000A0"/>
          </a:solidFill>
        </p:spPr>
      </p:pic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85E9623-CB93-478B-B37B-01C702E9E3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64" y="16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85E9623-CB93-478B-B37B-01C702E9E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4" y="16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F0A9972-8A6A-446C-8134-6E35F10F84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6" y="100"/>
            <a:ext cx="158746" cy="15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88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3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4E3726D-B8E5-40A8-A511-98DEEB07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22" y="406761"/>
            <a:ext cx="4374444" cy="903623"/>
          </a:xfrm>
        </p:spPr>
        <p:txBody>
          <a:bodyPr vert="horz" anchor="ctr"/>
          <a:lstStyle/>
          <a:p>
            <a:pPr algn="ctr"/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Indledning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–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køb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af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ejendom</a:t>
            </a:r>
            <a:endParaRPr lang="en-GB" sz="2399" dirty="0">
              <a:solidFill>
                <a:srgbClr val="99CCFF"/>
              </a:solidFill>
              <a:latin typeface="Nordea Sans Large Black" panose="00000A00000000000000"/>
            </a:endParaRP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0FF5C050-4035-48D2-AD5D-3E7A974A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158" y="6374933"/>
            <a:ext cx="323991" cy="144029"/>
          </a:xfrm>
        </p:spPr>
        <p:txBody>
          <a:bodyPr/>
          <a:lstStyle/>
          <a:p>
            <a:pPr marL="0" marR="0" lvl="0" indent="0" algn="l" defTabSz="1088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rPr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Nordea Sans Large Black"/>
              <a:ea typeface="+mn-ea"/>
              <a:cs typeface="+mn-cs"/>
            </a:endParaRPr>
          </a:p>
        </p:txBody>
      </p:sp>
      <p:grpSp>
        <p:nvGrpSpPr>
          <p:cNvPr id="22" name="Logotype, static">
            <a:extLst>
              <a:ext uri="{FF2B5EF4-FFF2-40B4-BE49-F238E27FC236}">
                <a16:creationId xmlns:a16="http://schemas.microsoft.com/office/drawing/2014/main" id="{BB974D17-0543-4BAA-9B81-73F91C4240B9}"/>
              </a:ext>
            </a:extLst>
          </p:cNvPr>
          <p:cNvGrpSpPr/>
          <p:nvPr/>
        </p:nvGrpSpPr>
        <p:grpSpPr>
          <a:xfrm>
            <a:off x="10689333" y="6389216"/>
            <a:ext cx="863662" cy="180097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C306E23-BF2D-4266-BF7C-EF6EBB469F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593867D-F4F2-4CC6-8315-C8E7335C98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6915EDC-DB41-43E9-BB72-8BFC42D921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B58717F-EA92-444D-8773-70A6864D0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BC77FD5F-A631-4E12-AE9D-16EAE1DEF4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99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4890754-F897-4F85-A30E-68E15335EB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8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99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ordea Sans Large Black" panose="00000A00000000000000"/>
                <a:ea typeface="+mn-ea"/>
                <a:cs typeface="+mn-cs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ADA302-6388-4312-AC24-45F03613BA7A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871A3B5-8DC1-9AC0-9209-8C2B3972F9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721" y="1122237"/>
            <a:ext cx="5819775" cy="3219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33CE1A-2D38-E908-CD41-074270AC90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5303" y="406761"/>
            <a:ext cx="4210050" cy="3800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A32D0F-498B-B090-75A2-F8428102F0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6575" y="335462"/>
            <a:ext cx="1857375" cy="2400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90DCB9-8F86-75A3-8F7B-A5E8F0382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2999" y="2772721"/>
            <a:ext cx="3990889" cy="19728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56BA71-1F69-5F08-0A1C-B60B8C9C48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734398"/>
            <a:ext cx="8591550" cy="15049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FB2E309-DF95-2DA7-BCC7-C21E6470AB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53888" y="4444572"/>
            <a:ext cx="3641287" cy="178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7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ECBD663-91D6-4BE6-BCC7-4C28F24A54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1ECBD663-91D6-4BE6-BCC7-4C28F24A54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1209185F-4351-4043-939F-BE040E5AC50F}"/>
              </a:ext>
            </a:extLst>
          </p:cNvPr>
          <p:cNvSpPr/>
          <p:nvPr/>
        </p:nvSpPr>
        <p:spPr>
          <a:xfrm>
            <a:off x="5760436" y="-42119"/>
            <a:ext cx="6428384" cy="6901707"/>
          </a:xfrm>
          <a:prstGeom prst="rect">
            <a:avLst/>
          </a:prstGeom>
          <a:solidFill>
            <a:srgbClr val="E6D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2C5306-FFBC-4D0C-B939-516808CC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000" y="6375019"/>
            <a:ext cx="324000" cy="14403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14BCCD3-0010-4FBA-B965-2126ADC31932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FAAC14-BB01-441A-B03E-5CF8A00DE91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88" y="-21064"/>
            <a:ext cx="12195175" cy="6901715"/>
          </a:xfrm>
          <a:prstGeom prst="rect">
            <a:avLst/>
          </a:prstGeom>
        </p:spPr>
      </p:pic>
      <p:sp>
        <p:nvSpPr>
          <p:cNvPr id="19" name="Title 3">
            <a:extLst>
              <a:ext uri="{FF2B5EF4-FFF2-40B4-BE49-F238E27FC236}">
                <a16:creationId xmlns:a16="http://schemas.microsoft.com/office/drawing/2014/main" id="{D4CF8E4D-3C30-45ED-A3BB-19EFD46AA264}"/>
              </a:ext>
            </a:extLst>
          </p:cNvPr>
          <p:cNvSpPr txBox="1">
            <a:spLocks/>
          </p:cNvSpPr>
          <p:nvPr/>
        </p:nvSpPr>
        <p:spPr>
          <a:xfrm>
            <a:off x="-544683" y="606230"/>
            <a:ext cx="4323552" cy="44723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1088449" rtl="0" eaLnBrk="1" latinLnBrk="0" hangingPunct="1">
              <a:spcBef>
                <a:spcPct val="0"/>
              </a:spcBef>
              <a:buNone/>
              <a:defRPr sz="1999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088449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Privatøkonomiske</a:t>
            </a:r>
            <a:r>
              <a:rPr lang="en-GB" sz="2399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2399" dirty="0" err="1">
                <a:solidFill>
                  <a:srgbClr val="99CCFF"/>
                </a:solidFill>
                <a:latin typeface="Nordea Sans Large Black" panose="00000A00000000000000"/>
              </a:rPr>
              <a:t>tal</a:t>
            </a:r>
            <a:endParaRPr lang="en-GB" sz="2399" dirty="0">
              <a:solidFill>
                <a:srgbClr val="99CCFF"/>
              </a:solidFill>
              <a:latin typeface="Nordea Sans Large Black" panose="00000A0000000000000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5EA23C-2ED0-421C-AD9E-AE35E1F0151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3798" y="6331767"/>
            <a:ext cx="1133475" cy="37147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EA7E51-5623-4802-8896-B5C779E4D607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8CDA488-85E4-2CC8-D927-F1D19E80B726}"/>
              </a:ext>
            </a:extLst>
          </p:cNvPr>
          <p:cNvSpPr txBox="1"/>
          <p:nvPr/>
        </p:nvSpPr>
        <p:spPr>
          <a:xfrm>
            <a:off x="487902" y="1443789"/>
            <a:ext cx="360182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99CCFF"/>
                </a:solidFill>
              </a:rPr>
              <a:t>Løn</a:t>
            </a:r>
            <a:r>
              <a:rPr lang="en-US" sz="1200" dirty="0">
                <a:solidFill>
                  <a:srgbClr val="99CCFF"/>
                </a:solidFill>
              </a:rPr>
              <a:t>:</a:t>
            </a:r>
          </a:p>
          <a:p>
            <a:r>
              <a:rPr lang="en-US" sz="1200" dirty="0" err="1">
                <a:solidFill>
                  <a:srgbClr val="99CCFF"/>
                </a:solidFill>
              </a:rPr>
              <a:t>Sygeplejerseke</a:t>
            </a:r>
            <a:r>
              <a:rPr lang="en-US" sz="1200" dirty="0">
                <a:solidFill>
                  <a:srgbClr val="99CCFF"/>
                </a:solidFill>
              </a:rPr>
              <a:t>: 35.300 pr </a:t>
            </a:r>
            <a:r>
              <a:rPr lang="en-US" sz="1200" dirty="0" err="1">
                <a:solidFill>
                  <a:srgbClr val="99CCFF"/>
                </a:solidFill>
              </a:rPr>
              <a:t>mdr</a:t>
            </a:r>
            <a:r>
              <a:rPr lang="en-US" sz="1200" dirty="0">
                <a:solidFill>
                  <a:srgbClr val="99CCFF"/>
                </a:solidFill>
              </a:rPr>
              <a:t> = 423.600 kr. </a:t>
            </a:r>
            <a:r>
              <a:rPr lang="en-US" sz="1200" dirty="0" err="1">
                <a:solidFill>
                  <a:srgbClr val="99CCFF"/>
                </a:solidFill>
              </a:rPr>
              <a:t>Årligt</a:t>
            </a:r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Tømre</a:t>
            </a:r>
            <a:r>
              <a:rPr lang="en-US" sz="1200" dirty="0">
                <a:solidFill>
                  <a:srgbClr val="99CCFF"/>
                </a:solidFill>
              </a:rPr>
              <a:t>: 28.000 pr </a:t>
            </a:r>
            <a:r>
              <a:rPr lang="en-US" sz="1200" dirty="0" err="1">
                <a:solidFill>
                  <a:srgbClr val="99CCFF"/>
                </a:solidFill>
              </a:rPr>
              <a:t>mdr</a:t>
            </a:r>
            <a:r>
              <a:rPr lang="en-US" sz="1200" dirty="0">
                <a:solidFill>
                  <a:srgbClr val="99CCFF"/>
                </a:solidFill>
              </a:rPr>
              <a:t>. = 336.000 kr. </a:t>
            </a:r>
            <a:r>
              <a:rPr lang="en-US" sz="1200" dirty="0" err="1">
                <a:solidFill>
                  <a:srgbClr val="99CCFF"/>
                </a:solidFill>
              </a:rPr>
              <a:t>Årligt</a:t>
            </a:r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Skolelærer</a:t>
            </a:r>
            <a:r>
              <a:rPr lang="en-US" sz="1200" dirty="0">
                <a:solidFill>
                  <a:srgbClr val="99CCFF"/>
                </a:solidFill>
              </a:rPr>
              <a:t>: 39.100 pr </a:t>
            </a:r>
            <a:r>
              <a:rPr lang="en-US" sz="1200" dirty="0" err="1">
                <a:solidFill>
                  <a:srgbClr val="99CCFF"/>
                </a:solidFill>
              </a:rPr>
              <a:t>mdr</a:t>
            </a:r>
            <a:r>
              <a:rPr lang="en-US" sz="1200" dirty="0">
                <a:solidFill>
                  <a:srgbClr val="99CCFF"/>
                </a:solidFill>
              </a:rPr>
              <a:t> = 469.200 kr. </a:t>
            </a:r>
            <a:r>
              <a:rPr lang="en-US" sz="1200" dirty="0" err="1">
                <a:solidFill>
                  <a:srgbClr val="99CCFF"/>
                </a:solidFill>
              </a:rPr>
              <a:t>Årligt</a:t>
            </a:r>
            <a:endParaRPr lang="en-US" sz="1200" dirty="0">
              <a:solidFill>
                <a:srgbClr val="99CCFF"/>
              </a:solidFill>
            </a:endParaRPr>
          </a:p>
          <a:p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Aktiver</a:t>
            </a:r>
            <a:r>
              <a:rPr lang="en-US" sz="1200" dirty="0">
                <a:solidFill>
                  <a:srgbClr val="99CCFF"/>
                </a:solidFill>
              </a:rPr>
              <a:t>:</a:t>
            </a:r>
          </a:p>
          <a:p>
            <a:r>
              <a:rPr lang="en-US" sz="1200" dirty="0" err="1">
                <a:solidFill>
                  <a:srgbClr val="99CCFF"/>
                </a:solidFill>
              </a:rPr>
              <a:t>Bil</a:t>
            </a:r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Opsparing</a:t>
            </a:r>
            <a:endParaRPr lang="en-US" sz="1200" dirty="0">
              <a:solidFill>
                <a:srgbClr val="99CCFF"/>
              </a:solidFill>
            </a:endParaRPr>
          </a:p>
          <a:p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Gæld</a:t>
            </a:r>
            <a:r>
              <a:rPr lang="en-US" sz="1200" dirty="0">
                <a:solidFill>
                  <a:srgbClr val="99CCFF"/>
                </a:solidFill>
              </a:rPr>
              <a:t>:</a:t>
            </a:r>
          </a:p>
          <a:p>
            <a:r>
              <a:rPr lang="en-US" sz="1200" dirty="0">
                <a:solidFill>
                  <a:srgbClr val="99CCFF"/>
                </a:solidFill>
              </a:rPr>
              <a:t>SU</a:t>
            </a:r>
          </a:p>
          <a:p>
            <a:r>
              <a:rPr lang="en-US" sz="1200" dirty="0" err="1">
                <a:solidFill>
                  <a:srgbClr val="99CCFF"/>
                </a:solidFill>
              </a:rPr>
              <a:t>Billån</a:t>
            </a:r>
            <a:endParaRPr lang="en-US" sz="1200" dirty="0">
              <a:solidFill>
                <a:srgbClr val="99CCFF"/>
              </a:solidFill>
            </a:endParaRPr>
          </a:p>
          <a:p>
            <a:r>
              <a:rPr lang="en-US" sz="1200" dirty="0" err="1">
                <a:solidFill>
                  <a:srgbClr val="99CCFF"/>
                </a:solidFill>
              </a:rPr>
              <a:t>Forbrugslån</a:t>
            </a:r>
            <a:endParaRPr lang="en-US" sz="1200" dirty="0">
              <a:solidFill>
                <a:srgbClr val="99CCFF"/>
              </a:solidFill>
            </a:endParaRPr>
          </a:p>
          <a:p>
            <a:endParaRPr lang="en-US" sz="1200" dirty="0">
              <a:solidFill>
                <a:srgbClr val="99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3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FDED3F5-E1B2-4E95-A88F-091526544064}"/>
              </a:ext>
            </a:extLst>
          </p:cNvPr>
          <p:cNvSpPr/>
          <p:nvPr/>
        </p:nvSpPr>
        <p:spPr>
          <a:xfrm>
            <a:off x="176" y="0"/>
            <a:ext cx="5761333" cy="6859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1" tIns="45731" rIns="91461" bIns="457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887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rdea Sans Large Black" panose="00000A0000000000000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D3A17CA-2270-40DB-BCDD-9342309D9C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64" y="16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9" imgH="360" progId="TCLayout.ActiveDocument.1">
                  <p:embed/>
                </p:oleObj>
              </mc:Choice>
              <mc:Fallback>
                <p:oleObj name="think-cell Slide" r:id="rId5" imgW="359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D3A17CA-2270-40DB-BCDD-9342309D9C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4" y="16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close-up of a person holding a pen and papers&#10;&#10;Description automatically generated with medium confidence">
            <a:extLst>
              <a:ext uri="{FF2B5EF4-FFF2-40B4-BE49-F238E27FC236}">
                <a16:creationId xmlns:a16="http://schemas.microsoft.com/office/drawing/2014/main" id="{349818A1-575F-EC5E-3CFD-B26E29572B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529" r="-56"/>
          <a:stretch/>
        </p:blipFill>
        <p:spPr>
          <a:xfrm>
            <a:off x="5721257" y="0"/>
            <a:ext cx="6433666" cy="6859588"/>
          </a:xfrm>
          <a:prstGeom prst="rect">
            <a:avLst/>
          </a:prstGeom>
        </p:spPr>
      </p:pic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5B2754F2-0698-4BD7-937B-18A56D042A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6" y="100"/>
            <a:ext cx="158746" cy="15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886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9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F4C510-7FAB-442C-8D59-608496DB5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0886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Nordea Sans Large Black" panose="00000A00000000000000"/>
              </a:rPr>
              <a:pPr marL="0" marR="0" lvl="0" indent="0" algn="l" defTabSz="10886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Nordea Sans Large Black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5E5EB80-9A85-41C7-AA0D-5102FBDE5826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tshållare för innehåll 1">
            <a:extLst>
              <a:ext uri="{FF2B5EF4-FFF2-40B4-BE49-F238E27FC236}">
                <a16:creationId xmlns:a16="http://schemas.microsoft.com/office/drawing/2014/main" id="{3341890D-FE21-49B0-AC32-73654F83A86F}"/>
              </a:ext>
            </a:extLst>
          </p:cNvPr>
          <p:cNvSpPr txBox="1">
            <a:spLocks/>
          </p:cNvSpPr>
          <p:nvPr/>
        </p:nvSpPr>
        <p:spPr>
          <a:xfrm>
            <a:off x="235380" y="882207"/>
            <a:ext cx="5070772" cy="5529309"/>
          </a:xfrm>
          <a:prstGeom prst="roundRect">
            <a:avLst>
              <a:gd name="adj" fmla="val 2101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1440" tIns="45719" rIns="91440" bIns="45719" anchor="t"/>
          <a:lstStyle>
            <a:lvl1pPr marL="335880" indent="-335880" algn="l" defTabSz="1697075" rtl="0" eaLnBrk="1" latinLnBrk="0" hangingPunct="1">
              <a:spcBef>
                <a:spcPts val="1870"/>
              </a:spcBef>
              <a:buFont typeface="Arial" pitchFamily="34" charset="0"/>
              <a:buChar char="•"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4954" indent="-334070" algn="l" defTabSz="1697075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5837" indent="-334070" algn="l" defTabSz="1697075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8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722" indent="-334070" algn="l" defTabSz="1697075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8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7606" indent="-334070" algn="l" defTabSz="1697075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8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666957" indent="-424269" algn="l" defTabSz="16970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515494" indent="-424269" algn="l" defTabSz="16970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64032" indent="-424269" algn="l" defTabSz="16970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12569" indent="-424269" algn="l" defTabSz="16970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Hvad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kan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jeg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købe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bolig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for?</a:t>
            </a:r>
          </a:p>
          <a:p>
            <a:pPr marL="0" indent="0">
              <a:buNone/>
            </a:pP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https://www.nordea.dk/privat/produkter/boliglaan/beregn-hvor-meget-du-kan-koebe-bolig-for.html#/</a:t>
            </a:r>
          </a:p>
          <a:p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Hvad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koster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det at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låne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?</a:t>
            </a:r>
          </a:p>
          <a:p>
            <a:pPr marL="0" indent="0">
              <a:buNone/>
            </a:pP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https://www.nordea.dk/privat/produkter/boliglaan/hvad-koster-det-at-laane-til-koeb-af-bolig.html</a:t>
            </a:r>
          </a:p>
          <a:p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Valg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af</a:t>
            </a: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lån</a:t>
            </a:r>
            <a:endParaRPr lang="en-GB" sz="1000" dirty="0">
              <a:solidFill>
                <a:schemeClr val="bg1"/>
              </a:solidFill>
              <a:latin typeface="Nordea Sans Large Light" panose="00000400000000000000" pitchFamily="50" charset="0"/>
            </a:endParaRPr>
          </a:p>
          <a:p>
            <a:pPr marL="0" indent="0">
              <a:buNone/>
            </a:pPr>
            <a: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https://bank.nordea.dk/webapp-pages/laaneguide.html</a:t>
            </a:r>
          </a:p>
          <a:p>
            <a:pPr marL="0" indent="0">
              <a:buNone/>
            </a:pPr>
            <a:br>
              <a:rPr lang="en-GB" sz="100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endParaRPr lang="en-GB" sz="800" dirty="0">
              <a:solidFill>
                <a:schemeClr val="bg1"/>
              </a:solidFill>
              <a:latin typeface="Nordea Sans Large Light" panose="00000400000000000000" pitchFamily="50" charset="0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688E52EB-1D10-681B-7DBA-A338BE470AAA}"/>
              </a:ext>
            </a:extLst>
          </p:cNvPr>
          <p:cNvSpPr txBox="1">
            <a:spLocks/>
          </p:cNvSpPr>
          <p:nvPr/>
        </p:nvSpPr>
        <p:spPr>
          <a:xfrm>
            <a:off x="648000" y="105105"/>
            <a:ext cx="8064000" cy="72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1088667" rtl="0" eaLnBrk="1" latinLnBrk="0" hangingPunct="1">
              <a:spcBef>
                <a:spcPct val="0"/>
              </a:spcBef>
              <a:buNone/>
              <a:defRPr sz="2399" b="1" kern="1200">
                <a:solidFill>
                  <a:srgbClr val="FBD9C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>
                <a:latin typeface="Nordea Sans Large Light" panose="00000400000000000000" pitchFamily="50" charset="0"/>
              </a:rPr>
              <a:t>Finansiering</a:t>
            </a:r>
            <a:endParaRPr lang="en-GB" dirty="0">
              <a:latin typeface="Nordea Sans Large Light" panose="000004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1D6A7-C694-26D5-649A-30B75241BB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80" y="3612864"/>
            <a:ext cx="72199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E360D-A01B-4BD2-ADEC-390986E972B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solidFill>
            <a:srgbClr val="0000A0"/>
          </a:solidFill>
        </p:spPr>
      </p:pic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85E9623-CB93-478B-B37B-01C702E9E3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64" y="16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85E9623-CB93-478B-B37B-01C702E9E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4" y="16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F0A9972-8A6A-446C-8134-6E35F10F84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6" y="100"/>
            <a:ext cx="158746" cy="15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88667"/>
            <a:endParaRPr lang="en-GB" sz="2399" b="1" dirty="0">
              <a:solidFill>
                <a:prstClr val="black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4E3726D-B8E5-40A8-A511-98DEEB07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58" y="340626"/>
            <a:ext cx="10176061" cy="5771035"/>
          </a:xfrm>
        </p:spPr>
        <p:txBody>
          <a:bodyPr vert="horz" anchor="t"/>
          <a:lstStyle/>
          <a:p>
            <a:pPr>
              <a:spcBef>
                <a:spcPts val="1200"/>
              </a:spcBef>
            </a:pPr>
            <a:r>
              <a:rPr lang="en-GB" sz="3200" dirty="0" err="1">
                <a:solidFill>
                  <a:srgbClr val="99CCFF"/>
                </a:solidFill>
                <a:latin typeface="Nordea Sans Large Black" panose="00000A00000000000000"/>
              </a:rPr>
              <a:t>Økonomiske</a:t>
            </a:r>
            <a:r>
              <a:rPr lang="en-GB" sz="3200" dirty="0">
                <a:solidFill>
                  <a:srgbClr val="99CCFF"/>
                </a:solidFill>
                <a:latin typeface="Nordea Sans Large Black" panose="00000A00000000000000"/>
              </a:rPr>
              <a:t> </a:t>
            </a:r>
            <a:r>
              <a:rPr lang="en-GB" sz="3200" dirty="0" err="1">
                <a:solidFill>
                  <a:srgbClr val="99CCFF"/>
                </a:solidFill>
                <a:latin typeface="Nordea Sans Large Black" panose="00000A00000000000000"/>
              </a:rPr>
              <a:t>Nøgletal</a:t>
            </a:r>
            <a:br>
              <a:rPr lang="en-GB" sz="2000" b="0" dirty="0">
                <a:solidFill>
                  <a:schemeClr val="bg1"/>
                </a:solidFill>
                <a:latin typeface="Nordea Sans Large" panose="00000500000000000000" pitchFamily="50" charset="0"/>
              </a:rPr>
            </a:br>
            <a:br>
              <a:rPr lang="en-GB" sz="2000" b="0" dirty="0">
                <a:solidFill>
                  <a:schemeClr val="bg1"/>
                </a:solidFill>
                <a:latin typeface="Nordea Sans Large" panose="00000500000000000000" pitchFamily="50" charset="0"/>
              </a:rPr>
            </a:br>
            <a:br>
              <a:rPr lang="en-GB" sz="2000" b="0" dirty="0">
                <a:solidFill>
                  <a:schemeClr val="bg1"/>
                </a:solidFill>
                <a:latin typeface="Nordea Sans Large" panose="00000500000000000000" pitchFamily="50" charset="0"/>
              </a:rPr>
            </a:br>
            <a:r>
              <a:rPr lang="en-GB" sz="1800" b="0" dirty="0" err="1">
                <a:solidFill>
                  <a:schemeClr val="bg1"/>
                </a:solidFill>
                <a:latin typeface="Nordea Sans Large" panose="00000500000000000000" pitchFamily="50" charset="0"/>
              </a:rPr>
              <a:t>Indtægter</a:t>
            </a:r>
            <a:r>
              <a:rPr lang="en-GB" sz="1800" b="0" dirty="0">
                <a:solidFill>
                  <a:schemeClr val="bg1"/>
                </a:solidFill>
                <a:latin typeface="Nordea Sans Large" panose="00000500000000000000" pitchFamily="50" charset="0"/>
              </a:rPr>
              <a:t>:</a:t>
            </a:r>
            <a:br>
              <a:rPr lang="en-GB" sz="1800" b="0" dirty="0">
                <a:solidFill>
                  <a:schemeClr val="bg1"/>
                </a:solidFill>
                <a:latin typeface="Nordea Sans Large" panose="000005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r>
              <a:rPr lang="en-GB" sz="1600" b="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Aktiver</a:t>
            </a:r>
            <a: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:</a:t>
            </a: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r>
              <a:rPr lang="en-GB" sz="1600" b="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Passiver</a:t>
            </a:r>
            <a: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:</a:t>
            </a: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r>
              <a:rPr lang="en-GB" sz="1600" b="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Formueandel</a:t>
            </a:r>
            <a: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:</a:t>
            </a: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r>
              <a:rPr lang="en-GB" sz="1600" b="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Gælfsfaktor</a:t>
            </a:r>
            <a: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:</a:t>
            </a: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b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</a:br>
            <a:r>
              <a:rPr lang="en-GB" sz="1600" b="0" dirty="0" err="1">
                <a:solidFill>
                  <a:schemeClr val="bg1"/>
                </a:solidFill>
                <a:latin typeface="Nordea Sans Large Light" panose="00000400000000000000" pitchFamily="50" charset="0"/>
              </a:rPr>
              <a:t>Rådighedsbeløb</a:t>
            </a:r>
            <a:r>
              <a:rPr lang="en-GB" sz="1600" b="0" dirty="0">
                <a:solidFill>
                  <a:schemeClr val="bg1"/>
                </a:solidFill>
                <a:latin typeface="Nordea Sans Large Light" panose="00000400000000000000" pitchFamily="50" charset="0"/>
              </a:rPr>
              <a:t>:</a:t>
            </a: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0FF5C050-4035-48D2-AD5D-3E7A974A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158" y="6374933"/>
            <a:ext cx="323991" cy="144029"/>
          </a:xfrm>
        </p:spPr>
        <p:txBody>
          <a:bodyPr/>
          <a:lstStyle/>
          <a:p>
            <a:pPr defTabSz="1088667"/>
            <a:fld id="{D14BCCD3-0010-4FBA-B965-2126ADC31932}" type="slidenum">
              <a:rPr lang="en-GB">
                <a:latin typeface="Nordea Sans Large Black" panose="00000A00000000000000"/>
              </a:rPr>
              <a:pPr defTabSz="1088667"/>
              <a:t>7</a:t>
            </a:fld>
            <a:endParaRPr lang="en-GB" dirty="0">
              <a:latin typeface="Nordea Sans Large Black"/>
            </a:endParaRPr>
          </a:p>
        </p:txBody>
      </p:sp>
      <p:grpSp>
        <p:nvGrpSpPr>
          <p:cNvPr id="22" name="Logotype, static">
            <a:extLst>
              <a:ext uri="{FF2B5EF4-FFF2-40B4-BE49-F238E27FC236}">
                <a16:creationId xmlns:a16="http://schemas.microsoft.com/office/drawing/2014/main" id="{BB974D17-0543-4BAA-9B81-73F91C4240B9}"/>
              </a:ext>
            </a:extLst>
          </p:cNvPr>
          <p:cNvGrpSpPr/>
          <p:nvPr/>
        </p:nvGrpSpPr>
        <p:grpSpPr>
          <a:xfrm>
            <a:off x="10689333" y="6389216"/>
            <a:ext cx="863662" cy="180097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C306E23-BF2D-4266-BF7C-EF6EBB469F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593867D-F4F2-4CC6-8315-C8E7335C98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6915EDC-DB41-43E9-BB72-8BFC42D921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B58717F-EA92-444D-8773-70A6864D0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BC77FD5F-A631-4E12-AE9D-16EAE1DEF4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GB" sz="2099" dirty="0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4890754-F897-4F85-A30E-68E15335EB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7" tIns="45719" rIns="91437" bIns="45719" numCol="1" anchor="t" anchorCtr="0" compatLnSpc="1">
              <a:prstTxWarp prst="textNoShape">
                <a:avLst/>
              </a:prstTxWarp>
            </a:bodyPr>
            <a:lstStyle/>
            <a:p>
              <a:pPr defTabSz="1088667"/>
              <a:endParaRPr lang="en-US" sz="2099">
                <a:solidFill>
                  <a:srgbClr val="0000FF"/>
                </a:solidFill>
                <a:latin typeface="Nordea Sans Large Black" panose="00000A00000000000000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ADA302-6388-4312-AC24-45F03613BA7A}"/>
              </a:ext>
            </a:extLst>
          </p:cNvPr>
          <p:cNvCxnSpPr/>
          <p:nvPr/>
        </p:nvCxnSpPr>
        <p:spPr>
          <a:xfrm>
            <a:off x="648158" y="6317916"/>
            <a:ext cx="10893285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71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A42B-0D0F-484A-8CB9-8CD422FEB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543" y="2466753"/>
            <a:ext cx="7862088" cy="779996"/>
          </a:xfrm>
        </p:spPr>
        <p:txBody>
          <a:bodyPr/>
          <a:lstStyle/>
          <a:p>
            <a:r>
              <a:rPr lang="en-GB" sz="4400" dirty="0">
                <a:latin typeface="Nordea Sans Large Black" panose="00000A00000000000000"/>
              </a:rPr>
              <a:t>Tak </a:t>
            </a:r>
            <a:r>
              <a:rPr lang="en-GB" sz="4400" dirty="0" err="1">
                <a:latin typeface="Nordea Sans Large Black" panose="00000A00000000000000"/>
              </a:rPr>
              <a:t>fordi</a:t>
            </a:r>
            <a:r>
              <a:rPr lang="en-GB" sz="4400" dirty="0">
                <a:latin typeface="Nordea Sans Large Black" panose="00000A00000000000000"/>
              </a:rPr>
              <a:t> </a:t>
            </a:r>
            <a:r>
              <a:rPr lang="en-GB" sz="4400" dirty="0" err="1">
                <a:latin typeface="Nordea Sans Large Black" panose="00000A00000000000000"/>
              </a:rPr>
              <a:t>jeg</a:t>
            </a:r>
            <a:r>
              <a:rPr lang="en-GB" sz="4400" dirty="0">
                <a:latin typeface="Nordea Sans Large Black" panose="00000A00000000000000"/>
              </a:rPr>
              <a:t> </a:t>
            </a:r>
            <a:r>
              <a:rPr lang="en-GB" sz="4400" dirty="0" err="1">
                <a:latin typeface="Nordea Sans Large Black" panose="00000A00000000000000"/>
              </a:rPr>
              <a:t>måtte</a:t>
            </a:r>
            <a:r>
              <a:rPr lang="en-GB" sz="4400" dirty="0">
                <a:latin typeface="Nordea Sans Large Black" panose="00000A00000000000000"/>
              </a:rPr>
              <a:t> </a:t>
            </a:r>
            <a:r>
              <a:rPr lang="en-GB" sz="4400" dirty="0" err="1">
                <a:latin typeface="Nordea Sans Large Black" panose="00000A00000000000000"/>
              </a:rPr>
              <a:t>komme</a:t>
            </a:r>
            <a:endParaRPr lang="en-GB" sz="4400" dirty="0">
              <a:latin typeface="Nordea Sans Large Black" panose="00000A0000000000000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56971-45A2-4D5D-BA9D-2814F6A5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>
                <a:latin typeface="Nordea Sans Large Black" panose="00000A00000000000000"/>
              </a:rPr>
              <a:pPr/>
              <a:t>8</a:t>
            </a:fld>
            <a:endParaRPr lang="en-GB" dirty="0">
              <a:latin typeface="Nordea Sans Large Black" panose="00000A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90107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_TITLE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LLOUT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2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HOLDER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C_K05K4bGPZIGQgLA4h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C_K05K4bGPZIGQgLA4h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C_K05K4bGPZIGQgLA4h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.D6mTS7FXoryt0v5gDMo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C_K05K4bGPZIGQgLA4hg"/>
</p:tagLst>
</file>

<file path=ppt/theme/theme1.xml><?xml version="1.0" encoding="utf-8"?>
<a:theme xmlns:a="http://schemas.openxmlformats.org/drawingml/2006/main" name="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2.xml><?xml version="1.0" encoding="utf-8"?>
<a:theme xmlns:a="http://schemas.openxmlformats.org/drawingml/2006/main" name="7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BF"/>
    </a:custClr>
  </a:custClrLst>
</a:theme>
</file>

<file path=ppt/theme/theme3.xml><?xml version="1.0" encoding="utf-8"?>
<a:theme xmlns:a="http://schemas.openxmlformats.org/drawingml/2006/main" name="1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4.xml><?xml version="1.0" encoding="utf-8"?>
<a:theme xmlns:a="http://schemas.openxmlformats.org/drawingml/2006/main" name="2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BF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510D3003D8B74FACE6BE6798AD22FE" ma:contentTypeVersion="0" ma:contentTypeDescription="Create a new document." ma:contentTypeScope="" ma:versionID="465378d4c78850cb834adf4bfc80a9b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77fd06b7e9c68187307b4404883545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09CDB0-3416-4409-99FD-F12247A4EA6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E7ECCF6-A271-40A4-828D-8117393C2D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B14BAFA-2CFF-45E9-A36C-EBD4AD7A89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74890</TotalTime>
  <Words>199</Words>
  <Application>Microsoft Office PowerPoint</Application>
  <PresentationFormat>Custom</PresentationFormat>
  <Paragraphs>53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Nordea Sans Large</vt:lpstr>
      <vt:lpstr>Nordea Sans Large Black</vt:lpstr>
      <vt:lpstr>Nordea Sans Large Light</vt:lpstr>
      <vt:lpstr>Nordea</vt:lpstr>
      <vt:lpstr>7_Nordea</vt:lpstr>
      <vt:lpstr>1_Nordea</vt:lpstr>
      <vt:lpstr>2_Nordea</vt:lpstr>
      <vt:lpstr>think-cell Slide</vt:lpstr>
      <vt:lpstr>PowerPoint Presentation</vt:lpstr>
      <vt:lpstr>Forslag til agenda</vt:lpstr>
      <vt:lpstr>Indledning – køb af ejendom</vt:lpstr>
      <vt:lpstr>Indledning – køb af ejendom</vt:lpstr>
      <vt:lpstr>PowerPoint Presentation</vt:lpstr>
      <vt:lpstr>PowerPoint Presentation</vt:lpstr>
      <vt:lpstr>Økonomiske Nøgletal   Indtægter:   Aktiver:  Passiver:   Formueandel:  Gælfsfaktor:  Rådighedsbeløb:</vt:lpstr>
      <vt:lpstr>Tak fordi jeg måtte komme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Strategisk kundepræsentation, dansk</dc:title>
  <dc:creator>thomas.pilgaard@nordea.dk</dc:creator>
  <cp:lastModifiedBy>Corfitsen, Kim Hulbæk</cp:lastModifiedBy>
  <cp:revision>730</cp:revision>
  <cp:lastPrinted>2022-11-02T10:08:32Z</cp:lastPrinted>
  <dcterms:created xsi:type="dcterms:W3CDTF">2016-03-23T08:04:09Z</dcterms:created>
  <dcterms:modified xsi:type="dcterms:W3CDTF">2024-12-17T14:47:12Z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0x01010060510D3003D8B74FACE6BE6798AD22FE</vt:lpwstr>
  </property>
  <property fmtid="{D5CDD505-2E9C-101B-9397-08002B2CF9AE}" pid="3" name="MSIP_Label_400b7bbd-7ade-49ce-aa5e-23220b76cd08_Enabled">
    <vt:lpwstr>true</vt:lpwstr>
  </property>
  <property fmtid="{D5CDD505-2E9C-101B-9397-08002B2CF9AE}" pid="4" name="MSIP_Label_400b7bbd-7ade-49ce-aa5e-23220b76cd08_SetDate">
    <vt:lpwstr>2024-01-04T10:06:44Z</vt:lpwstr>
  </property>
  <property fmtid="{D5CDD505-2E9C-101B-9397-08002B2CF9AE}" pid="5" name="MSIP_Label_400b7bbd-7ade-49ce-aa5e-23220b76cd08_Method">
    <vt:lpwstr>Privileged</vt:lpwstr>
  </property>
  <property fmtid="{D5CDD505-2E9C-101B-9397-08002B2CF9AE}" pid="6" name="MSIP_Label_400b7bbd-7ade-49ce-aa5e-23220b76cd08_Name">
    <vt:lpwstr>Confidential</vt:lpwstr>
  </property>
  <property fmtid="{D5CDD505-2E9C-101B-9397-08002B2CF9AE}" pid="7" name="MSIP_Label_400b7bbd-7ade-49ce-aa5e-23220b76cd08_SiteId">
    <vt:lpwstr>8beccd60-0be6-4025-8e24-ca9ae679e1f4</vt:lpwstr>
  </property>
  <property fmtid="{D5CDD505-2E9C-101B-9397-08002B2CF9AE}" pid="8" name="MSIP_Label_400b7bbd-7ade-49ce-aa5e-23220b76cd08_ActionId">
    <vt:lpwstr>4ec6eeeb-b02c-41ad-8128-55575a3658e5</vt:lpwstr>
  </property>
  <property fmtid="{D5CDD505-2E9C-101B-9397-08002B2CF9AE}" pid="9" name="MSIP_Label_400b7bbd-7ade-49ce-aa5e-23220b76cd08_ContentBits">
    <vt:lpwstr>2</vt:lpwstr>
  </property>
</Properties>
</file>