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0" r:id="rId1"/>
  </p:sldMasterIdLst>
  <p:sldIdLst>
    <p:sldId id="256" r:id="rId2"/>
    <p:sldId id="278" r:id="rId3"/>
    <p:sldId id="280" r:id="rId4"/>
    <p:sldId id="281" r:id="rId5"/>
    <p:sldId id="282" r:id="rId6"/>
    <p:sldId id="283" r:id="rId7"/>
    <p:sldId id="284" r:id="rId8"/>
    <p:sldId id="267" r:id="rId9"/>
    <p:sldId id="279" r:id="rId10"/>
    <p:sldId id="285" r:id="rId11"/>
    <p:sldId id="286" r:id="rId12"/>
    <p:sldId id="287" r:id="rId13"/>
    <p:sldId id="288" r:id="rId14"/>
    <p:sldId id="289" r:id="rId15"/>
    <p:sldId id="262" r:id="rId16"/>
    <p:sldId id="295" r:id="rId17"/>
    <p:sldId id="257" r:id="rId18"/>
    <p:sldId id="261" r:id="rId19"/>
    <p:sldId id="266" r:id="rId20"/>
    <p:sldId id="263" r:id="rId21"/>
    <p:sldId id="264" r:id="rId22"/>
    <p:sldId id="276" r:id="rId23"/>
    <p:sldId id="272" r:id="rId24"/>
    <p:sldId id="292" r:id="rId25"/>
    <p:sldId id="293" r:id="rId26"/>
    <p:sldId id="294" r:id="rId27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sektion" id="{1549A45B-6ADC-1741-BC79-6576357C09EF}">
          <p14:sldIdLst>
            <p14:sldId id="256"/>
            <p14:sldId id="278"/>
            <p14:sldId id="280"/>
            <p14:sldId id="281"/>
            <p14:sldId id="282"/>
            <p14:sldId id="283"/>
            <p14:sldId id="284"/>
            <p14:sldId id="267"/>
            <p14:sldId id="279"/>
            <p14:sldId id="285"/>
            <p14:sldId id="286"/>
            <p14:sldId id="287"/>
            <p14:sldId id="288"/>
            <p14:sldId id="289"/>
            <p14:sldId id="262"/>
            <p14:sldId id="295"/>
            <p14:sldId id="257"/>
            <p14:sldId id="261"/>
            <p14:sldId id="266"/>
            <p14:sldId id="263"/>
            <p14:sldId id="264"/>
            <p14:sldId id="276"/>
            <p14:sldId id="272"/>
            <p14:sldId id="292"/>
            <p14:sldId id="293"/>
            <p14:sldId id="29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00"/>
    <a:srgbClr val="00D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09" autoAdjust="0"/>
    <p:restoredTop sz="94660"/>
  </p:normalViewPr>
  <p:slideViewPr>
    <p:cSldViewPr snapToGrid="0">
      <p:cViewPr varScale="1">
        <p:scale>
          <a:sx n="97" d="100"/>
          <a:sy n="97" d="100"/>
        </p:scale>
        <p:origin x="216" y="2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484" y="1730403"/>
            <a:ext cx="7531497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da-DK"/>
              <a:t>Klik for at redigere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6370" y="2470926"/>
            <a:ext cx="8681508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0C60B-BA96-4410-ACC3-A4C2E17E921E}" type="datetimeFigureOut">
              <a:rPr lang="da-DK" smtClean="0"/>
              <a:t>15/03/2021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0C60B-BA96-4410-ACC3-A4C2E17E921E}" type="datetimeFigureOut">
              <a:rPr lang="da-DK" smtClean="0"/>
              <a:t>15/03/2021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D5241-1D75-4387-89E3-CCDFEBEB04F9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4678362"/>
          </a:xfrm>
        </p:spPr>
        <p:txBody>
          <a:bodyPr vert="eaVert"/>
          <a:lstStyle/>
          <a:p>
            <a:r>
              <a:rPr lang="da-DK"/>
              <a:t>Klik for at redigere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4678362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0C60B-BA96-4410-ACC3-A4C2E17E921E}" type="datetimeFigureOut">
              <a:rPr lang="da-DK" smtClean="0"/>
              <a:t>15/03/2021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D5241-1D75-4387-89E3-CCDFEBEB04F9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0C60B-BA96-4410-ACC3-A4C2E17E921E}" type="datetimeFigureOut">
              <a:rPr lang="da-DK" smtClean="0"/>
              <a:t>15/03/2021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D5241-1D75-4387-89E3-CCDFEBEB04F9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92532" y="1726738"/>
            <a:ext cx="7534656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/>
              <a:t>Klik for at redigere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621536" y="2468304"/>
            <a:ext cx="8680704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0C60B-BA96-4410-ACC3-A4C2E17E921E}" type="datetimeFigureOut">
              <a:rPr lang="da-DK" smtClean="0"/>
              <a:t>15/03/2021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D5241-1D75-4387-89E3-CCDFEBEB04F9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6688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0C60B-BA96-4410-ACC3-A4C2E17E921E}" type="datetimeFigureOut">
              <a:rPr lang="da-DK" smtClean="0"/>
              <a:t>15/03/2021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D5241-1D75-4387-89E3-CCDFEBEB04F9}" type="slidenum">
              <a:rPr lang="da-DK" smtClean="0"/>
              <a:t>‹nr.›</a:t>
            </a:fld>
            <a:endParaRPr lang="da-DK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i masteren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200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6688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da-DK"/>
              <a:t>Klik for at redigere teksttypografierne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6688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0C60B-BA96-4410-ACC3-A4C2E17E921E}" type="datetimeFigureOut">
              <a:rPr lang="da-DK" smtClean="0"/>
              <a:t>15/03/2021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D5241-1D75-4387-89E3-CCDFEBEB04F9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0C60B-BA96-4410-ACC3-A4C2E17E921E}" type="datetimeFigureOut">
              <a:rPr lang="da-DK" smtClean="0"/>
              <a:t>15/03/2021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D5241-1D75-4387-89E3-CCDFEBEB04F9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0C60B-BA96-4410-ACC3-A4C2E17E921E}" type="datetimeFigureOut">
              <a:rPr lang="da-DK" smtClean="0"/>
              <a:t>15/03/2021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D5241-1D75-4387-89E3-CCDFEBEB04F9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1720852" y="-1720850"/>
            <a:ext cx="6858000" cy="10299704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46573" y="1576104"/>
            <a:ext cx="694944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/>
              <a:t>Klik for at redigere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737" y="2618913"/>
            <a:ext cx="507703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730605" y="2253385"/>
            <a:ext cx="7726347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0C60B-BA96-4410-ACC3-A4C2E17E921E}" type="datetimeFigureOut">
              <a:rPr lang="da-DK" smtClean="0"/>
              <a:t>15/03/2021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7AF16DE-A0D5-4438-950F-5B1E159C2C28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705101" y="0"/>
            <a:ext cx="9486900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da-DK"/>
              <a:t>Træk billede til pladsholder, eller klik på symbol for at tilføje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" y="5048250"/>
            <a:ext cx="4762500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94929" y="1717501"/>
            <a:ext cx="73152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da-DK"/>
              <a:t>Klik for at redigere i masteren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524639" y="2180529"/>
            <a:ext cx="8128727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0C60B-BA96-4410-ACC3-A4C2E17E921E}" type="datetimeFigureOut">
              <a:rPr lang="da-DK" smtClean="0"/>
              <a:t>15/03/2021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D5241-1D75-4387-89E3-CCDFEBEB04F9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0633"/>
            <a:ext cx="4765676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3173" y="5051293"/>
            <a:ext cx="12195173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a-DK"/>
              <a:t>Klik for at redigere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00629"/>
            <a:ext cx="1002792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68224" y="5870448"/>
            <a:ext cx="2901696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2970C60B-BA96-4410-ACC3-A4C2E17E921E}" type="datetimeFigureOut">
              <a:rPr lang="da-DK" smtClean="0"/>
              <a:t>15/03/2021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019" y="6285122"/>
            <a:ext cx="6299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384" y="6170822"/>
            <a:ext cx="67056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589D5241-1D75-4387-89E3-CCDFEBEB04F9}" type="slidenum">
              <a:rPr lang="da-DK" smtClean="0"/>
              <a:t>‹nr.›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-dokument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4459" y="384202"/>
            <a:ext cx="7531497" cy="1204306"/>
          </a:xfrm>
        </p:spPr>
        <p:txBody>
          <a:bodyPr/>
          <a:lstStyle/>
          <a:p>
            <a:r>
              <a:rPr lang="da-DK" dirty="0"/>
              <a:t>Træningsprojekt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638470" y="1950226"/>
            <a:ext cx="8681508" cy="329259"/>
          </a:xfrm>
        </p:spPr>
        <p:txBody>
          <a:bodyPr/>
          <a:lstStyle/>
          <a:p>
            <a:r>
              <a:rPr lang="da-DK" dirty="0"/>
              <a:t>Rapportskrivning – gode råd og krav</a:t>
            </a:r>
          </a:p>
        </p:txBody>
      </p:sp>
    </p:spTree>
    <p:extLst>
      <p:ext uri="{BB962C8B-B14F-4D97-AF65-F5344CB8AC3E}">
        <p14:creationId xmlns:p14="http://schemas.microsoft.com/office/powerpoint/2010/main" val="12342511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2170" y="351649"/>
            <a:ext cx="10027920" cy="548640"/>
          </a:xfrm>
        </p:spPr>
        <p:txBody>
          <a:bodyPr/>
          <a:lstStyle/>
          <a:p>
            <a:r>
              <a:rPr lang="da-DK" dirty="0"/>
              <a:t>Hjertet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-327941" y="973629"/>
            <a:ext cx="7510497" cy="3579849"/>
          </a:xfrm>
        </p:spPr>
        <p:txBody>
          <a:bodyPr/>
          <a:lstStyle/>
          <a:p>
            <a:r>
              <a:rPr lang="da-DK" sz="2000" dirty="0"/>
              <a:t>	Det er hjertets pumpeevne der sætter grænsen for, hvor meget ilt der via blodet kan sendes ud til musklerne. </a:t>
            </a:r>
          </a:p>
          <a:p>
            <a:endParaRPr lang="da-DK" dirty="0"/>
          </a:p>
          <a:p>
            <a:endParaRPr lang="da-DK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86" y="1741728"/>
            <a:ext cx="7682088" cy="5116271"/>
          </a:xfrm>
          <a:prstGeom prst="rect">
            <a:avLst/>
          </a:prstGeom>
        </p:spPr>
      </p:pic>
      <p:sp>
        <p:nvSpPr>
          <p:cNvPr id="7" name="Tekstfelt 6"/>
          <p:cNvSpPr txBox="1"/>
          <p:nvPr/>
        </p:nvSpPr>
        <p:spPr>
          <a:xfrm>
            <a:off x="8029223" y="973668"/>
            <a:ext cx="37817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rgbClr val="FF0000"/>
                </a:solidFill>
                <a:latin typeface="Arial Black"/>
                <a:cs typeface="Arial Black"/>
              </a:rPr>
              <a:t>Minutvolumen </a:t>
            </a:r>
            <a:r>
              <a:rPr lang="da-DK" dirty="0">
                <a:latin typeface="Arial"/>
                <a:cs typeface="Arial"/>
              </a:rPr>
              <a:t>er mængden af blod hjertet kan pumpe pr. Minut</a:t>
            </a:r>
          </a:p>
          <a:p>
            <a:endParaRPr lang="da-DK" dirty="0">
              <a:solidFill>
                <a:srgbClr val="FF0000"/>
              </a:solidFill>
              <a:latin typeface="Arial"/>
              <a:cs typeface="Arial"/>
            </a:endParaRPr>
          </a:p>
          <a:p>
            <a:endParaRPr lang="da-DK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9" name="Billede 8" descr="Skærmbillede 2015-10-22 kl. 12.45.4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319" y="2088396"/>
            <a:ext cx="4493681" cy="5729164"/>
          </a:xfrm>
          <a:prstGeom prst="rect">
            <a:avLst/>
          </a:prstGeom>
        </p:spPr>
      </p:pic>
      <p:sp>
        <p:nvSpPr>
          <p:cNvPr id="8" name="Tekstfelt 7"/>
          <p:cNvSpPr txBox="1"/>
          <p:nvPr/>
        </p:nvSpPr>
        <p:spPr>
          <a:xfrm>
            <a:off x="6575777" y="1778000"/>
            <a:ext cx="613833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dirty="0">
                <a:solidFill>
                  <a:srgbClr val="000000"/>
                </a:solidFill>
                <a:latin typeface="Arial"/>
                <a:cs typeface="Arial"/>
              </a:rPr>
              <a:t>Minutvolumen = slagvolumen x pulsfrekvens 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1356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3947" y="365760"/>
            <a:ext cx="10027920" cy="548640"/>
          </a:xfrm>
        </p:spPr>
        <p:txBody>
          <a:bodyPr/>
          <a:lstStyle/>
          <a:p>
            <a:r>
              <a:rPr lang="da-DK" dirty="0"/>
              <a:t>Effekt af træning </a:t>
            </a:r>
          </a:p>
        </p:txBody>
      </p:sp>
      <p:pic>
        <p:nvPicPr>
          <p:cNvPr id="5" name="Billede 4" descr="Skærmbillede 2016-08-24 kl. 03.43.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23" y="1001887"/>
            <a:ext cx="11055850" cy="3965223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733778" y="1171222"/>
            <a:ext cx="5178778" cy="3626556"/>
          </a:xfrm>
          <a:prstGeom prst="rect">
            <a:avLst/>
          </a:prstGeom>
          <a:noFill/>
          <a:ln w="76200" cmpd="sng">
            <a:solidFill>
              <a:srgbClr val="00DB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652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4613" y="365760"/>
            <a:ext cx="10027920" cy="548640"/>
          </a:xfrm>
        </p:spPr>
        <p:txBody>
          <a:bodyPr/>
          <a:lstStyle/>
          <a:p>
            <a:r>
              <a:rPr lang="da-DK" dirty="0"/>
              <a:t>Hvilken Træningsform ?</a:t>
            </a:r>
          </a:p>
        </p:txBody>
      </p:sp>
      <p:pic>
        <p:nvPicPr>
          <p:cNvPr id="4" name="Billede 3" descr="Skærmbillede 2016-08-24 kl. 03.47.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58" y="953206"/>
            <a:ext cx="9920110" cy="4100312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4120443" y="5136444"/>
            <a:ext cx="75494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da-DK" sz="2800" dirty="0">
                <a:solidFill>
                  <a:schemeClr val="bg1"/>
                </a:solidFill>
                <a:latin typeface="Arial"/>
                <a:cs typeface="Arial"/>
              </a:rPr>
              <a:t>Ligesom med alle andre muskler, så trænes </a:t>
            </a:r>
            <a:r>
              <a:rPr lang="da-DK" sz="2800" dirty="0">
                <a:solidFill>
                  <a:srgbClr val="FF0000"/>
                </a:solidFill>
                <a:latin typeface="Arial"/>
                <a:cs typeface="Arial"/>
              </a:rPr>
              <a:t>hjertet</a:t>
            </a:r>
            <a:r>
              <a:rPr lang="da-DK" sz="2800" dirty="0">
                <a:solidFill>
                  <a:schemeClr val="bg1"/>
                </a:solidFill>
                <a:latin typeface="Arial"/>
                <a:cs typeface="Arial"/>
              </a:rPr>
              <a:t> hvis man belaster det, og det gør man bedst med høj intensitet! </a:t>
            </a:r>
          </a:p>
        </p:txBody>
      </p:sp>
      <p:sp>
        <p:nvSpPr>
          <p:cNvPr id="6" name="Rektangel 5"/>
          <p:cNvSpPr/>
          <p:nvPr/>
        </p:nvSpPr>
        <p:spPr>
          <a:xfrm>
            <a:off x="479778" y="1665110"/>
            <a:ext cx="9412111" cy="1072445"/>
          </a:xfrm>
          <a:prstGeom prst="rect">
            <a:avLst/>
          </a:prstGeom>
          <a:noFill/>
          <a:ln w="76200" cmpd="sng">
            <a:solidFill>
              <a:srgbClr val="00DB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2305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Intensitet og arbejdstid </a:t>
            </a:r>
          </a:p>
        </p:txBody>
      </p:sp>
      <p:pic>
        <p:nvPicPr>
          <p:cNvPr id="4" name="Billede 3" descr="Skærmbillede 2016-08-24 kl. 04.05.5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33" y="1030524"/>
            <a:ext cx="9525000" cy="2601093"/>
          </a:xfrm>
          <a:prstGeom prst="rect">
            <a:avLst/>
          </a:prstGeom>
        </p:spPr>
      </p:pic>
      <p:sp>
        <p:nvSpPr>
          <p:cNvPr id="6" name="Tekstfelt 5"/>
          <p:cNvSpPr txBox="1"/>
          <p:nvPr/>
        </p:nvSpPr>
        <p:spPr>
          <a:xfrm>
            <a:off x="1171221" y="3951111"/>
            <a:ext cx="711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latin typeface="Arial"/>
                <a:cs typeface="Arial"/>
              </a:rPr>
              <a:t>Eksempel på intervaller </a:t>
            </a:r>
          </a:p>
        </p:txBody>
      </p:sp>
      <p:pic>
        <p:nvPicPr>
          <p:cNvPr id="7" name="Billede 6" descr="Skærmbillede 2016-08-24 kl. 04.07.2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4333939"/>
            <a:ext cx="9426222" cy="2524061"/>
          </a:xfrm>
          <a:prstGeom prst="rect">
            <a:avLst/>
          </a:prstGeom>
        </p:spPr>
      </p:pic>
      <p:pic>
        <p:nvPicPr>
          <p:cNvPr id="8" name="Billede 7" descr="Skærmbillede 2016-08-24 kl. 04.13.5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616200"/>
          </a:xfrm>
          <a:prstGeom prst="rect">
            <a:avLst/>
          </a:prstGeom>
        </p:spPr>
      </p:pic>
      <p:pic>
        <p:nvPicPr>
          <p:cNvPr id="10" name="Billede 9" descr="Skærmbillede 2016-08-24 kl. 04.13.3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9744"/>
            <a:ext cx="12192000" cy="4528256"/>
          </a:xfrm>
          <a:prstGeom prst="rect">
            <a:avLst/>
          </a:prstGeom>
        </p:spPr>
      </p:pic>
      <p:sp>
        <p:nvSpPr>
          <p:cNvPr id="11" name="Rektangel 10"/>
          <p:cNvSpPr/>
          <p:nvPr/>
        </p:nvSpPr>
        <p:spPr>
          <a:xfrm>
            <a:off x="6321778" y="0"/>
            <a:ext cx="2540000" cy="1509889"/>
          </a:xfrm>
          <a:prstGeom prst="rect">
            <a:avLst/>
          </a:prstGeom>
          <a:noFill/>
          <a:ln w="76200" cmpd="sng">
            <a:solidFill>
              <a:srgbClr val="00DB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Tekstfelt 11"/>
          <p:cNvSpPr txBox="1"/>
          <p:nvPr/>
        </p:nvSpPr>
        <p:spPr>
          <a:xfrm>
            <a:off x="3767666" y="2949221"/>
            <a:ext cx="8621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>
                <a:solidFill>
                  <a:srgbClr val="FF0000"/>
                </a:solidFill>
                <a:latin typeface="Arial"/>
                <a:cs typeface="Arial"/>
              </a:rPr>
              <a:t>Puls ved høj intensitet </a:t>
            </a:r>
            <a:r>
              <a:rPr lang="da-DK" sz="2400" b="1" dirty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</a:t>
            </a:r>
            <a:r>
              <a:rPr lang="da-DK" sz="2400" b="1" dirty="0">
                <a:solidFill>
                  <a:srgbClr val="FF0000"/>
                </a:solidFill>
                <a:latin typeface="Arial"/>
                <a:cs typeface="Arial"/>
              </a:rPr>
              <a:t> 0,85 x 207 = 175 slag / min</a:t>
            </a:r>
          </a:p>
        </p:txBody>
      </p:sp>
    </p:spTree>
    <p:extLst>
      <p:ext uri="{BB962C8B-B14F-4D97-AF65-F5344CB8AC3E}">
        <p14:creationId xmlns:p14="http://schemas.microsoft.com/office/powerpoint/2010/main" val="2557855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Subjektiv oplevelse</a:t>
            </a:r>
          </a:p>
        </p:txBody>
      </p:sp>
      <p:pic>
        <p:nvPicPr>
          <p:cNvPr id="4" name="Billede 3" descr="Skærmbillede 2016-08-24 kl. 04.33.3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44" y="1076623"/>
            <a:ext cx="11839222" cy="2348768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381000" y="3499555"/>
            <a:ext cx="11458222" cy="1079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a-DK" sz="2200" dirty="0">
                <a:latin typeface="Arial"/>
                <a:cs typeface="Arial"/>
              </a:rPr>
              <a:t>Det vil altid være at foretrække at underbygge sine træningspas med data (pulsresultater), men hvis man ikke har </a:t>
            </a:r>
            <a:r>
              <a:rPr lang="da-DK" sz="2200" dirty="0" err="1">
                <a:latin typeface="Arial"/>
                <a:cs typeface="Arial"/>
              </a:rPr>
              <a:t>pulsur</a:t>
            </a:r>
            <a:r>
              <a:rPr lang="da-DK" sz="2200" dirty="0">
                <a:latin typeface="Arial"/>
                <a:cs typeface="Arial"/>
              </a:rPr>
              <a:t> kan man træne efter ovenstående princip…</a:t>
            </a:r>
          </a:p>
        </p:txBody>
      </p:sp>
    </p:spTree>
    <p:extLst>
      <p:ext uri="{BB962C8B-B14F-4D97-AF65-F5344CB8AC3E}">
        <p14:creationId xmlns:p14="http://schemas.microsoft.com/office/powerpoint/2010/main" val="33798727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Resultater før og efter træningen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sz="2000" dirty="0"/>
              <a:t>Præsenter jeres test resultater før og efter træningsperioden</a:t>
            </a:r>
          </a:p>
          <a:p>
            <a:endParaRPr lang="da-DK" sz="2000" dirty="0"/>
          </a:p>
          <a:p>
            <a:r>
              <a:rPr lang="da-DK" sz="2000" dirty="0"/>
              <a:t>Opskriv resultaterne i et skema og regn evt. fremgang ud – gerne også i procent</a:t>
            </a:r>
          </a:p>
          <a:p>
            <a:endParaRPr lang="da-DK" dirty="0"/>
          </a:p>
          <a:p>
            <a:endParaRPr lang="da-DK" dirty="0"/>
          </a:p>
        </p:txBody>
      </p:sp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0693496"/>
              </p:ext>
            </p:extLst>
          </p:nvPr>
        </p:nvGraphicFramePr>
        <p:xfrm>
          <a:off x="2346235" y="2669661"/>
          <a:ext cx="8128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Kondital (ml O</a:t>
                      </a:r>
                      <a:r>
                        <a:rPr lang="da-DK" baseline="-25000" dirty="0"/>
                        <a:t>2</a:t>
                      </a:r>
                      <a:r>
                        <a:rPr lang="da-DK" dirty="0"/>
                        <a:t>/kg/min)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Før træningsperioden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Efter træningsperioden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59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Ændring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% ændring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86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AD0D80-5DC9-5D40-803B-251A5D3F5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Kondital – Karakterer </a:t>
            </a:r>
          </a:p>
        </p:txBody>
      </p:sp>
      <p:pic>
        <p:nvPicPr>
          <p:cNvPr id="8" name="Billede 7" descr="Et billede, der indeholder bord&#10;&#10;Automatisk genereret beskrivelse">
            <a:extLst>
              <a:ext uri="{FF2B5EF4-FFF2-40B4-BE49-F238E27FC236}">
                <a16:creationId xmlns:a16="http://schemas.microsoft.com/office/drawing/2014/main" id="{79D56637-0546-FF44-AFE0-49575A8787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701" y="1161483"/>
            <a:ext cx="72136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1423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Indhold i rapporten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097280" y="1100629"/>
            <a:ext cx="10027920" cy="3941634"/>
          </a:xfrm>
        </p:spPr>
        <p:txBody>
          <a:bodyPr>
            <a:noAutofit/>
          </a:bodyPr>
          <a:lstStyle/>
          <a:p>
            <a:pPr lvl="0">
              <a:buFont typeface="Arial"/>
              <a:buChar char="•"/>
            </a:pPr>
            <a:r>
              <a:rPr lang="da-DK" sz="2200" dirty="0"/>
              <a:t>Præsentation af mål og argumentation for netop dette</a:t>
            </a:r>
          </a:p>
          <a:p>
            <a:pPr lvl="0">
              <a:buFont typeface="Arial"/>
              <a:buChar char="•"/>
            </a:pPr>
            <a:r>
              <a:rPr lang="da-DK" sz="2200" dirty="0"/>
              <a:t>Træningsprogram underbygget af teori (vis et eksempel på en træningsuge)</a:t>
            </a:r>
          </a:p>
          <a:p>
            <a:pPr lvl="0">
              <a:buFont typeface="Arial"/>
              <a:buChar char="•"/>
            </a:pPr>
            <a:r>
              <a:rPr lang="da-DK" sz="2200" dirty="0"/>
              <a:t>Testvalg og hvad der af fordele/</a:t>
            </a:r>
            <a:r>
              <a:rPr lang="da-DK" sz="2200" dirty="0" err="1"/>
              <a:t>ulepmer</a:t>
            </a:r>
            <a:r>
              <a:rPr lang="da-DK" sz="2200" dirty="0"/>
              <a:t> (Vi har valgt </a:t>
            </a:r>
            <a:r>
              <a:rPr lang="da-DK" sz="2200" dirty="0" err="1"/>
              <a:t>cooper</a:t>
            </a:r>
            <a:r>
              <a:rPr lang="da-DK" sz="2200" dirty="0"/>
              <a:t>-test)</a:t>
            </a:r>
          </a:p>
          <a:p>
            <a:pPr lvl="0">
              <a:buFont typeface="Arial"/>
              <a:buChar char="•"/>
            </a:pPr>
            <a:r>
              <a:rPr lang="da-DK" sz="2200" dirty="0"/>
              <a:t>Fysiologiske ændringer ved træningen (kredsløb / muskulært)</a:t>
            </a:r>
          </a:p>
          <a:p>
            <a:pPr lvl="0">
              <a:buFont typeface="Arial"/>
              <a:buChar char="•"/>
            </a:pPr>
            <a:r>
              <a:rPr lang="da-DK" sz="2200" dirty="0"/>
              <a:t>Resultater før og efter træningen (skrevet op i et skema med forskel på de to test)</a:t>
            </a:r>
          </a:p>
          <a:p>
            <a:pPr lvl="0">
              <a:buFont typeface="Arial"/>
              <a:buChar char="•"/>
            </a:pPr>
            <a:r>
              <a:rPr lang="da-DK" sz="2200" dirty="0"/>
              <a:t>Diskussion af resultater ift. teori (hvorfor er jeg /er jeg ikke blevet bedre)</a:t>
            </a:r>
          </a:p>
          <a:p>
            <a:pPr lvl="0">
              <a:buFont typeface="Arial"/>
              <a:buChar char="•"/>
            </a:pPr>
            <a:r>
              <a:rPr lang="da-DK" sz="2200" dirty="0"/>
              <a:t>Konklusion på egen træning og træningsprojektet</a:t>
            </a:r>
          </a:p>
        </p:txBody>
      </p:sp>
    </p:spTree>
    <p:extLst>
      <p:ext uri="{BB962C8B-B14F-4D97-AF65-F5344CB8AC3E}">
        <p14:creationId xmlns:p14="http://schemas.microsoft.com/office/powerpoint/2010/main" val="42514375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Fysiologiske ændringer ved træningen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sz="2200" dirty="0"/>
              <a:t>Her skal I vise at I forstår den teori, der ligger bag de ændringer, der sker i kroppen </a:t>
            </a:r>
          </a:p>
          <a:p>
            <a:r>
              <a:rPr lang="da-DK" sz="2200" dirty="0"/>
              <a:t>som følge af træningen</a:t>
            </a:r>
          </a:p>
          <a:p>
            <a:endParaRPr lang="da-DK" sz="2200" dirty="0"/>
          </a:p>
          <a:p>
            <a:r>
              <a:rPr lang="da-DK" sz="2200" dirty="0"/>
              <a:t>Hvilke ændringer sker der i kroppen?</a:t>
            </a:r>
          </a:p>
          <a:p>
            <a:r>
              <a:rPr lang="da-DK" sz="2200" dirty="0"/>
              <a:t>Ændre hjertet sig?</a:t>
            </a:r>
          </a:p>
          <a:p>
            <a:r>
              <a:rPr lang="da-DK" sz="2200" dirty="0"/>
              <a:t>Ændre musklerne sig?</a:t>
            </a:r>
          </a:p>
        </p:txBody>
      </p:sp>
    </p:spTree>
    <p:extLst>
      <p:ext uri="{BB962C8B-B14F-4D97-AF65-F5344CB8AC3E}">
        <p14:creationId xmlns:p14="http://schemas.microsoft.com/office/powerpoint/2010/main" val="175279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Bilag: træningsprogram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D9DFE941-AA23-294C-9D59-BE4A68D597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2C0AC836-9C12-BE4A-8CEC-A78A5650FA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0463610"/>
              </p:ext>
            </p:extLst>
          </p:nvPr>
        </p:nvGraphicFramePr>
        <p:xfrm>
          <a:off x="1097280" y="836022"/>
          <a:ext cx="8704217" cy="41843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Dokument" r:id="rId3" imgW="6261100" imgH="3009900" progId="Word.Document.12">
                  <p:embed/>
                </p:oleObj>
              </mc:Choice>
              <mc:Fallback>
                <p:oleObj name="Dokument" r:id="rId3" imgW="6261100" imgH="3009900" progId="Word.Document.12">
                  <p:embed/>
                  <p:pic>
                    <p:nvPicPr>
                      <p:cNvPr id="5" name="Objek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97280" y="836022"/>
                        <a:ext cx="8704217" cy="41843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4062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8848" y="365760"/>
            <a:ext cx="10027920" cy="548640"/>
          </a:xfrm>
        </p:spPr>
        <p:txBody>
          <a:bodyPr/>
          <a:lstStyle/>
          <a:p>
            <a:r>
              <a:rPr lang="da-DK" dirty="0"/>
              <a:t>Aerob træning 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07814" y="1060940"/>
            <a:ext cx="11086452" cy="3579849"/>
          </a:xfrm>
        </p:spPr>
        <p:txBody>
          <a:bodyPr>
            <a:normAutofit/>
          </a:bodyPr>
          <a:lstStyle/>
          <a:p>
            <a:r>
              <a:rPr lang="da-DK" sz="2200" dirty="0"/>
              <a:t>	Ved aerob træning forbedre man kroppens evne til at præstere arbejde ved hjælp af energi, som leveres af de iltkrævende processor i musklerne </a:t>
            </a:r>
          </a:p>
          <a:p>
            <a:endParaRPr lang="da-DK" sz="2200" dirty="0"/>
          </a:p>
          <a:p>
            <a:r>
              <a:rPr lang="da-DK" sz="2200" dirty="0"/>
              <a:t>	</a:t>
            </a:r>
            <a:r>
              <a:rPr lang="da-DK" sz="2400" u="sng" dirty="0">
                <a:solidFill>
                  <a:srgbClr val="00DB00"/>
                </a:solidFill>
                <a:latin typeface="Arial Black"/>
                <a:cs typeface="Arial Black"/>
              </a:rPr>
              <a:t>Aerobe processor </a:t>
            </a:r>
            <a:r>
              <a:rPr lang="da-DK" sz="2200" u="sng" dirty="0">
                <a:solidFill>
                  <a:srgbClr val="00DB00"/>
                </a:solidFill>
              </a:rPr>
              <a:t>			</a:t>
            </a:r>
            <a:r>
              <a:rPr lang="da-DK" sz="2200" u="sng" dirty="0">
                <a:solidFill>
                  <a:srgbClr val="FF0000"/>
                </a:solidFill>
              </a:rPr>
              <a:t>	</a:t>
            </a:r>
            <a:r>
              <a:rPr lang="da-DK" sz="2200" u="sng" dirty="0" err="1">
                <a:solidFill>
                  <a:srgbClr val="FF0000"/>
                </a:solidFill>
                <a:latin typeface="Arial Black"/>
                <a:cs typeface="Arial Black"/>
              </a:rPr>
              <a:t>Anaerobe</a:t>
            </a:r>
            <a:r>
              <a:rPr lang="da-DK" sz="2200" u="sng" dirty="0">
                <a:solidFill>
                  <a:srgbClr val="FF0000"/>
                </a:solidFill>
                <a:latin typeface="Arial Black"/>
                <a:cs typeface="Arial Black"/>
              </a:rPr>
              <a:t> processor            </a:t>
            </a:r>
            <a:r>
              <a:rPr lang="da-DK" sz="2200" u="sng" dirty="0">
                <a:solidFill>
                  <a:srgbClr val="000000"/>
                </a:solidFill>
                <a:latin typeface="Arial Black"/>
                <a:cs typeface="Arial Black"/>
              </a:rPr>
              <a:t>   </a:t>
            </a:r>
            <a:r>
              <a:rPr lang="da-DK" sz="2200" u="sng" dirty="0">
                <a:latin typeface="Arial Black"/>
                <a:cs typeface="Arial Black"/>
              </a:rPr>
              <a:t>                </a:t>
            </a:r>
            <a:endParaRPr lang="da-DK" sz="2200" u="sng" dirty="0"/>
          </a:p>
          <a:p>
            <a:pPr marL="0" indent="0"/>
            <a:r>
              <a:rPr lang="da-DK" sz="2200" dirty="0"/>
              <a:t>1. Forbrænding af glukose 				1. Spaltning af </a:t>
            </a:r>
            <a:r>
              <a:rPr lang="da-DK" sz="2200" dirty="0" err="1"/>
              <a:t>kreatinphosphat</a:t>
            </a:r>
            <a:r>
              <a:rPr lang="da-DK" sz="2200" dirty="0"/>
              <a:t> </a:t>
            </a:r>
          </a:p>
          <a:p>
            <a:r>
              <a:rPr lang="da-DK" sz="2200" dirty="0"/>
              <a:t>	</a:t>
            </a:r>
            <a:r>
              <a:rPr lang="da-DK" sz="2200" b="0" dirty="0">
                <a:solidFill>
                  <a:srgbClr val="00DB00"/>
                </a:solidFill>
              </a:rPr>
              <a:t>glukose + ilt </a:t>
            </a:r>
            <a:r>
              <a:rPr lang="da-DK" sz="2200" b="0" dirty="0">
                <a:solidFill>
                  <a:srgbClr val="00DB00"/>
                </a:solidFill>
                <a:sym typeface="Wingdings"/>
              </a:rPr>
              <a:t> kuldioxid + vand + energi (ATP)</a:t>
            </a:r>
            <a:r>
              <a:rPr lang="da-DK" sz="2200" dirty="0">
                <a:sym typeface="Wingdings"/>
              </a:rPr>
              <a:t>	    </a:t>
            </a:r>
            <a:r>
              <a:rPr lang="da-DK" sz="2200" b="0" dirty="0">
                <a:solidFill>
                  <a:srgbClr val="FF0000"/>
                </a:solidFill>
                <a:sym typeface="Wingdings"/>
              </a:rPr>
              <a:t>KP  K + P + ATP</a:t>
            </a:r>
          </a:p>
          <a:p>
            <a:r>
              <a:rPr lang="da-DK" sz="2200" dirty="0">
                <a:sym typeface="Wingdings"/>
              </a:rPr>
              <a:t>2. Forbrænding af fedt					2. Spaltning af glukose til mælkesyre</a:t>
            </a:r>
          </a:p>
          <a:p>
            <a:r>
              <a:rPr lang="da-DK" sz="2200" dirty="0">
                <a:sym typeface="Wingdings"/>
              </a:rPr>
              <a:t>	</a:t>
            </a:r>
            <a:r>
              <a:rPr lang="da-DK" sz="2200" b="0" dirty="0">
                <a:solidFill>
                  <a:srgbClr val="00DB00"/>
                </a:solidFill>
                <a:sym typeface="Wingdings"/>
              </a:rPr>
              <a:t>fedtsyre + ilt  kuldioxid + vand + energi (ATP)  </a:t>
            </a:r>
            <a:r>
              <a:rPr lang="da-DK" sz="2200" dirty="0">
                <a:sym typeface="Wingdings"/>
              </a:rPr>
              <a:t>	     </a:t>
            </a:r>
            <a:r>
              <a:rPr lang="da-DK" sz="2200" b="0" dirty="0">
                <a:solidFill>
                  <a:srgbClr val="FF0000"/>
                </a:solidFill>
                <a:sym typeface="Wingdings"/>
              </a:rPr>
              <a:t>glukose  mælkesyre + ATP </a:t>
            </a:r>
            <a:endParaRPr lang="da-DK" sz="2200" b="0" dirty="0">
              <a:solidFill>
                <a:srgbClr val="FF0000"/>
              </a:solidFill>
            </a:endParaRPr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Højrepil 3"/>
          <p:cNvSpPr/>
          <p:nvPr/>
        </p:nvSpPr>
        <p:spPr>
          <a:xfrm rot="13137198">
            <a:off x="4233570" y="4874676"/>
            <a:ext cx="1324698" cy="832928"/>
          </a:xfrm>
          <a:prstGeom prst="rightArrow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Tekstfelt 4"/>
          <p:cNvSpPr txBox="1"/>
          <p:nvPr/>
        </p:nvSpPr>
        <p:spPr>
          <a:xfrm>
            <a:off x="5858715" y="5243349"/>
            <a:ext cx="5740617" cy="1079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a-DK" sz="2200" dirty="0">
                <a:latin typeface="Arial Black"/>
                <a:cs typeface="Arial Black"/>
              </a:rPr>
              <a:t>Det er primært de aerobe processor I skal forbedre i træningsprojektet </a:t>
            </a:r>
          </a:p>
        </p:txBody>
      </p:sp>
    </p:spTree>
    <p:extLst>
      <p:ext uri="{BB962C8B-B14F-4D97-AF65-F5344CB8AC3E}">
        <p14:creationId xmlns:p14="http://schemas.microsoft.com/office/powerpoint/2010/main" val="1530019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Diskussion af resultater ift. teori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da-DK" dirty="0"/>
          </a:p>
          <a:p>
            <a:r>
              <a:rPr lang="da-DK" sz="2200" dirty="0"/>
              <a:t>Her skal I se på de resultater I har fået ved jeres test og analyser dem ift. den teori I </a:t>
            </a:r>
          </a:p>
          <a:p>
            <a:r>
              <a:rPr lang="da-DK" sz="2200" dirty="0"/>
              <a:t>har skrevet om i afsnittet med fysiologiske ændringer ved træningen</a:t>
            </a:r>
          </a:p>
          <a:p>
            <a:endParaRPr lang="da-DK" sz="2200" dirty="0"/>
          </a:p>
          <a:p>
            <a:r>
              <a:rPr lang="da-DK" sz="2200" dirty="0"/>
              <a:t>Er resultaterne som du havde forventet? Hvorfor/hvorfor ikke?</a:t>
            </a:r>
          </a:p>
        </p:txBody>
      </p:sp>
    </p:spTree>
    <p:extLst>
      <p:ext uri="{BB962C8B-B14F-4D97-AF65-F5344CB8AC3E}">
        <p14:creationId xmlns:p14="http://schemas.microsoft.com/office/powerpoint/2010/main" val="2524387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da-DK" sz="4000" dirty="0"/>
              <a:t>Konklusion på egen træning og træningsprojektet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da-DK" dirty="0"/>
          </a:p>
          <a:p>
            <a:endParaRPr lang="da-DK" sz="2200" dirty="0"/>
          </a:p>
          <a:p>
            <a:r>
              <a:rPr lang="da-DK" sz="2200" dirty="0"/>
              <a:t>Vurdering af dit træningsprojekt – har du forbedret dig – hvorfor/hvorfor ikke?</a:t>
            </a:r>
          </a:p>
          <a:p>
            <a:endParaRPr lang="da-DK" sz="2200" dirty="0"/>
          </a:p>
          <a:p>
            <a:r>
              <a:rPr lang="da-DK" sz="2200" dirty="0"/>
              <a:t>Kunne du have gjort noget anderledes og hvad ville det have betydet?</a:t>
            </a:r>
          </a:p>
          <a:p>
            <a:endParaRPr lang="da-DK" sz="2200" dirty="0"/>
          </a:p>
          <a:p>
            <a:r>
              <a:rPr lang="da-DK" sz="2200" dirty="0"/>
              <a:t>Hvad har du fået ud af træningsprojektet? Nåede du dit mål?</a:t>
            </a:r>
          </a:p>
        </p:txBody>
      </p:sp>
    </p:spTree>
    <p:extLst>
      <p:ext uri="{BB962C8B-B14F-4D97-AF65-F5344CB8AC3E}">
        <p14:creationId xmlns:p14="http://schemas.microsoft.com/office/powerpoint/2010/main" val="348566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32858" y="300446"/>
            <a:ext cx="10027920" cy="548640"/>
          </a:xfrm>
        </p:spPr>
        <p:txBody>
          <a:bodyPr/>
          <a:lstStyle/>
          <a:p>
            <a:r>
              <a:rPr lang="da-DK" dirty="0"/>
              <a:t>	      Hjertet og minutvolumen + iltoptagelse</a:t>
            </a:r>
          </a:p>
        </p:txBody>
      </p:sp>
      <p:pic>
        <p:nvPicPr>
          <p:cNvPr id="6" name="Billede 5" descr="Skærmbillede 2015-10-22 kl. 12.56.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658" y="1257113"/>
            <a:ext cx="7240652" cy="560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2979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Energisystemer</a:t>
            </a:r>
          </a:p>
        </p:txBody>
      </p:sp>
      <p:pic>
        <p:nvPicPr>
          <p:cNvPr id="4" name="Billede 3" descr="Skærmbillede 2015-10-21 kl. 09.24.3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5887049" cy="3162300"/>
          </a:xfrm>
          <a:prstGeom prst="rect">
            <a:avLst/>
          </a:prstGeom>
        </p:spPr>
      </p:pic>
      <p:pic>
        <p:nvPicPr>
          <p:cNvPr id="5" name="Billede 4" descr="Skærmbillede 2015-10-21 kl. 09.27.2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0" y="1170408"/>
            <a:ext cx="6731000" cy="568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194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Skærmbillede 2016-10-04 kl. 10.27.3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0" y="0"/>
            <a:ext cx="8191500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6282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Skærmbillede 2016-10-04 kl. 10.28.3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891" y="0"/>
            <a:ext cx="5481997" cy="6858000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268111" y="606778"/>
            <a:ext cx="41627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/>
              <a:t>Centrale træningsadaptationer </a:t>
            </a:r>
          </a:p>
        </p:txBody>
      </p:sp>
    </p:spTree>
    <p:extLst>
      <p:ext uri="{BB962C8B-B14F-4D97-AF65-F5344CB8AC3E}">
        <p14:creationId xmlns:p14="http://schemas.microsoft.com/office/powerpoint/2010/main" val="38862671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Skærmbillede 2016-10-04 kl. 10.28.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721" y="0"/>
            <a:ext cx="5853389" cy="7083284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268111" y="606778"/>
            <a:ext cx="41627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/>
              <a:t>Perifere (Muskulære) træningsadaptationer </a:t>
            </a:r>
          </a:p>
        </p:txBody>
      </p:sp>
    </p:spTree>
    <p:extLst>
      <p:ext uri="{BB962C8B-B14F-4D97-AF65-F5344CB8AC3E}">
        <p14:creationId xmlns:p14="http://schemas.microsoft.com/office/powerpoint/2010/main" val="3313698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8915" y="0"/>
            <a:ext cx="9523085" cy="685800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285" y="1460997"/>
            <a:ext cx="3045440" cy="1693165"/>
          </a:xfrm>
        </p:spPr>
        <p:txBody>
          <a:bodyPr/>
          <a:lstStyle/>
          <a:p>
            <a:r>
              <a:rPr lang="da-DK" sz="3600" b="1" dirty="0"/>
              <a:t>Intensitet! </a:t>
            </a:r>
            <a:br>
              <a:rPr lang="da-DK" dirty="0"/>
            </a:br>
            <a:br>
              <a:rPr lang="da-DK" dirty="0"/>
            </a:br>
            <a:br>
              <a:rPr lang="da-DK" dirty="0"/>
            </a:br>
            <a:r>
              <a:rPr lang="da-DK" dirty="0"/>
              <a:t>Hvad træner man?</a:t>
            </a:r>
          </a:p>
        </p:txBody>
      </p:sp>
      <p:sp>
        <p:nvSpPr>
          <p:cNvPr id="5" name="Rektangel 4"/>
          <p:cNvSpPr/>
          <p:nvPr/>
        </p:nvSpPr>
        <p:spPr>
          <a:xfrm>
            <a:off x="2649392" y="532528"/>
            <a:ext cx="3673649" cy="6325472"/>
          </a:xfrm>
          <a:prstGeom prst="rect">
            <a:avLst/>
          </a:prstGeom>
          <a:noFill/>
          <a:ln w="76200" cmpd="sng">
            <a:solidFill>
              <a:srgbClr val="00DB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Rektangel 5"/>
          <p:cNvSpPr/>
          <p:nvPr/>
        </p:nvSpPr>
        <p:spPr>
          <a:xfrm>
            <a:off x="6404982" y="546182"/>
            <a:ext cx="5800675" cy="6311818"/>
          </a:xfrm>
          <a:prstGeom prst="rect">
            <a:avLst/>
          </a:prstGeom>
          <a:solidFill>
            <a:srgbClr val="FF0000"/>
          </a:solidFill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6948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273133" y="996783"/>
            <a:ext cx="3345886" cy="548640"/>
          </a:xfrm>
        </p:spPr>
        <p:txBody>
          <a:bodyPr/>
          <a:lstStyle/>
          <a:p>
            <a:br>
              <a:rPr lang="da-DK" dirty="0"/>
            </a:br>
            <a:br>
              <a:rPr lang="da-DK" dirty="0"/>
            </a:br>
            <a:br>
              <a:rPr lang="da-DK" dirty="0"/>
            </a:br>
            <a:r>
              <a:rPr lang="da-DK" dirty="0"/>
              <a:t>Varighed</a:t>
            </a:r>
            <a:br>
              <a:rPr lang="da-DK" dirty="0"/>
            </a:br>
            <a:br>
              <a:rPr lang="da-DK" dirty="0"/>
            </a:br>
            <a:br>
              <a:rPr lang="da-DK" dirty="0"/>
            </a:br>
            <a:r>
              <a:rPr lang="da-DK" dirty="0"/>
              <a:t>Hvilke energi-processor? </a:t>
            </a:r>
          </a:p>
        </p:txBody>
      </p:sp>
      <p:pic>
        <p:nvPicPr>
          <p:cNvPr id="4" name="Billede 3" descr="Skærmbillede 2015-10-21 kl. 09.26.5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265" y="-13655"/>
            <a:ext cx="9341168" cy="5068991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2906" y="3973476"/>
            <a:ext cx="4764349" cy="3171270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7482" y="4529564"/>
            <a:ext cx="4575489" cy="3678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78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864" y="365760"/>
            <a:ext cx="10027920" cy="548640"/>
          </a:xfrm>
        </p:spPr>
        <p:txBody>
          <a:bodyPr/>
          <a:lstStyle/>
          <a:p>
            <a:r>
              <a:rPr lang="da-DK" dirty="0"/>
              <a:t>Maksimal iltoptagelse og kondital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792087" y="1100629"/>
            <a:ext cx="11171164" cy="3579849"/>
          </a:xfrm>
        </p:spPr>
        <p:txBody>
          <a:bodyPr>
            <a:noAutofit/>
          </a:bodyPr>
          <a:lstStyle/>
          <a:p>
            <a:r>
              <a:rPr lang="da-DK" sz="2000" b="0" dirty="0">
                <a:solidFill>
                  <a:srgbClr val="FF0000"/>
                </a:solidFill>
                <a:latin typeface="Arial"/>
                <a:cs typeface="Arial"/>
              </a:rPr>
              <a:t>Maksimal iltoptagelse </a:t>
            </a:r>
            <a:r>
              <a:rPr lang="da-DK" sz="2000" b="0" dirty="0">
                <a:latin typeface="Arial"/>
                <a:cs typeface="Arial"/>
              </a:rPr>
              <a:t>er </a:t>
            </a:r>
            <a:r>
              <a:rPr lang="da-DK" sz="2000" b="0" dirty="0">
                <a:solidFill>
                  <a:srgbClr val="000000"/>
                </a:solidFill>
                <a:latin typeface="Arial"/>
                <a:cs typeface="Arial"/>
              </a:rPr>
              <a:t>kroppens maksimale iltoptagelse målt i liter pr. minut</a:t>
            </a:r>
          </a:p>
          <a:p>
            <a:endParaRPr lang="da-DK" sz="2000" b="0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da-DK" sz="2000" b="0" dirty="0">
                <a:solidFill>
                  <a:srgbClr val="000000"/>
                </a:solidFill>
                <a:latin typeface="Arial"/>
                <a:cs typeface="Arial"/>
              </a:rPr>
              <a:t>				VO</a:t>
            </a:r>
            <a:r>
              <a:rPr lang="da-DK" sz="2000" b="0" baseline="-25000" dirty="0">
                <a:solidFill>
                  <a:srgbClr val="000000"/>
                </a:solidFill>
                <a:latin typeface="Arial"/>
                <a:cs typeface="Arial"/>
              </a:rPr>
              <a:t>2</a:t>
            </a:r>
            <a:r>
              <a:rPr lang="da-DK" sz="2000" b="0" dirty="0">
                <a:solidFill>
                  <a:srgbClr val="000000"/>
                </a:solidFill>
                <a:latin typeface="Arial"/>
                <a:cs typeface="Arial"/>
              </a:rPr>
              <a:t> max = L O</a:t>
            </a:r>
            <a:r>
              <a:rPr lang="da-DK" sz="2000" b="0" baseline="-25000" dirty="0">
                <a:solidFill>
                  <a:srgbClr val="000000"/>
                </a:solidFill>
                <a:latin typeface="Arial"/>
                <a:cs typeface="Arial"/>
              </a:rPr>
              <a:t>2 </a:t>
            </a:r>
            <a:r>
              <a:rPr lang="da-DK" sz="2000" b="0" dirty="0">
                <a:solidFill>
                  <a:srgbClr val="000000"/>
                </a:solidFill>
                <a:latin typeface="Arial"/>
                <a:cs typeface="Arial"/>
              </a:rPr>
              <a:t>/ min </a:t>
            </a:r>
            <a:endParaRPr lang="da-DK" sz="2000" b="0" dirty="0">
              <a:solidFill>
                <a:srgbClr val="00DB00"/>
              </a:solidFill>
              <a:latin typeface="Arial"/>
              <a:cs typeface="Arial"/>
            </a:endParaRPr>
          </a:p>
          <a:p>
            <a:endParaRPr lang="da-DK" sz="2000" b="0" dirty="0">
              <a:solidFill>
                <a:srgbClr val="00DB00"/>
              </a:solidFill>
              <a:latin typeface="Arial"/>
              <a:cs typeface="Arial"/>
            </a:endParaRPr>
          </a:p>
          <a:p>
            <a:r>
              <a:rPr lang="da-DK" sz="2000" b="0" dirty="0">
                <a:solidFill>
                  <a:srgbClr val="FF0000"/>
                </a:solidFill>
                <a:latin typeface="Arial"/>
                <a:cs typeface="Arial"/>
              </a:rPr>
              <a:t>Konditallet </a:t>
            </a:r>
            <a:r>
              <a:rPr lang="da-DK" sz="2000" b="0" dirty="0">
                <a:latin typeface="Arial"/>
                <a:cs typeface="Arial"/>
              </a:rPr>
              <a:t>er den maksimale iltoptagelse målt i ml ilt pr. minut, divideret med vægten i kilo</a:t>
            </a:r>
          </a:p>
          <a:p>
            <a:endParaRPr lang="da-DK" sz="2000" b="0" dirty="0">
              <a:solidFill>
                <a:srgbClr val="FF0000"/>
              </a:solidFill>
              <a:latin typeface="Arial"/>
              <a:cs typeface="Arial"/>
            </a:endParaRPr>
          </a:p>
          <a:p>
            <a:r>
              <a:rPr lang="da-DK" sz="2000" b="0" dirty="0">
                <a:solidFill>
                  <a:srgbClr val="FF0000"/>
                </a:solidFill>
                <a:latin typeface="Arial"/>
                <a:cs typeface="Arial"/>
              </a:rPr>
              <a:t>				</a:t>
            </a:r>
            <a:r>
              <a:rPr lang="da-DK" sz="2000" b="0" dirty="0">
                <a:solidFill>
                  <a:srgbClr val="000000"/>
                </a:solidFill>
                <a:latin typeface="Arial"/>
                <a:cs typeface="Arial"/>
              </a:rPr>
              <a:t>Kondital = ml O</a:t>
            </a:r>
            <a:r>
              <a:rPr lang="da-DK" sz="2000" b="0" baseline="-25000" dirty="0">
                <a:solidFill>
                  <a:srgbClr val="000000"/>
                </a:solidFill>
                <a:latin typeface="Arial"/>
                <a:cs typeface="Arial"/>
              </a:rPr>
              <a:t>2</a:t>
            </a:r>
            <a:r>
              <a:rPr lang="da-DK" sz="2000" b="0" dirty="0">
                <a:solidFill>
                  <a:srgbClr val="000000"/>
                </a:solidFill>
                <a:latin typeface="Arial"/>
                <a:cs typeface="Arial"/>
              </a:rPr>
              <a:t> / (min x kg)</a:t>
            </a:r>
            <a:endParaRPr lang="da-DK" sz="2000" b="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8846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7058" y="365760"/>
            <a:ext cx="10027920" cy="548640"/>
          </a:xfrm>
        </p:spPr>
        <p:txBody>
          <a:bodyPr/>
          <a:lstStyle/>
          <a:p>
            <a:r>
              <a:rPr lang="da-DK" dirty="0"/>
              <a:t>Kondital 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236501" y="917184"/>
            <a:ext cx="10953610" cy="3579849"/>
          </a:xfrm>
        </p:spPr>
        <p:txBody>
          <a:bodyPr/>
          <a:lstStyle/>
          <a:p>
            <a:r>
              <a:rPr lang="da-DK" sz="2000" dirty="0">
                <a:latin typeface="Arial"/>
                <a:cs typeface="Arial"/>
              </a:rPr>
              <a:t>Undersøgelse af det gennemsnitlige kondital for 772 gymnasieelever i 1.g i 2003 viste:</a:t>
            </a:r>
          </a:p>
          <a:p>
            <a:endParaRPr lang="da-DK" sz="2000" dirty="0">
              <a:latin typeface="Arial"/>
              <a:cs typeface="Arial"/>
            </a:endParaRPr>
          </a:p>
          <a:p>
            <a:r>
              <a:rPr lang="da-DK" sz="2000" dirty="0">
                <a:latin typeface="Arial"/>
                <a:cs typeface="Arial"/>
              </a:rPr>
              <a:t>Piger: </a:t>
            </a:r>
            <a:r>
              <a:rPr lang="da-DK" sz="2000" dirty="0">
                <a:solidFill>
                  <a:srgbClr val="FF0000"/>
                </a:solidFill>
                <a:latin typeface="Arial"/>
                <a:cs typeface="Arial"/>
              </a:rPr>
              <a:t>38</a:t>
            </a:r>
            <a:r>
              <a:rPr lang="da-DK" sz="2000" dirty="0">
                <a:latin typeface="Arial"/>
                <a:cs typeface="Arial"/>
              </a:rPr>
              <a:t> </a:t>
            </a:r>
            <a:r>
              <a:rPr lang="da-DK" dirty="0">
                <a:latin typeface="Arial"/>
                <a:cs typeface="Arial"/>
              </a:rPr>
              <a:t>ml O</a:t>
            </a:r>
            <a:r>
              <a:rPr lang="da-DK" baseline="-25000" dirty="0">
                <a:latin typeface="Arial"/>
                <a:cs typeface="Arial"/>
              </a:rPr>
              <a:t>2</a:t>
            </a:r>
            <a:r>
              <a:rPr lang="da-DK" dirty="0">
                <a:latin typeface="Arial"/>
                <a:cs typeface="Arial"/>
              </a:rPr>
              <a:t> / (min x kg)</a:t>
            </a:r>
          </a:p>
          <a:p>
            <a:endParaRPr lang="da-DK" sz="2000" dirty="0">
              <a:latin typeface="Arial"/>
              <a:cs typeface="Arial"/>
            </a:endParaRPr>
          </a:p>
          <a:p>
            <a:r>
              <a:rPr lang="da-DK" sz="2000" dirty="0">
                <a:latin typeface="Arial"/>
                <a:cs typeface="Arial"/>
              </a:rPr>
              <a:t>Drenge: </a:t>
            </a:r>
            <a:r>
              <a:rPr lang="da-DK" sz="2000" dirty="0">
                <a:solidFill>
                  <a:srgbClr val="FF0000"/>
                </a:solidFill>
                <a:latin typeface="Arial"/>
                <a:cs typeface="Arial"/>
              </a:rPr>
              <a:t>49</a:t>
            </a:r>
            <a:r>
              <a:rPr lang="da-DK" sz="2000" dirty="0">
                <a:latin typeface="Arial"/>
                <a:cs typeface="Arial"/>
              </a:rPr>
              <a:t> </a:t>
            </a:r>
            <a:r>
              <a:rPr lang="da-DK" dirty="0">
                <a:latin typeface="Arial"/>
                <a:cs typeface="Arial"/>
              </a:rPr>
              <a:t>ml O</a:t>
            </a:r>
            <a:r>
              <a:rPr lang="da-DK" baseline="-25000" dirty="0">
                <a:latin typeface="Arial"/>
                <a:cs typeface="Arial"/>
              </a:rPr>
              <a:t>2</a:t>
            </a:r>
            <a:r>
              <a:rPr lang="da-DK" dirty="0">
                <a:latin typeface="Arial"/>
                <a:cs typeface="Arial"/>
              </a:rPr>
              <a:t> / (min x kg)</a:t>
            </a:r>
          </a:p>
          <a:p>
            <a:endParaRPr lang="da-DK" dirty="0"/>
          </a:p>
        </p:txBody>
      </p:sp>
      <p:pic>
        <p:nvPicPr>
          <p:cNvPr id="6" name="Billede 5" descr="Skærmbillede 2016-08-24 kl. 02.54.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662" y="1382888"/>
            <a:ext cx="8128001" cy="3576929"/>
          </a:xfrm>
          <a:prstGeom prst="rect">
            <a:avLst/>
          </a:prstGeom>
        </p:spPr>
      </p:pic>
      <p:pic>
        <p:nvPicPr>
          <p:cNvPr id="9" name="Billede 8" descr="Skærmbillede 2016-08-24 kl. 02.57.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553" y="1393460"/>
            <a:ext cx="8153861" cy="3531318"/>
          </a:xfrm>
          <a:prstGeom prst="rect">
            <a:avLst/>
          </a:prstGeom>
        </p:spPr>
      </p:pic>
      <p:sp>
        <p:nvSpPr>
          <p:cNvPr id="10" name="Rektangel 9"/>
          <p:cNvSpPr/>
          <p:nvPr/>
        </p:nvSpPr>
        <p:spPr>
          <a:xfrm>
            <a:off x="5249332" y="1862668"/>
            <a:ext cx="1270000" cy="248355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Rektangel 10"/>
          <p:cNvSpPr/>
          <p:nvPr/>
        </p:nvSpPr>
        <p:spPr>
          <a:xfrm>
            <a:off x="4837287" y="1848557"/>
            <a:ext cx="990601" cy="248355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0038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2947" y="323427"/>
            <a:ext cx="10027920" cy="548640"/>
          </a:xfrm>
        </p:spPr>
        <p:txBody>
          <a:bodyPr/>
          <a:lstStyle/>
          <a:p>
            <a:r>
              <a:rPr lang="da-DK" dirty="0"/>
              <a:t>Kondital for eliten </a:t>
            </a:r>
          </a:p>
        </p:txBody>
      </p:sp>
      <p:pic>
        <p:nvPicPr>
          <p:cNvPr id="4" name="Billede 3" descr="Skærmbillede 2016-08-24 kl. 03.10.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2" y="1015999"/>
            <a:ext cx="10024664" cy="2545479"/>
          </a:xfrm>
          <a:prstGeom prst="rect">
            <a:avLst/>
          </a:prstGeom>
        </p:spPr>
      </p:pic>
      <p:pic>
        <p:nvPicPr>
          <p:cNvPr id="5" name="Billede 4" descr="Skærmbillede 2016-08-24 kl. 03.12.0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10" y="3404836"/>
            <a:ext cx="9637890" cy="315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2750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2836" y="365760"/>
            <a:ext cx="10027920" cy="548640"/>
          </a:xfrm>
        </p:spPr>
        <p:txBody>
          <a:bodyPr/>
          <a:lstStyle/>
          <a:p>
            <a:pPr algn="ctr"/>
            <a:r>
              <a:rPr lang="da-DK" dirty="0"/>
              <a:t>Testtyper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097280" y="1100629"/>
            <a:ext cx="3512820" cy="3579849"/>
          </a:xfrm>
        </p:spPr>
        <p:txBody>
          <a:bodyPr>
            <a:normAutofit/>
          </a:bodyPr>
          <a:lstStyle/>
          <a:p>
            <a:pPr algn="ctr"/>
            <a:r>
              <a:rPr lang="da-DK" sz="3200" dirty="0"/>
              <a:t>Direkte test</a:t>
            </a:r>
          </a:p>
        </p:txBody>
      </p:sp>
      <p:sp>
        <p:nvSpPr>
          <p:cNvPr id="4" name="Pladsholder til indhold 2"/>
          <p:cNvSpPr txBox="1">
            <a:spLocks/>
          </p:cNvSpPr>
          <p:nvPr/>
        </p:nvSpPr>
        <p:spPr>
          <a:xfrm>
            <a:off x="6647180" y="1189529"/>
            <a:ext cx="409702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a-DK" sz="3200" dirty="0"/>
              <a:t>Indirekte test</a:t>
            </a:r>
          </a:p>
          <a:p>
            <a:pPr algn="ctr"/>
            <a:endParaRPr lang="da-DK" sz="2200" dirty="0"/>
          </a:p>
          <a:p>
            <a:endParaRPr lang="da-DK" sz="2200" dirty="0"/>
          </a:p>
          <a:p>
            <a:pPr algn="ctr"/>
            <a:r>
              <a:rPr lang="da-DK" sz="2800" dirty="0"/>
              <a:t>Maksimal test</a:t>
            </a:r>
          </a:p>
          <a:p>
            <a:pPr algn="ctr"/>
            <a:r>
              <a:rPr lang="da-DK" sz="2800" dirty="0"/>
              <a:t>Eksempel: </a:t>
            </a:r>
            <a:r>
              <a:rPr lang="da-DK" sz="2800" dirty="0" err="1">
                <a:solidFill>
                  <a:srgbClr val="FF0000"/>
                </a:solidFill>
              </a:rPr>
              <a:t>Bib</a:t>
            </a:r>
            <a:r>
              <a:rPr lang="da-DK" sz="2800" dirty="0">
                <a:solidFill>
                  <a:srgbClr val="FF0000"/>
                </a:solidFill>
              </a:rPr>
              <a:t>-testen </a:t>
            </a:r>
          </a:p>
          <a:p>
            <a:pPr algn="ctr"/>
            <a:endParaRPr lang="da-DK" sz="2200" dirty="0"/>
          </a:p>
        </p:txBody>
      </p:sp>
      <p:cxnSp>
        <p:nvCxnSpPr>
          <p:cNvPr id="6" name="Lige pilforbindelse 5"/>
          <p:cNvCxnSpPr/>
          <p:nvPr/>
        </p:nvCxnSpPr>
        <p:spPr>
          <a:xfrm>
            <a:off x="8686800" y="1838677"/>
            <a:ext cx="0" cy="723900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8" name="Billed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1562100"/>
            <a:ext cx="6070600" cy="3502269"/>
          </a:xfrm>
          <a:prstGeom prst="rect">
            <a:avLst/>
          </a:prstGeom>
        </p:spPr>
      </p:pic>
      <p:sp>
        <p:nvSpPr>
          <p:cNvPr id="7" name="Tekstfelt 6"/>
          <p:cNvSpPr txBox="1"/>
          <p:nvPr/>
        </p:nvSpPr>
        <p:spPr>
          <a:xfrm>
            <a:off x="4148665" y="5418666"/>
            <a:ext cx="75494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da-DK" sz="2800" dirty="0">
                <a:solidFill>
                  <a:schemeClr val="bg1"/>
                </a:solidFill>
                <a:latin typeface="Arial"/>
                <a:cs typeface="Arial"/>
              </a:rPr>
              <a:t>En indirekte test er ligeså brugbar til at illustrere fremgang efter en træningsperiode</a:t>
            </a:r>
          </a:p>
        </p:txBody>
      </p:sp>
      <p:sp>
        <p:nvSpPr>
          <p:cNvPr id="5" name="Rektangel 4"/>
          <p:cNvSpPr/>
          <p:nvPr/>
        </p:nvSpPr>
        <p:spPr>
          <a:xfrm>
            <a:off x="790413" y="2623445"/>
            <a:ext cx="20598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a-DK" dirty="0"/>
              <a:t>Hvad er forskellen?</a:t>
            </a:r>
          </a:p>
        </p:txBody>
      </p:sp>
    </p:spTree>
    <p:extLst>
      <p:ext uri="{BB962C8B-B14F-4D97-AF65-F5344CB8AC3E}">
        <p14:creationId xmlns:p14="http://schemas.microsoft.com/office/powerpoint/2010/main" val="24999618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Skærmbillede 2015-10-21 kl. 09.53.5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206" y="1091017"/>
            <a:ext cx="2182678" cy="3369509"/>
          </a:xfrm>
          <a:prstGeom prst="rect">
            <a:avLst/>
          </a:prstGeom>
        </p:spPr>
      </p:pic>
      <p:pic>
        <p:nvPicPr>
          <p:cNvPr id="5" name="Billede 4" descr="Skærmbillede 2015-10-21 kl. 09.52.2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040" y="1002509"/>
            <a:ext cx="3273021" cy="3943399"/>
          </a:xfrm>
          <a:prstGeom prst="rect">
            <a:avLst/>
          </a:prstGeom>
        </p:spPr>
      </p:pic>
      <p:pic>
        <p:nvPicPr>
          <p:cNvPr id="6" name="Billede 5" descr="Skærmbillede 2015-10-21 kl. 09.25.3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3217"/>
            <a:ext cx="5087303" cy="2841404"/>
          </a:xfrm>
          <a:prstGeom prst="rect">
            <a:avLst/>
          </a:prstGeom>
        </p:spPr>
      </p:pic>
      <p:sp>
        <p:nvSpPr>
          <p:cNvPr id="7" name="Tekstfelt 6"/>
          <p:cNvSpPr txBox="1"/>
          <p:nvPr/>
        </p:nvSpPr>
        <p:spPr>
          <a:xfrm>
            <a:off x="838200" y="4445000"/>
            <a:ext cx="113538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2400" dirty="0"/>
              <a:t>Lungekredsløbet				  Hjertet		        Musklerne </a:t>
            </a:r>
          </a:p>
        </p:txBody>
      </p:sp>
      <p:cxnSp>
        <p:nvCxnSpPr>
          <p:cNvPr id="9" name="Lige pilforbindelse 8"/>
          <p:cNvCxnSpPr/>
          <p:nvPr/>
        </p:nvCxnSpPr>
        <p:spPr>
          <a:xfrm>
            <a:off x="5031161" y="2482895"/>
            <a:ext cx="546100" cy="0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Lige pilforbindelse 9"/>
          <p:cNvCxnSpPr/>
          <p:nvPr/>
        </p:nvCxnSpPr>
        <p:spPr>
          <a:xfrm>
            <a:off x="8558076" y="2432489"/>
            <a:ext cx="546100" cy="0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</p:spPr>
        <p:txBody>
          <a:bodyPr/>
          <a:lstStyle/>
          <a:p>
            <a:r>
              <a:rPr lang="da-DK" dirty="0"/>
              <a:t>Transport af Ilt gennem kroppen</a:t>
            </a:r>
          </a:p>
        </p:txBody>
      </p:sp>
      <p:sp>
        <p:nvSpPr>
          <p:cNvPr id="15" name="Tekstfelt 14"/>
          <p:cNvSpPr txBox="1"/>
          <p:nvPr/>
        </p:nvSpPr>
        <p:spPr>
          <a:xfrm>
            <a:off x="3222883" y="5103256"/>
            <a:ext cx="1135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solidFill>
                  <a:schemeClr val="bg1"/>
                </a:solidFill>
              </a:rPr>
              <a:t>Hvor ligger begrænsningen normalt for transport og optagelse af ilt?</a:t>
            </a:r>
          </a:p>
        </p:txBody>
      </p:sp>
    </p:spTree>
    <p:extLst>
      <p:ext uri="{BB962C8B-B14F-4D97-AF65-F5344CB8AC3E}">
        <p14:creationId xmlns:p14="http://schemas.microsoft.com/office/powerpoint/2010/main" val="65193041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inkler">
  <a:themeElements>
    <a:clrScheme name="Vinkler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Vinkler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inkl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Vinkler.thmx</Template>
  <TotalTime>3882</TotalTime>
  <Words>715</Words>
  <Application>Microsoft Macintosh PowerPoint</Application>
  <PresentationFormat>Widescreen</PresentationFormat>
  <Paragraphs>101</Paragraphs>
  <Slides>26</Slides>
  <Notes>0</Notes>
  <HiddenSlides>0</HiddenSlides>
  <MMClips>0</MMClips>
  <ScaleCrop>false</ScaleCrop>
  <HeadingPairs>
    <vt:vector size="8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Integrerede OLE-servere</vt:lpstr>
      </vt:variant>
      <vt:variant>
        <vt:i4>1</vt:i4>
      </vt:variant>
      <vt:variant>
        <vt:lpstr>Slidetitler</vt:lpstr>
      </vt:variant>
      <vt:variant>
        <vt:i4>26</vt:i4>
      </vt:variant>
    </vt:vector>
  </HeadingPairs>
  <TitlesOfParts>
    <vt:vector size="33" baseType="lpstr">
      <vt:lpstr>Arial</vt:lpstr>
      <vt:lpstr>Arial Black</vt:lpstr>
      <vt:lpstr>Franklin Gothic Book</vt:lpstr>
      <vt:lpstr>Franklin Gothic Medium</vt:lpstr>
      <vt:lpstr>Wingdings</vt:lpstr>
      <vt:lpstr>Vinkler</vt:lpstr>
      <vt:lpstr>Dokument</vt:lpstr>
      <vt:lpstr>Træningsprojekt</vt:lpstr>
      <vt:lpstr>Aerob træning </vt:lpstr>
      <vt:lpstr>Intensitet!    Hvad træner man?</vt:lpstr>
      <vt:lpstr>   Varighed   Hvilke energi-processor? </vt:lpstr>
      <vt:lpstr>Maksimal iltoptagelse og kondital</vt:lpstr>
      <vt:lpstr>Kondital </vt:lpstr>
      <vt:lpstr>Kondital for eliten </vt:lpstr>
      <vt:lpstr>Testtyper</vt:lpstr>
      <vt:lpstr>Transport af Ilt gennem kroppen</vt:lpstr>
      <vt:lpstr>Hjertet</vt:lpstr>
      <vt:lpstr>Effekt af træning </vt:lpstr>
      <vt:lpstr>Hvilken Træningsform ?</vt:lpstr>
      <vt:lpstr>Intensitet og arbejdstid </vt:lpstr>
      <vt:lpstr>Subjektiv oplevelse</vt:lpstr>
      <vt:lpstr>Resultater før og efter træningen</vt:lpstr>
      <vt:lpstr>Kondital – Karakterer </vt:lpstr>
      <vt:lpstr>Indhold i rapporten</vt:lpstr>
      <vt:lpstr>Fysiologiske ændringer ved træningen</vt:lpstr>
      <vt:lpstr>Bilag: træningsprogram</vt:lpstr>
      <vt:lpstr>Diskussion af resultater ift. teori</vt:lpstr>
      <vt:lpstr>Konklusion på egen træning og træningsprojektet</vt:lpstr>
      <vt:lpstr>       Hjertet og minutvolumen + iltoptagelse</vt:lpstr>
      <vt:lpstr>Energisystemer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Træningsprojekt</dc:title>
  <dc:creator>Nick Østerby Elin</dc:creator>
  <cp:lastModifiedBy>Jonas bo Hansen (FGJBH - Undervisere - FR - FG)</cp:lastModifiedBy>
  <cp:revision>51</cp:revision>
  <cp:lastPrinted>2015-10-22T11:39:40Z</cp:lastPrinted>
  <dcterms:created xsi:type="dcterms:W3CDTF">2015-01-19T14:08:54Z</dcterms:created>
  <dcterms:modified xsi:type="dcterms:W3CDTF">2021-03-15T07:39:20Z</dcterms:modified>
</cp:coreProperties>
</file>