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62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4"/>
  </p:normalViewPr>
  <p:slideViewPr>
    <p:cSldViewPr snapToGrid="0" snapToObjects="1">
      <p:cViewPr varScale="1">
        <p:scale>
          <a:sx n="102" d="100"/>
          <a:sy n="102" d="100"/>
        </p:scale>
        <p:origin x="19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historiefagligarbejdsbog.systime.dk/?id=15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323076B-167D-E3BD-1521-F4C3FCEAEC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Diskursanalyse</a:t>
            </a:r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AEDE73DA-E3C1-5F88-C4E4-97D074513E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2159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da-DK" sz="2400">
                <a:solidFill>
                  <a:srgbClr val="FFFFFF"/>
                </a:solidFill>
              </a:rPr>
              <a:t>Hvad er diskursanalyse?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a-DK" sz="2000"/>
              <a:t>Definition:</a:t>
            </a:r>
          </a:p>
          <a:p>
            <a:pPr>
              <a:lnSpc>
                <a:spcPct val="90000"/>
              </a:lnSpc>
            </a:pPr>
            <a:r>
              <a:rPr lang="da-DK" sz="2000"/>
              <a:t>- Diskursanalyse handler om at undersøge, hvordan sprog og kommunikation skaber og former vores forståelse af verden.</a:t>
            </a:r>
          </a:p>
          <a:p>
            <a:pPr>
              <a:lnSpc>
                <a:spcPct val="90000"/>
              </a:lnSpc>
            </a:pPr>
            <a:r>
              <a:rPr lang="da-DK" sz="2000"/>
              <a:t>- Det fokuserer på de måder, ord og udtryk bruges til at påvirke og strukturere tanker, holdninger og magtforhold.</a:t>
            </a:r>
          </a:p>
          <a:p>
            <a:pPr>
              <a:lnSpc>
                <a:spcPct val="90000"/>
              </a:lnSpc>
            </a:pPr>
            <a:endParaRPr lang="da-DK" sz="2000"/>
          </a:p>
          <a:p>
            <a:pPr>
              <a:lnSpc>
                <a:spcPct val="90000"/>
              </a:lnSpc>
            </a:pPr>
            <a:r>
              <a:rPr lang="da-DK" sz="2000"/>
              <a:t>Eksempel:</a:t>
            </a:r>
          </a:p>
          <a:p>
            <a:pPr>
              <a:lnSpc>
                <a:spcPct val="90000"/>
              </a:lnSpc>
            </a:pPr>
            <a:r>
              <a:rPr lang="da-DK" sz="2000"/>
              <a:t>- Tænk på, hvordan vi taler om 'klimaforandringer'. Nogle kalder det en 'krise' for at understrege alvoren, mens andre måske omtaler det som en 'naturlig proces'.</a:t>
            </a:r>
          </a:p>
          <a:p>
            <a:pPr>
              <a:lnSpc>
                <a:spcPct val="90000"/>
              </a:lnSpc>
            </a:pPr>
            <a:endParaRPr lang="da-DK" sz="2000"/>
          </a:p>
          <a:p>
            <a:pPr>
              <a:lnSpc>
                <a:spcPct val="90000"/>
              </a:lnSpc>
            </a:pPr>
            <a:r>
              <a:rPr lang="da-DK" sz="2000"/>
              <a:t>Kerneidé:</a:t>
            </a:r>
          </a:p>
          <a:p>
            <a:pPr>
              <a:lnSpc>
                <a:spcPct val="90000"/>
              </a:lnSpc>
            </a:pPr>
            <a:r>
              <a:rPr lang="da-DK" sz="2000"/>
              <a:t>- Sprog er ikke bare ord – det skaber virkelighed.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da-DK" sz="2400">
                <a:solidFill>
                  <a:srgbClr val="FFFFFF"/>
                </a:solidFill>
              </a:rPr>
              <a:t>Hovedbegreber i diskursanalyse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a-DK" sz="2000"/>
              <a:t>1. Diskurs:</a:t>
            </a:r>
          </a:p>
          <a:p>
            <a:pPr>
              <a:lnSpc>
                <a:spcPct val="90000"/>
              </a:lnSpc>
            </a:pPr>
            <a:r>
              <a:rPr lang="da-DK" sz="2000"/>
              <a:t>- En måde at tale om og forstå et bestemt emne på.</a:t>
            </a:r>
          </a:p>
          <a:p>
            <a:pPr>
              <a:lnSpc>
                <a:spcPct val="90000"/>
              </a:lnSpc>
            </a:pPr>
            <a:r>
              <a:rPr lang="da-DK" sz="2000"/>
              <a:t>- Eksempel: Diskursen om 'sundhed' kan handle om træning, diæter eller psykisk velvære – afhængigt af konteksten.</a:t>
            </a:r>
          </a:p>
          <a:p>
            <a:pPr>
              <a:lnSpc>
                <a:spcPct val="90000"/>
              </a:lnSpc>
            </a:pPr>
            <a:endParaRPr lang="da-DK" sz="2000"/>
          </a:p>
          <a:p>
            <a:pPr>
              <a:lnSpc>
                <a:spcPct val="90000"/>
              </a:lnSpc>
            </a:pPr>
            <a:r>
              <a:rPr lang="da-DK" sz="2000"/>
              <a:t>2. Magt:</a:t>
            </a:r>
          </a:p>
          <a:p>
            <a:pPr>
              <a:lnSpc>
                <a:spcPct val="90000"/>
              </a:lnSpc>
            </a:pPr>
            <a:r>
              <a:rPr lang="da-DK" sz="2000"/>
              <a:t>- Diskurser kan afspejle magtforhold, da nogle måder at tale på bliver dominerende og former, hvad vi ser som 'normalt' eller 'sandhed'.</a:t>
            </a:r>
          </a:p>
          <a:p>
            <a:pPr>
              <a:lnSpc>
                <a:spcPct val="90000"/>
              </a:lnSpc>
            </a:pPr>
            <a:endParaRPr lang="da-DK" sz="2000"/>
          </a:p>
          <a:p>
            <a:pPr>
              <a:lnSpc>
                <a:spcPct val="90000"/>
              </a:lnSpc>
            </a:pPr>
            <a:r>
              <a:rPr lang="da-DK" sz="2000"/>
              <a:t>3. Subjektposition:</a:t>
            </a:r>
          </a:p>
          <a:p>
            <a:pPr>
              <a:lnSpc>
                <a:spcPct val="90000"/>
              </a:lnSpc>
            </a:pPr>
            <a:r>
              <a:rPr lang="da-DK" sz="2000"/>
              <a:t>- Diskurser tilbyder roller, som vi kan tage på os – fx at være 'den ansvarlige borger' eller 'den kritiske stemme'.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da-DK" sz="2400">
                <a:solidFill>
                  <a:srgbClr val="FFFFFF"/>
                </a:solidFill>
              </a:rPr>
              <a:t>Hvordan laver man en diskursanalyse?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a-DK" sz="2000"/>
              <a:t>1. Vælg et emne eller tekst:</a:t>
            </a:r>
          </a:p>
          <a:p>
            <a:pPr>
              <a:lnSpc>
                <a:spcPct val="90000"/>
              </a:lnSpc>
            </a:pPr>
            <a:r>
              <a:rPr lang="da-DK" sz="2000"/>
              <a:t>- Fx artikler om unges brug af sociale medier.</a:t>
            </a:r>
          </a:p>
          <a:p>
            <a:pPr>
              <a:lnSpc>
                <a:spcPct val="90000"/>
              </a:lnSpc>
            </a:pPr>
            <a:endParaRPr lang="da-DK" sz="2000"/>
          </a:p>
          <a:p>
            <a:pPr>
              <a:lnSpc>
                <a:spcPct val="90000"/>
              </a:lnSpc>
            </a:pPr>
            <a:r>
              <a:rPr lang="da-DK" sz="2000"/>
              <a:t>2. Find nøgleord og temaer:</a:t>
            </a:r>
          </a:p>
          <a:p>
            <a:pPr>
              <a:lnSpc>
                <a:spcPct val="90000"/>
              </a:lnSpc>
            </a:pPr>
            <a:r>
              <a:rPr lang="da-DK" sz="2000"/>
              <a:t>- Hvilke ord bruges ofte? Er der gentagelser eller bestemte beskrivelser?</a:t>
            </a:r>
          </a:p>
          <a:p>
            <a:pPr>
              <a:lnSpc>
                <a:spcPct val="90000"/>
              </a:lnSpc>
            </a:pPr>
            <a:r>
              <a:rPr lang="da-DK" sz="2000"/>
              <a:t>- Eksempel: Bliver det omtalt som 'afhængighed' eller 'frihed'?</a:t>
            </a:r>
          </a:p>
          <a:p>
            <a:pPr>
              <a:lnSpc>
                <a:spcPct val="90000"/>
              </a:lnSpc>
            </a:pPr>
            <a:endParaRPr lang="da-DK" sz="2000"/>
          </a:p>
          <a:p>
            <a:pPr>
              <a:lnSpc>
                <a:spcPct val="90000"/>
              </a:lnSpc>
            </a:pPr>
            <a:r>
              <a:rPr lang="da-DK" sz="2000"/>
              <a:t>3. Undersøg magtforhold:</a:t>
            </a:r>
          </a:p>
          <a:p>
            <a:pPr>
              <a:lnSpc>
                <a:spcPct val="90000"/>
              </a:lnSpc>
            </a:pPr>
            <a:r>
              <a:rPr lang="da-DK" sz="2000"/>
              <a:t>- Hvem taler, og hvad får deres måde at tale på til at fremstå sand eller rigtig?</a:t>
            </a:r>
          </a:p>
          <a:p>
            <a:pPr>
              <a:lnSpc>
                <a:spcPct val="90000"/>
              </a:lnSpc>
            </a:pPr>
            <a:r>
              <a:rPr lang="da-DK" sz="2000"/>
              <a:t>- Fx eksperter versus unge selv.</a:t>
            </a:r>
          </a:p>
          <a:p>
            <a:pPr>
              <a:lnSpc>
                <a:spcPct val="90000"/>
              </a:lnSpc>
            </a:pPr>
            <a:endParaRPr lang="da-DK" sz="2000"/>
          </a:p>
          <a:p>
            <a:pPr>
              <a:lnSpc>
                <a:spcPct val="90000"/>
              </a:lnSpc>
            </a:pPr>
            <a:r>
              <a:rPr lang="da-DK" sz="2000"/>
              <a:t>4. Fortolk betydning og konsekvenser:</a:t>
            </a:r>
          </a:p>
          <a:p>
            <a:pPr>
              <a:lnSpc>
                <a:spcPct val="90000"/>
              </a:lnSpc>
            </a:pPr>
            <a:r>
              <a:rPr lang="da-DK" sz="2000"/>
              <a:t>- Hvad betyder det for, hvordan vi forstår og handler på emnet?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42A4B0D-EBF6-ACE3-F841-A69268BC2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da-DK" sz="2400" i="0" dirty="0">
                <a:solidFill>
                  <a:srgbClr val="FFFFFF"/>
                </a:solidFill>
                <a:effectLst/>
                <a:latin typeface="var(--font-title)"/>
              </a:rPr>
              <a:t>Diskurshistoriske grundspørgsmål</a:t>
            </a:r>
            <a:br>
              <a:rPr lang="da-DK" sz="2400" b="1" i="0" dirty="0">
                <a:solidFill>
                  <a:srgbClr val="FFFFFF"/>
                </a:solidFill>
                <a:effectLst/>
                <a:latin typeface="var(--font-title)"/>
              </a:rPr>
            </a:br>
            <a:endParaRPr lang="da-DK" sz="24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BD34D2C-2759-7275-89A1-255C129DA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454" y="591344"/>
            <a:ext cx="5793077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a-DK" sz="2000" b="0" i="0" dirty="0">
                <a:effectLst/>
                <a:latin typeface="var(--font-content)"/>
              </a:rPr>
              <a:t>Når man arbejder diskurshistorisk, kan man stille følgende grundspørgsmål i sin undersøgelse: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000" b="0" i="0" dirty="0">
                <a:effectLst/>
                <a:latin typeface="var(--font-content)"/>
              </a:rPr>
              <a:t>Hvad 'tales' der om i bestemte historiske perioder?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000" b="0" i="0" dirty="0">
                <a:effectLst/>
                <a:latin typeface="var(--font-content)"/>
              </a:rPr>
              <a:t>Hvordan omtales personer, institutioner, fænomener og begivenheder i bestemte historiske perioder?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000" b="0" i="0" dirty="0">
                <a:effectLst/>
                <a:latin typeface="var(--font-content)"/>
              </a:rPr>
              <a:t>Hvem eller hvad definerer retten til at bestemme virkeligheden i den givne historiske periode?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000" b="0" i="0" dirty="0">
                <a:effectLst/>
                <a:latin typeface="var(--font-content)"/>
              </a:rPr>
              <a:t>Hvilke antagonismer (modsætningspar) findes i den historiske periode?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000" b="0" i="0" dirty="0">
                <a:effectLst/>
                <a:latin typeface="var(--font-content)"/>
              </a:rPr>
              <a:t>Hvordan etableres et 'vi' og 'de andre'?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000" b="0" i="0" dirty="0">
                <a:effectLst/>
                <a:latin typeface="var(--font-content)"/>
              </a:rPr>
              <a:t>Hvilken betydning har de herskende diskurser bevidst og ubevidst i den givne historiske periode?</a:t>
            </a:r>
          </a:p>
          <a:p>
            <a:pPr>
              <a:lnSpc>
                <a:spcPct val="90000"/>
              </a:lnSpc>
            </a:pPr>
            <a:endParaRPr lang="da-DK" sz="1300" dirty="0"/>
          </a:p>
        </p:txBody>
      </p:sp>
    </p:spTree>
    <p:extLst>
      <p:ext uri="{BB962C8B-B14F-4D97-AF65-F5344CB8AC3E}">
        <p14:creationId xmlns:p14="http://schemas.microsoft.com/office/powerpoint/2010/main" val="3406218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0D5149-F078-552A-E76F-26FB5475E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FFFFFF"/>
                </a:solidFill>
              </a:rPr>
              <a:t>Diskurshistorie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308F51-F609-502E-5372-0536ABBBE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da-DK" dirty="0"/>
              <a:t>Læs mere: </a:t>
            </a:r>
            <a:r>
              <a:rPr lang="da-DK" dirty="0">
                <a:hlinkClick r:id="rId2"/>
              </a:rPr>
              <a:t>https://historiefagligarbejdsbog.systime.dk/?id=152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6192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8FE751A-2563-8625-1456-45D52057F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Opgave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4540BB-1295-DB19-2A0B-DDCD42BF9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b="0" i="0" dirty="0">
                <a:effectLst/>
                <a:latin typeface="var(--font-content)"/>
              </a:rPr>
              <a:t>Gruppearbejde: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0" i="0" dirty="0">
                <a:effectLst/>
                <a:latin typeface="var(--font-content)"/>
              </a:rPr>
              <a:t>Hvilke ideologier repræsenterer kilderne?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0" i="0" dirty="0">
                <a:effectLst/>
                <a:latin typeface="var(--font-content)"/>
              </a:rPr>
              <a:t>Hvem er afsenderne?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0" i="0" dirty="0">
                <a:effectLst/>
                <a:latin typeface="var(--font-content)"/>
              </a:rPr>
              <a:t>Hvad siger kilderne om datidens samfund?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0" i="0" dirty="0">
                <a:effectLst/>
                <a:latin typeface="var(--font-content)"/>
              </a:rPr>
              <a:t>Vælg en af teksterne, og lav en diskursanalyse af den.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3631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438</Words>
  <Application>Microsoft Macintosh PowerPoint</Application>
  <PresentationFormat>Skærmshow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var(--font-content)</vt:lpstr>
      <vt:lpstr>var(--font-title)</vt:lpstr>
      <vt:lpstr>Office Theme</vt:lpstr>
      <vt:lpstr>Diskursanalyse</vt:lpstr>
      <vt:lpstr>Hvad er diskursanalyse?</vt:lpstr>
      <vt:lpstr>Hovedbegreber i diskursanalyse</vt:lpstr>
      <vt:lpstr>Hvordan laver man en diskursanalyse?</vt:lpstr>
      <vt:lpstr>Diskurshistoriske grundspørgsmål </vt:lpstr>
      <vt:lpstr>Diskurshistorie</vt:lpstr>
      <vt:lpstr>Opgave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Lasse Tage Olsen</cp:lastModifiedBy>
  <cp:revision>3</cp:revision>
  <dcterms:created xsi:type="dcterms:W3CDTF">2013-01-27T09:14:16Z</dcterms:created>
  <dcterms:modified xsi:type="dcterms:W3CDTF">2024-12-04T10:00:51Z</dcterms:modified>
  <cp:category/>
</cp:coreProperties>
</file>