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67" r:id="rId6"/>
    <p:sldId id="264" r:id="rId7"/>
    <p:sldId id="258" r:id="rId8"/>
    <p:sldId id="265" r:id="rId9"/>
    <p:sldId id="268" r:id="rId10"/>
    <p:sldId id="257" r:id="rId11"/>
    <p:sldId id="266" r:id="rId12"/>
    <p:sldId id="260" r:id="rId13"/>
    <p:sldId id="261" r:id="rId14"/>
    <p:sldId id="263" r:id="rId15"/>
    <p:sldId id="269" r:id="rId16"/>
    <p:sldId id="270" r:id="rId17"/>
    <p:sldId id="27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05" autoAdjust="0"/>
    <p:restoredTop sz="95859"/>
  </p:normalViewPr>
  <p:slideViewPr>
    <p:cSldViewPr snapToGrid="0">
      <p:cViewPr varScale="1">
        <p:scale>
          <a:sx n="113" d="100"/>
          <a:sy n="113" d="100"/>
        </p:scale>
        <p:origin x="39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  Line Sanne Ellen Ahl Laidlaw" userId="6659663d-0d8f-4424-833e-a122539b7f17" providerId="ADAL" clId="{41B9EC80-E861-0140-B890-A4757F6C93AD}"/>
    <pc:docChg chg="delSld modSld">
      <pc:chgData name="[LI]  Line Sanne Ellen Ahl Laidlaw" userId="6659663d-0d8f-4424-833e-a122539b7f17" providerId="ADAL" clId="{41B9EC80-E861-0140-B890-A4757F6C93AD}" dt="2023-09-04T06:05:08.803" v="63" actId="20577"/>
      <pc:docMkLst>
        <pc:docMk/>
      </pc:docMkLst>
      <pc:sldChg chg="modSp mod">
        <pc:chgData name="[LI]  Line Sanne Ellen Ahl Laidlaw" userId="6659663d-0d8f-4424-833e-a122539b7f17" providerId="ADAL" clId="{41B9EC80-E861-0140-B890-A4757F6C93AD}" dt="2023-09-04T06:05:08.803" v="63" actId="20577"/>
        <pc:sldMkLst>
          <pc:docMk/>
          <pc:sldMk cId="1702185094" sldId="271"/>
        </pc:sldMkLst>
        <pc:spChg chg="mod">
          <ac:chgData name="[LI]  Line Sanne Ellen Ahl Laidlaw" userId="6659663d-0d8f-4424-833e-a122539b7f17" providerId="ADAL" clId="{41B9EC80-E861-0140-B890-A4757F6C93AD}" dt="2023-09-04T06:05:08.803" v="63" actId="20577"/>
          <ac:spMkLst>
            <pc:docMk/>
            <pc:sldMk cId="1702185094" sldId="271"/>
            <ac:spMk id="3" creationId="{EBAF6D54-60ED-4B4F-8D97-B143197009EC}"/>
          </ac:spMkLst>
        </pc:spChg>
      </pc:sldChg>
      <pc:sldChg chg="del">
        <pc:chgData name="[LI]  Line Sanne Ellen Ahl Laidlaw" userId="6659663d-0d8f-4424-833e-a122539b7f17" providerId="ADAL" clId="{41B9EC80-E861-0140-B890-A4757F6C93AD}" dt="2023-09-04T06:04:34.678" v="0" actId="2696"/>
        <pc:sldMkLst>
          <pc:docMk/>
          <pc:sldMk cId="3490438816" sldId="27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da-DK"/>
              <a:t>Klik for at redigere titeltypografien i masteren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9/4/23</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‹nr.›</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9/4/23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9/4/23</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‹nr.›</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9/4/23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‹nr.›</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4" name="Content Placeholder 3"/>
          <p:cNvSpPr>
            <a:spLocks noGrp="1"/>
          </p:cNvSpPr>
          <p:nvPr>
            <p:ph sz="half" idx="2"/>
          </p:nvPr>
        </p:nvSpPr>
        <p:spPr>
          <a:xfrm>
            <a:off x="1257300" y="2909102"/>
            <a:ext cx="4800600" cy="299639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6" name="Content Placeholder 5"/>
          <p:cNvSpPr>
            <a:spLocks noGrp="1"/>
          </p:cNvSpPr>
          <p:nvPr>
            <p:ph sz="quarter" idx="4"/>
          </p:nvPr>
        </p:nvSpPr>
        <p:spPr>
          <a:xfrm>
            <a:off x="6633864" y="2909102"/>
            <a:ext cx="4800600" cy="299639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9/4/23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‹nr.›</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9/4/23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9/4/23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da-DK"/>
              <a:t>Klik for at redigere titeltypografien i masteren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9/4/23</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‹nr.›</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9/4/23</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9/4/23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9/4/23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9/4/23</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‹nr.›</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00334F-BFB5-48B6-83EF-D2A1EF266DE5}"/>
              </a:ext>
            </a:extLst>
          </p:cNvPr>
          <p:cNvSpPr>
            <a:spLocks noGrp="1"/>
          </p:cNvSpPr>
          <p:nvPr>
            <p:ph type="ctrTitle"/>
          </p:nvPr>
        </p:nvSpPr>
        <p:spPr/>
        <p:txBody>
          <a:bodyPr/>
          <a:lstStyle/>
          <a:p>
            <a:r>
              <a:rPr lang="da-DK" dirty="0"/>
              <a:t>Fortælleteknik</a:t>
            </a:r>
          </a:p>
        </p:txBody>
      </p:sp>
      <p:sp>
        <p:nvSpPr>
          <p:cNvPr id="3" name="Undertitel 2">
            <a:extLst>
              <a:ext uri="{FF2B5EF4-FFF2-40B4-BE49-F238E27FC236}">
                <a16:creationId xmlns:a16="http://schemas.microsoft.com/office/drawing/2014/main" id="{0132E04B-EE8A-45BD-97F8-6EF8F6C6B193}"/>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829080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p:txBody>
          <a:bodyPr/>
          <a:lstStyle/>
          <a:p>
            <a:r>
              <a:rPr lang="da-DK" b="1" u="sng" dirty="0"/>
              <a:t>DAGENS FORMÅL</a:t>
            </a:r>
          </a:p>
          <a:p>
            <a:r>
              <a:rPr lang="da-DK" dirty="0"/>
              <a:t>At kunne skelne mellem forfatter og fortæller</a:t>
            </a:r>
          </a:p>
          <a:p>
            <a:r>
              <a:rPr lang="da-DK" dirty="0"/>
              <a:t>At blive bevidst om og kunne identificere forskellige fortællertyper i skønlitteratur</a:t>
            </a:r>
          </a:p>
          <a:p>
            <a:r>
              <a:rPr lang="da-DK" dirty="0"/>
              <a:t>At arbejde med fortælleren i novellen ”Alle kan ro” og blive bevidst om, hvad betydningen af valget af fortæller har, for vores oplevelse af historien</a:t>
            </a:r>
          </a:p>
          <a:p>
            <a:endParaRPr lang="da-DK" dirty="0"/>
          </a:p>
        </p:txBody>
      </p:sp>
    </p:spTree>
    <p:extLst>
      <p:ext uri="{BB962C8B-B14F-4D97-AF65-F5344CB8AC3E}">
        <p14:creationId xmlns:p14="http://schemas.microsoft.com/office/powerpoint/2010/main" val="3135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469C6F-2349-4103-833B-03AE88C138B3}"/>
              </a:ext>
            </a:extLst>
          </p:cNvPr>
          <p:cNvSpPr>
            <a:spLocks noGrp="1"/>
          </p:cNvSpPr>
          <p:nvPr>
            <p:ph type="title"/>
          </p:nvPr>
        </p:nvSpPr>
        <p:spPr/>
        <p:txBody>
          <a:bodyPr/>
          <a:lstStyle/>
          <a:p>
            <a:r>
              <a:rPr lang="da-DK" dirty="0"/>
              <a:t>Fortælleren OG forfatteren</a:t>
            </a:r>
          </a:p>
        </p:txBody>
      </p:sp>
      <p:sp>
        <p:nvSpPr>
          <p:cNvPr id="3" name="Pladsholder til indhold 2">
            <a:extLst>
              <a:ext uri="{FF2B5EF4-FFF2-40B4-BE49-F238E27FC236}">
                <a16:creationId xmlns:a16="http://schemas.microsoft.com/office/drawing/2014/main" id="{E06F22A3-7D9A-445B-9E6E-8364FD2C5AEC}"/>
              </a:ext>
            </a:extLst>
          </p:cNvPr>
          <p:cNvSpPr>
            <a:spLocks noGrp="1"/>
          </p:cNvSpPr>
          <p:nvPr>
            <p:ph idx="1"/>
          </p:nvPr>
        </p:nvSpPr>
        <p:spPr/>
        <p:txBody>
          <a:bodyPr/>
          <a:lstStyle/>
          <a:p>
            <a:pPr marL="0" indent="0">
              <a:buNone/>
            </a:pPr>
            <a:r>
              <a:rPr lang="da-DK" b="1" dirty="0"/>
              <a:t>2&amp;2:</a:t>
            </a:r>
          </a:p>
          <a:p>
            <a:pPr marL="0" indent="0">
              <a:buNone/>
            </a:pPr>
            <a:endParaRPr lang="da-DK" dirty="0"/>
          </a:p>
          <a:p>
            <a:pPr marL="0" indent="0">
              <a:buNone/>
            </a:pPr>
            <a:r>
              <a:rPr lang="da-DK" dirty="0"/>
              <a:t>Argumenter for denne påstand:</a:t>
            </a:r>
          </a:p>
          <a:p>
            <a:pPr marL="0" indent="0">
              <a:buNone/>
            </a:pPr>
            <a:endParaRPr lang="da-DK" dirty="0"/>
          </a:p>
          <a:p>
            <a:pPr marL="0" indent="0">
              <a:buNone/>
            </a:pPr>
            <a:r>
              <a:rPr lang="da-DK" sz="2800" i="1" dirty="0"/>
              <a:t>I en fiktiv historie er fortælleren og forfatteren aldrig den samme.</a:t>
            </a:r>
          </a:p>
          <a:p>
            <a:pPr marL="0" indent="0">
              <a:buNone/>
            </a:pPr>
            <a:endParaRPr lang="da-DK" dirty="0"/>
          </a:p>
          <a:p>
            <a:pPr marL="0" indent="0">
              <a:buNone/>
            </a:pPr>
            <a:r>
              <a:rPr lang="da-DK" dirty="0"/>
              <a:t>Brug jeres viden om genre…</a:t>
            </a:r>
          </a:p>
        </p:txBody>
      </p:sp>
    </p:spTree>
    <p:extLst>
      <p:ext uri="{BB962C8B-B14F-4D97-AF65-F5344CB8AC3E}">
        <p14:creationId xmlns:p14="http://schemas.microsoft.com/office/powerpoint/2010/main" val="3670055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836B0CF4-D3CF-40D1-B370-8C4B7957A75B}"/>
              </a:ext>
            </a:extLst>
          </p:cNvPr>
          <p:cNvPicPr>
            <a:picLocks noChangeAspect="1"/>
          </p:cNvPicPr>
          <p:nvPr/>
        </p:nvPicPr>
        <p:blipFill rotWithShape="1">
          <a:blip r:embed="rId2"/>
          <a:srcRect/>
          <a:stretch/>
        </p:blipFill>
        <p:spPr>
          <a:xfrm>
            <a:off x="7555992" y="812144"/>
            <a:ext cx="3902582" cy="5220845"/>
          </a:xfrm>
          <a:prstGeom prst="rect">
            <a:avLst/>
          </a:prstGeom>
        </p:spPr>
      </p:pic>
      <p:sp>
        <p:nvSpPr>
          <p:cNvPr id="2" name="Titel 1">
            <a:extLst>
              <a:ext uri="{FF2B5EF4-FFF2-40B4-BE49-F238E27FC236}">
                <a16:creationId xmlns:a16="http://schemas.microsoft.com/office/drawing/2014/main" id="{8838612D-51DA-4E73-B167-6D5E3B2CF652}"/>
              </a:ext>
            </a:extLst>
          </p:cNvPr>
          <p:cNvSpPr>
            <a:spLocks noGrp="1"/>
          </p:cNvSpPr>
          <p:nvPr>
            <p:ph type="title"/>
          </p:nvPr>
        </p:nvSpPr>
        <p:spPr>
          <a:xfrm>
            <a:off x="1251678" y="382385"/>
            <a:ext cx="5984274" cy="1492132"/>
          </a:xfrm>
        </p:spPr>
        <p:txBody>
          <a:bodyPr>
            <a:normAutofit/>
          </a:bodyPr>
          <a:lstStyle/>
          <a:p>
            <a:r>
              <a:rPr lang="da-DK" dirty="0"/>
              <a:t>Forfatter versus fortæller </a:t>
            </a:r>
          </a:p>
        </p:txBody>
      </p:sp>
      <p:sp>
        <p:nvSpPr>
          <p:cNvPr id="3" name="Pladsholder til indhold 2">
            <a:extLst>
              <a:ext uri="{FF2B5EF4-FFF2-40B4-BE49-F238E27FC236}">
                <a16:creationId xmlns:a16="http://schemas.microsoft.com/office/drawing/2014/main" id="{0EDECDD0-EBFF-434B-8C21-D52A5823F313}"/>
              </a:ext>
            </a:extLst>
          </p:cNvPr>
          <p:cNvSpPr>
            <a:spLocks noGrp="1"/>
          </p:cNvSpPr>
          <p:nvPr>
            <p:ph idx="1"/>
          </p:nvPr>
        </p:nvSpPr>
        <p:spPr>
          <a:xfrm>
            <a:off x="1251678" y="1863607"/>
            <a:ext cx="5984274" cy="4737218"/>
          </a:xfrm>
        </p:spPr>
        <p:txBody>
          <a:bodyPr>
            <a:noAutofit/>
          </a:bodyPr>
          <a:lstStyle/>
          <a:p>
            <a:pPr>
              <a:lnSpc>
                <a:spcPct val="100000"/>
              </a:lnSpc>
            </a:pPr>
            <a:r>
              <a:rPr lang="da-DK" sz="1800" dirty="0">
                <a:solidFill>
                  <a:srgbClr val="000000"/>
                </a:solidFill>
              </a:rPr>
              <a:t>Det er en dødssynd at sige, at forfatteren og fortælleren er en og samme person! </a:t>
            </a:r>
          </a:p>
          <a:p>
            <a:pPr>
              <a:lnSpc>
                <a:spcPct val="100000"/>
              </a:lnSpc>
            </a:pPr>
            <a:endParaRPr lang="da-DK" sz="1800" dirty="0">
              <a:solidFill>
                <a:srgbClr val="000000"/>
              </a:solidFill>
            </a:endParaRPr>
          </a:p>
          <a:p>
            <a:pPr>
              <a:lnSpc>
                <a:spcPct val="100000"/>
              </a:lnSpc>
            </a:pPr>
            <a:r>
              <a:rPr lang="da-DK" sz="1800" dirty="0">
                <a:solidFill>
                  <a:srgbClr val="000000"/>
                </a:solidFill>
              </a:rPr>
              <a:t>En fiktiv tekst er en opdigtet tekst, og der er en, der opdigter den. Den, der opdigter teksten, kalder vi tekstens forfatter. </a:t>
            </a:r>
            <a:r>
              <a:rPr lang="da-DK" sz="1800" b="1" dirty="0">
                <a:solidFill>
                  <a:srgbClr val="000000"/>
                </a:solidFill>
              </a:rPr>
              <a:t>Forfatteren</a:t>
            </a:r>
            <a:r>
              <a:rPr lang="da-DK" sz="1800" dirty="0">
                <a:solidFill>
                  <a:srgbClr val="000000"/>
                </a:solidFill>
              </a:rPr>
              <a:t> er eller har været et levende menneske med navn og adresse. </a:t>
            </a:r>
          </a:p>
          <a:p>
            <a:pPr>
              <a:lnSpc>
                <a:spcPct val="100000"/>
              </a:lnSpc>
            </a:pPr>
            <a:endParaRPr lang="da-DK" sz="1800" dirty="0">
              <a:solidFill>
                <a:srgbClr val="000000"/>
              </a:solidFill>
            </a:endParaRPr>
          </a:p>
          <a:p>
            <a:pPr>
              <a:lnSpc>
                <a:spcPct val="100000"/>
              </a:lnSpc>
            </a:pPr>
            <a:r>
              <a:rPr lang="da-DK" sz="1800" dirty="0">
                <a:solidFill>
                  <a:srgbClr val="000000"/>
                </a:solidFill>
              </a:rPr>
              <a:t>Det er en grundregel for læsning af fiktive tekster, at man </a:t>
            </a:r>
            <a:r>
              <a:rPr lang="da-DK" sz="1800" b="1" u="sng" dirty="0">
                <a:solidFill>
                  <a:srgbClr val="000000"/>
                </a:solidFill>
              </a:rPr>
              <a:t>altid</a:t>
            </a:r>
            <a:r>
              <a:rPr lang="da-DK" sz="1800" dirty="0">
                <a:solidFill>
                  <a:srgbClr val="000000"/>
                </a:solidFill>
              </a:rPr>
              <a:t> skelner mellem forfatter og fortæller: </a:t>
            </a:r>
          </a:p>
          <a:p>
            <a:pPr lvl="1">
              <a:lnSpc>
                <a:spcPct val="100000"/>
              </a:lnSpc>
            </a:pPr>
            <a:r>
              <a:rPr lang="da-DK" sz="1600" b="1" dirty="0">
                <a:solidFill>
                  <a:srgbClr val="000000"/>
                </a:solidFill>
              </a:rPr>
              <a:t>Forfatteren</a:t>
            </a:r>
            <a:r>
              <a:rPr lang="da-DK" sz="1600" dirty="0">
                <a:solidFill>
                  <a:srgbClr val="000000"/>
                </a:solidFill>
              </a:rPr>
              <a:t> er den, der skriver værket</a:t>
            </a:r>
          </a:p>
          <a:p>
            <a:pPr lvl="1">
              <a:lnSpc>
                <a:spcPct val="100000"/>
              </a:lnSpc>
            </a:pPr>
            <a:r>
              <a:rPr lang="da-DK" sz="1600" b="1" dirty="0">
                <a:solidFill>
                  <a:srgbClr val="000000"/>
                </a:solidFill>
              </a:rPr>
              <a:t>Fortælleren</a:t>
            </a:r>
            <a:r>
              <a:rPr lang="da-DK" sz="1600" dirty="0">
                <a:solidFill>
                  <a:srgbClr val="000000"/>
                </a:solidFill>
              </a:rPr>
              <a:t> er den instans, forfatteren lader optræde som tekstens fortæller</a:t>
            </a:r>
          </a:p>
          <a:p>
            <a:pPr>
              <a:lnSpc>
                <a:spcPct val="100000"/>
              </a:lnSpc>
            </a:pPr>
            <a:endParaRPr lang="da-DK" sz="1100" dirty="0">
              <a:solidFill>
                <a:srgbClr val="000000"/>
              </a:solidFill>
            </a:endParaRPr>
          </a:p>
          <a:p>
            <a:pPr>
              <a:lnSpc>
                <a:spcPct val="100000"/>
              </a:lnSpc>
            </a:pPr>
            <a:r>
              <a:rPr lang="da-DK" sz="1100" dirty="0">
                <a:solidFill>
                  <a:srgbClr val="000000"/>
                </a:solidFill>
              </a:rPr>
              <a:t>Fra: </a:t>
            </a:r>
            <a:r>
              <a:rPr lang="da-DK" sz="1100" dirty="0" err="1">
                <a:solidFill>
                  <a:srgbClr val="000000"/>
                </a:solidFill>
              </a:rPr>
              <a:t>Textanalyse</a:t>
            </a:r>
            <a:r>
              <a:rPr lang="da-DK" sz="1100" dirty="0">
                <a:solidFill>
                  <a:srgbClr val="000000"/>
                </a:solidFill>
              </a:rPr>
              <a:t>, Anne Bøndergaard, Systime </a:t>
            </a:r>
          </a:p>
        </p:txBody>
      </p:sp>
    </p:spTree>
    <p:extLst>
      <p:ext uri="{BB962C8B-B14F-4D97-AF65-F5344CB8AC3E}">
        <p14:creationId xmlns:p14="http://schemas.microsoft.com/office/powerpoint/2010/main" val="3503627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E9E59D-349C-4AB8-9A7E-192A8974F6CA}"/>
              </a:ext>
            </a:extLst>
          </p:cNvPr>
          <p:cNvSpPr>
            <a:spLocks noGrp="1"/>
          </p:cNvSpPr>
          <p:nvPr>
            <p:ph type="title"/>
          </p:nvPr>
        </p:nvSpPr>
        <p:spPr/>
        <p:txBody>
          <a:bodyPr/>
          <a:lstStyle/>
          <a:p>
            <a:r>
              <a:rPr lang="da-DK" dirty="0"/>
              <a:t>Hvilke fortællertyper kender I?</a:t>
            </a:r>
          </a:p>
        </p:txBody>
      </p:sp>
      <p:sp>
        <p:nvSpPr>
          <p:cNvPr id="3" name="Pladsholder til indhold 2">
            <a:extLst>
              <a:ext uri="{FF2B5EF4-FFF2-40B4-BE49-F238E27FC236}">
                <a16:creationId xmlns:a16="http://schemas.microsoft.com/office/drawing/2014/main" id="{DC3991DA-19C0-4F85-AAD3-A5E73F2699A1}"/>
              </a:ext>
            </a:extLst>
          </p:cNvPr>
          <p:cNvSpPr>
            <a:spLocks noGrp="1"/>
          </p:cNvSpPr>
          <p:nvPr>
            <p:ph idx="1"/>
          </p:nvPr>
        </p:nvSpPr>
        <p:spPr/>
        <p:txBody>
          <a:bodyPr/>
          <a:lstStyle/>
          <a:p>
            <a:r>
              <a:rPr lang="da-DK" dirty="0"/>
              <a:t>2&amp;2</a:t>
            </a:r>
          </a:p>
        </p:txBody>
      </p:sp>
      <p:sp>
        <p:nvSpPr>
          <p:cNvPr id="4" name="Tekstfelt 3">
            <a:extLst>
              <a:ext uri="{FF2B5EF4-FFF2-40B4-BE49-F238E27FC236}">
                <a16:creationId xmlns:a16="http://schemas.microsoft.com/office/drawing/2014/main" id="{805204F2-DF3D-A443-AD49-090CCC42CA2F}"/>
              </a:ext>
            </a:extLst>
          </p:cNvPr>
          <p:cNvSpPr txBox="1"/>
          <p:nvPr/>
        </p:nvSpPr>
        <p:spPr>
          <a:xfrm>
            <a:off x="6162261" y="3816626"/>
            <a:ext cx="184731" cy="369332"/>
          </a:xfrm>
          <a:prstGeom prst="rect">
            <a:avLst/>
          </a:prstGeom>
          <a:noFill/>
        </p:spPr>
        <p:txBody>
          <a:bodyPr wrap="none" rtlCol="0">
            <a:spAutoFit/>
          </a:bodyPr>
          <a:lstStyle/>
          <a:p>
            <a:endParaRPr lang="da-DK" dirty="0"/>
          </a:p>
        </p:txBody>
      </p:sp>
    </p:spTree>
    <p:extLst>
      <p:ext uri="{BB962C8B-B14F-4D97-AF65-F5344CB8AC3E}">
        <p14:creationId xmlns:p14="http://schemas.microsoft.com/office/powerpoint/2010/main" val="821704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9031B745-2F94-6C41-85F5-2B6EBD4B4F5D}"/>
              </a:ext>
            </a:extLst>
          </p:cNvPr>
          <p:cNvPicPr>
            <a:picLocks noGrp="1" noChangeAspect="1"/>
          </p:cNvPicPr>
          <p:nvPr>
            <p:ph idx="1"/>
          </p:nvPr>
        </p:nvPicPr>
        <p:blipFill>
          <a:blip r:embed="rId2"/>
          <a:stretch>
            <a:fillRect/>
          </a:stretch>
        </p:blipFill>
        <p:spPr>
          <a:xfrm>
            <a:off x="2460567" y="149630"/>
            <a:ext cx="7494557" cy="6529350"/>
          </a:xfrm>
        </p:spPr>
      </p:pic>
    </p:spTree>
    <p:extLst>
      <p:ext uri="{BB962C8B-B14F-4D97-AF65-F5344CB8AC3E}">
        <p14:creationId xmlns:p14="http://schemas.microsoft.com/office/powerpoint/2010/main" val="683496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EAF39C-280C-4A22-BCA8-8392A8AC403E}"/>
              </a:ext>
            </a:extLst>
          </p:cNvPr>
          <p:cNvSpPr>
            <a:spLocks noGrp="1"/>
          </p:cNvSpPr>
          <p:nvPr>
            <p:ph type="title"/>
          </p:nvPr>
        </p:nvSpPr>
        <p:spPr>
          <a:xfrm>
            <a:off x="1251678" y="382385"/>
            <a:ext cx="10178322" cy="744451"/>
          </a:xfrm>
        </p:spPr>
        <p:txBody>
          <a:bodyPr>
            <a:normAutofit fontScale="90000"/>
          </a:bodyPr>
          <a:lstStyle/>
          <a:p>
            <a:r>
              <a:rPr lang="da-DK" dirty="0"/>
              <a:t>Fortælleren </a:t>
            </a:r>
            <a:r>
              <a:rPr lang="da-DK" sz="1600" dirty="0"/>
              <a:t>(fortællerens viden)</a:t>
            </a:r>
            <a:r>
              <a:rPr lang="da-DK" dirty="0"/>
              <a:t> </a:t>
            </a:r>
          </a:p>
        </p:txBody>
      </p:sp>
      <p:sp>
        <p:nvSpPr>
          <p:cNvPr id="3" name="Pladsholder til indhold 2">
            <a:extLst>
              <a:ext uri="{FF2B5EF4-FFF2-40B4-BE49-F238E27FC236}">
                <a16:creationId xmlns:a16="http://schemas.microsoft.com/office/drawing/2014/main" id="{287B0A9A-60D1-4FCA-976B-5373A5A91509}"/>
              </a:ext>
            </a:extLst>
          </p:cNvPr>
          <p:cNvSpPr>
            <a:spLocks noGrp="1"/>
          </p:cNvSpPr>
          <p:nvPr>
            <p:ph idx="1"/>
          </p:nvPr>
        </p:nvSpPr>
        <p:spPr>
          <a:xfrm>
            <a:off x="1251678" y="1126837"/>
            <a:ext cx="10178322" cy="5348778"/>
          </a:xfrm>
        </p:spPr>
        <p:txBody>
          <a:bodyPr/>
          <a:lstStyle/>
          <a:p>
            <a:pPr lvl="0"/>
            <a:r>
              <a:rPr lang="da-DK" b="1" dirty="0">
                <a:solidFill>
                  <a:schemeClr val="tx1"/>
                </a:solidFill>
              </a:rPr>
              <a:t>OBSERVERENDE FORTÆLLER</a:t>
            </a:r>
            <a:r>
              <a:rPr lang="da-DK" dirty="0">
                <a:solidFill>
                  <a:schemeClr val="tx1"/>
                </a:solidFill>
              </a:rPr>
              <a:t> </a:t>
            </a:r>
            <a:r>
              <a:rPr lang="da-DK" dirty="0"/>
              <a:t>– minus følelser eller tanker:                               </a:t>
            </a:r>
          </a:p>
          <a:p>
            <a:pPr lvl="0"/>
            <a:r>
              <a:rPr lang="da-DK" b="1" u="sng" dirty="0"/>
              <a:t>Ingen viden</a:t>
            </a:r>
            <a:r>
              <a:rPr lang="da-DK" b="1" dirty="0"/>
              <a:t> om personernes indre liv</a:t>
            </a:r>
            <a:r>
              <a:rPr lang="da-DK" dirty="0"/>
              <a:t> </a:t>
            </a:r>
          </a:p>
          <a:p>
            <a:pPr lvl="0"/>
            <a:endParaRPr lang="da-DK" dirty="0"/>
          </a:p>
          <a:p>
            <a:pPr lvl="0"/>
            <a:r>
              <a:rPr lang="da-DK" b="1" dirty="0">
                <a:solidFill>
                  <a:schemeClr val="tx1"/>
                </a:solidFill>
              </a:rPr>
              <a:t>ALVIDENDE FORTÆLLER</a:t>
            </a:r>
            <a:r>
              <a:rPr lang="da-DK" dirty="0">
                <a:solidFill>
                  <a:schemeClr val="tx1"/>
                </a:solidFill>
              </a:rPr>
              <a:t> </a:t>
            </a:r>
            <a:r>
              <a:rPr lang="da-DK" dirty="0"/>
              <a:t>– har det fulde overblik: </a:t>
            </a:r>
          </a:p>
          <a:p>
            <a:pPr lvl="0"/>
            <a:r>
              <a:rPr lang="da-DK" b="1" u="sng" dirty="0"/>
              <a:t>Total viden</a:t>
            </a:r>
            <a:r>
              <a:rPr lang="da-DK" b="1" dirty="0"/>
              <a:t> om personernes indre liv mm.</a:t>
            </a:r>
          </a:p>
          <a:p>
            <a:pPr lvl="0"/>
            <a:r>
              <a:rPr lang="da-DK" b="1" dirty="0"/>
              <a:t>(fordi der er adgang til alle personernes tanker                                                                    og der kan fortælles ud fra fleres synsvinkler)</a:t>
            </a:r>
            <a:r>
              <a:rPr lang="da-DK" dirty="0"/>
              <a:t> </a:t>
            </a:r>
          </a:p>
          <a:p>
            <a:pPr marL="0" lvl="0" indent="0">
              <a:buNone/>
            </a:pPr>
            <a:endParaRPr lang="da-DK" b="1" dirty="0"/>
          </a:p>
          <a:p>
            <a:pPr lvl="0"/>
            <a:r>
              <a:rPr lang="da-DK" b="1" dirty="0">
                <a:solidFill>
                  <a:schemeClr val="tx1"/>
                </a:solidFill>
              </a:rPr>
              <a:t>PERSONBUNDEN FORTÆLLER (</a:t>
            </a:r>
            <a:r>
              <a:rPr lang="da-DK" b="1" dirty="0" err="1">
                <a:solidFill>
                  <a:schemeClr val="tx1"/>
                </a:solidFill>
              </a:rPr>
              <a:t>personalfortæller</a:t>
            </a:r>
            <a:r>
              <a:rPr lang="da-DK" b="1" dirty="0">
                <a:solidFill>
                  <a:schemeClr val="tx1"/>
                </a:solidFill>
              </a:rPr>
              <a:t>): </a:t>
            </a:r>
          </a:p>
          <a:p>
            <a:pPr lvl="0"/>
            <a:r>
              <a:rPr lang="da-DK" b="1" u="sng" dirty="0"/>
              <a:t>Begrænset viden</a:t>
            </a:r>
            <a:r>
              <a:rPr lang="da-DK" b="1" dirty="0"/>
              <a:t> om personernes indre liv                                                             (fordi der netop kun fortælles ud fra én persons synsvinkel)</a:t>
            </a:r>
            <a:endParaRPr lang="da-DK" dirty="0"/>
          </a:p>
          <a:p>
            <a:endParaRPr lang="da-DK" dirty="0"/>
          </a:p>
        </p:txBody>
      </p:sp>
      <p:pic>
        <p:nvPicPr>
          <p:cNvPr id="4" name="Billede 3" descr="https://danskundervisning.files.wordpress.com/2012/09/observerende-fortc3a6ller.png">
            <a:extLst>
              <a:ext uri="{FF2B5EF4-FFF2-40B4-BE49-F238E27FC236}">
                <a16:creationId xmlns:a16="http://schemas.microsoft.com/office/drawing/2014/main" id="{3AD3BCF5-97F4-4240-A3E3-6A0BE534091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96450" y="317612"/>
            <a:ext cx="1870617" cy="2444638"/>
          </a:xfrm>
          <a:prstGeom prst="rect">
            <a:avLst/>
          </a:prstGeom>
          <a:noFill/>
          <a:ln>
            <a:noFill/>
          </a:ln>
        </p:spPr>
      </p:pic>
      <p:pic>
        <p:nvPicPr>
          <p:cNvPr id="5" name="Billede 4" descr="https://danskundervisning.files.wordpress.com/2012/09/alvidende-fortc3a6ller.png">
            <a:extLst>
              <a:ext uri="{FF2B5EF4-FFF2-40B4-BE49-F238E27FC236}">
                <a16:creationId xmlns:a16="http://schemas.microsoft.com/office/drawing/2014/main" id="{B36F1E56-F4FC-422F-817C-046DC405CD2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88026" y="1990725"/>
            <a:ext cx="1971357" cy="2270760"/>
          </a:xfrm>
          <a:prstGeom prst="rect">
            <a:avLst/>
          </a:prstGeom>
          <a:noFill/>
          <a:ln>
            <a:noFill/>
          </a:ln>
        </p:spPr>
      </p:pic>
      <p:pic>
        <p:nvPicPr>
          <p:cNvPr id="6" name="Billede 5" descr="https://danskundervisning.files.wordpress.com/2012/09/jegfortc3a6ller.png">
            <a:extLst>
              <a:ext uri="{FF2B5EF4-FFF2-40B4-BE49-F238E27FC236}">
                <a16:creationId xmlns:a16="http://schemas.microsoft.com/office/drawing/2014/main" id="{C389BB02-F5C9-4E88-8F27-6D4CAA785E7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96450" y="3968636"/>
            <a:ext cx="1971357" cy="2444638"/>
          </a:xfrm>
          <a:prstGeom prst="rect">
            <a:avLst/>
          </a:prstGeom>
          <a:noFill/>
          <a:ln>
            <a:noFill/>
          </a:ln>
        </p:spPr>
      </p:pic>
    </p:spTree>
    <p:extLst>
      <p:ext uri="{BB962C8B-B14F-4D97-AF65-F5344CB8AC3E}">
        <p14:creationId xmlns:p14="http://schemas.microsoft.com/office/powerpoint/2010/main" val="3383467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Medsyn</a:t>
            </a:r>
            <a:r>
              <a:rPr lang="da-DK" dirty="0"/>
              <a:t> og bagudsyn</a:t>
            </a:r>
          </a:p>
        </p:txBody>
      </p:sp>
      <p:sp>
        <p:nvSpPr>
          <p:cNvPr id="3" name="Pladsholder til indhold 2"/>
          <p:cNvSpPr>
            <a:spLocks noGrp="1"/>
          </p:cNvSpPr>
          <p:nvPr>
            <p:ph idx="1"/>
          </p:nvPr>
        </p:nvSpPr>
        <p:spPr/>
        <p:txBody>
          <a:bodyPr/>
          <a:lstStyle/>
          <a:p>
            <a:r>
              <a:rPr lang="da-DK" dirty="0" err="1"/>
              <a:t>Medsyn</a:t>
            </a:r>
            <a:r>
              <a:rPr lang="da-DK" dirty="0"/>
              <a:t>: begivenheder fortælles samtidig med at de foregår. </a:t>
            </a:r>
            <a:r>
              <a:rPr lang="da-DK" dirty="0" err="1"/>
              <a:t>Fortælletidpunkte</a:t>
            </a:r>
            <a:r>
              <a:rPr lang="da-DK" dirty="0"/>
              <a:t> og den fortalte tid er den samme</a:t>
            </a:r>
          </a:p>
          <a:p>
            <a:r>
              <a:rPr lang="da-DK" dirty="0"/>
              <a:t>Bagudsyn: her beskrives begivenhederne, efter de er sket. Fortælletidspunktet ligger efter den fortalte tid. Det skaber distance og giver mulighed for refleksioner. Der er mulighed for flash forward og flash back</a:t>
            </a:r>
          </a:p>
          <a:p>
            <a:endParaRPr lang="da-DK" dirty="0"/>
          </a:p>
          <a:p>
            <a:endParaRPr lang="da-DK" dirty="0"/>
          </a:p>
          <a:p>
            <a:endParaRPr lang="da-DK" dirty="0"/>
          </a:p>
          <a:p>
            <a:r>
              <a:rPr lang="da-DK" sz="1000" dirty="0"/>
              <a:t>Fra </a:t>
            </a:r>
            <a:r>
              <a:rPr lang="da-DK" sz="1000" i="1" dirty="0"/>
              <a:t>Håndbog i dansk. </a:t>
            </a:r>
            <a:endParaRPr lang="da-DK" sz="1000" dirty="0"/>
          </a:p>
        </p:txBody>
      </p:sp>
    </p:spTree>
    <p:extLst>
      <p:ext uri="{BB962C8B-B14F-4D97-AF65-F5344CB8AC3E}">
        <p14:creationId xmlns:p14="http://schemas.microsoft.com/office/powerpoint/2010/main" val="2841278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498E5E-7C5D-4206-9456-B96C290357F4}"/>
              </a:ext>
            </a:extLst>
          </p:cNvPr>
          <p:cNvSpPr>
            <a:spLocks noGrp="1"/>
          </p:cNvSpPr>
          <p:nvPr>
            <p:ph type="title"/>
          </p:nvPr>
        </p:nvSpPr>
        <p:spPr/>
        <p:txBody>
          <a:bodyPr/>
          <a:lstStyle/>
          <a:p>
            <a:r>
              <a:rPr lang="da-DK" dirty="0"/>
              <a:t>Fortællerens rolle </a:t>
            </a:r>
          </a:p>
        </p:txBody>
      </p:sp>
      <p:sp>
        <p:nvSpPr>
          <p:cNvPr id="3" name="Pladsholder til indhold 2">
            <a:extLst>
              <a:ext uri="{FF2B5EF4-FFF2-40B4-BE49-F238E27FC236}">
                <a16:creationId xmlns:a16="http://schemas.microsoft.com/office/drawing/2014/main" id="{0317A68B-ED9B-4706-8B9D-12041DF38F68}"/>
              </a:ext>
            </a:extLst>
          </p:cNvPr>
          <p:cNvSpPr>
            <a:spLocks noGrp="1"/>
          </p:cNvSpPr>
          <p:nvPr>
            <p:ph idx="1"/>
          </p:nvPr>
        </p:nvSpPr>
        <p:spPr>
          <a:xfrm>
            <a:off x="1251678" y="1459345"/>
            <a:ext cx="10178322" cy="5016270"/>
          </a:xfrm>
        </p:spPr>
        <p:txBody>
          <a:bodyPr>
            <a:normAutofit fontScale="92500" lnSpcReduction="20000"/>
          </a:bodyPr>
          <a:lstStyle/>
          <a:p>
            <a:r>
              <a:rPr lang="da-DK" b="1" dirty="0">
                <a:solidFill>
                  <a:schemeClr val="tx1"/>
                </a:solidFill>
              </a:rPr>
              <a:t>Åbenlys</a:t>
            </a:r>
            <a:r>
              <a:rPr lang="da-DK" dirty="0"/>
              <a:t> (eksplicit) fortæller </a:t>
            </a:r>
          </a:p>
          <a:p>
            <a:r>
              <a:rPr lang="da-DK" b="1" dirty="0">
                <a:solidFill>
                  <a:schemeClr val="tx1"/>
                </a:solidFill>
              </a:rPr>
              <a:t>Skjult</a:t>
            </a:r>
            <a:r>
              <a:rPr lang="da-DK" b="1" dirty="0"/>
              <a:t> </a:t>
            </a:r>
            <a:r>
              <a:rPr lang="da-DK" dirty="0"/>
              <a:t>(implicit) fortæller</a:t>
            </a:r>
          </a:p>
          <a:p>
            <a:endParaRPr lang="da-DK" b="1" dirty="0"/>
          </a:p>
          <a:p>
            <a:r>
              <a:rPr lang="da-DK" b="1" dirty="0">
                <a:solidFill>
                  <a:schemeClr val="tx1"/>
                </a:solidFill>
              </a:rPr>
              <a:t>Pålidelig </a:t>
            </a:r>
            <a:r>
              <a:rPr lang="da-DK" dirty="0">
                <a:solidFill>
                  <a:schemeClr val="tx1"/>
                </a:solidFill>
              </a:rPr>
              <a:t>fortæller </a:t>
            </a:r>
            <a:r>
              <a:rPr lang="da-DK" dirty="0"/>
              <a:t>= opleves som troværdig af modtageren, fordi: </a:t>
            </a:r>
          </a:p>
          <a:p>
            <a:pPr lvl="1"/>
            <a:r>
              <a:rPr lang="da-DK" dirty="0"/>
              <a:t>den skildrede virkelighed, personskildringen og hændelsesforløbene er skildret så overbevisende og sammenhængende, at modtageren accepterer fortællingens indhold og udvikling som plausibel</a:t>
            </a:r>
          </a:p>
          <a:p>
            <a:pPr lvl="1"/>
            <a:r>
              <a:rPr lang="da-DK" dirty="0"/>
              <a:t>fortælleren opleves som </a:t>
            </a:r>
            <a:r>
              <a:rPr lang="da-DK" u="sng" dirty="0"/>
              <a:t>upartisk og ærlig </a:t>
            </a:r>
            <a:r>
              <a:rPr lang="da-DK" dirty="0"/>
              <a:t>(tør fx at indrømme fejl, fortælle om pinlige historier osv.)</a:t>
            </a:r>
          </a:p>
          <a:p>
            <a:endParaRPr lang="da-DK" b="1" dirty="0"/>
          </a:p>
          <a:p>
            <a:r>
              <a:rPr lang="da-DK" b="1" dirty="0">
                <a:solidFill>
                  <a:schemeClr val="tx1"/>
                </a:solidFill>
              </a:rPr>
              <a:t>Upålidelig </a:t>
            </a:r>
            <a:r>
              <a:rPr lang="da-DK" dirty="0">
                <a:solidFill>
                  <a:schemeClr val="tx1"/>
                </a:solidFill>
              </a:rPr>
              <a:t>fortæller </a:t>
            </a:r>
            <a:r>
              <a:rPr lang="da-DK" dirty="0"/>
              <a:t>=  opleves som utroværdig af modtageren, fordi:  </a:t>
            </a:r>
          </a:p>
          <a:p>
            <a:pPr lvl="1"/>
            <a:r>
              <a:rPr lang="da-DK" dirty="0"/>
              <a:t>Fortælleren </a:t>
            </a:r>
            <a:r>
              <a:rPr lang="da-DK" u="sng" dirty="0"/>
              <a:t>forsøger at bilde modtageren noget usandt ind</a:t>
            </a:r>
          </a:p>
          <a:p>
            <a:pPr lvl="1"/>
            <a:r>
              <a:rPr lang="da-DK" dirty="0"/>
              <a:t>Fortælleren gemmer sig bag tvetydig humor, ironi, sarkasme, parodi eller løgn</a:t>
            </a:r>
          </a:p>
          <a:p>
            <a:pPr lvl="1"/>
            <a:r>
              <a:rPr lang="da-DK" dirty="0"/>
              <a:t>Fortælleren lader som om han/hun beskriver virkelige (opdigtede) hændelser, selv om det er hans/hendes egne ønskedrømme, mareridt el. lign. </a:t>
            </a:r>
          </a:p>
          <a:p>
            <a:pPr marL="457200" lvl="1" indent="0">
              <a:buNone/>
            </a:pPr>
            <a:endParaRPr lang="da-DK" dirty="0">
              <a:solidFill>
                <a:srgbClr val="000000"/>
              </a:solidFill>
            </a:endParaRPr>
          </a:p>
          <a:p>
            <a:pPr marL="457200" lvl="1" indent="0">
              <a:buNone/>
            </a:pPr>
            <a:endParaRPr lang="da-DK" sz="1200" dirty="0">
              <a:solidFill>
                <a:srgbClr val="000000"/>
              </a:solidFill>
            </a:endParaRPr>
          </a:p>
          <a:p>
            <a:pPr marL="457200" lvl="1" indent="0">
              <a:buNone/>
            </a:pPr>
            <a:r>
              <a:rPr lang="da-DK" sz="1200" dirty="0">
                <a:solidFill>
                  <a:srgbClr val="000000"/>
                </a:solidFill>
              </a:rPr>
              <a:t>Fra: </a:t>
            </a:r>
            <a:r>
              <a:rPr lang="da-DK" sz="1200" dirty="0" err="1">
                <a:solidFill>
                  <a:srgbClr val="000000"/>
                </a:solidFill>
              </a:rPr>
              <a:t>Textanalyse</a:t>
            </a:r>
            <a:r>
              <a:rPr lang="da-DK" sz="1200" dirty="0">
                <a:solidFill>
                  <a:srgbClr val="000000"/>
                </a:solidFill>
              </a:rPr>
              <a:t>, Anne Bøndergaard, Systime </a:t>
            </a:r>
          </a:p>
          <a:p>
            <a:pPr marL="457200" lvl="1" indent="0">
              <a:buNone/>
            </a:pPr>
            <a:endParaRPr lang="da-DK" dirty="0"/>
          </a:p>
          <a:p>
            <a:endParaRPr lang="da-DK" dirty="0"/>
          </a:p>
        </p:txBody>
      </p:sp>
    </p:spTree>
    <p:extLst>
      <p:ext uri="{BB962C8B-B14F-4D97-AF65-F5344CB8AC3E}">
        <p14:creationId xmlns:p14="http://schemas.microsoft.com/office/powerpoint/2010/main" val="3743224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8E0AD4-1A43-4612-869F-9CA5D048313B}"/>
              </a:ext>
            </a:extLst>
          </p:cNvPr>
          <p:cNvSpPr>
            <a:spLocks noGrp="1"/>
          </p:cNvSpPr>
          <p:nvPr>
            <p:ph type="title"/>
          </p:nvPr>
        </p:nvSpPr>
        <p:spPr>
          <a:xfrm>
            <a:off x="1251678" y="382385"/>
            <a:ext cx="10178322" cy="790633"/>
          </a:xfrm>
        </p:spPr>
        <p:txBody>
          <a:bodyPr>
            <a:normAutofit fontScale="90000"/>
          </a:bodyPr>
          <a:lstStyle/>
          <a:p>
            <a:r>
              <a:rPr lang="da-DK" dirty="0"/>
              <a:t>Fortælleelementer </a:t>
            </a:r>
          </a:p>
        </p:txBody>
      </p:sp>
      <p:sp>
        <p:nvSpPr>
          <p:cNvPr id="3" name="Pladsholder til indhold 2">
            <a:extLst>
              <a:ext uri="{FF2B5EF4-FFF2-40B4-BE49-F238E27FC236}">
                <a16:creationId xmlns:a16="http://schemas.microsoft.com/office/drawing/2014/main" id="{835E2C60-131C-4F48-AA44-ACA8E3E56B8F}"/>
              </a:ext>
            </a:extLst>
          </p:cNvPr>
          <p:cNvSpPr>
            <a:spLocks noGrp="1"/>
          </p:cNvSpPr>
          <p:nvPr>
            <p:ph idx="1"/>
          </p:nvPr>
        </p:nvSpPr>
        <p:spPr>
          <a:xfrm>
            <a:off x="1251678" y="1237673"/>
            <a:ext cx="10178322" cy="5366327"/>
          </a:xfrm>
        </p:spPr>
        <p:txBody>
          <a:bodyPr>
            <a:normAutofit/>
          </a:bodyPr>
          <a:lstStyle/>
          <a:p>
            <a:r>
              <a:rPr lang="da-DK" b="1" dirty="0">
                <a:solidFill>
                  <a:schemeClr val="tx1"/>
                </a:solidFill>
              </a:rPr>
              <a:t>Beretning</a:t>
            </a:r>
            <a:r>
              <a:rPr lang="da-DK" b="1" dirty="0"/>
              <a:t>: </a:t>
            </a:r>
            <a:r>
              <a:rPr lang="da-DK" dirty="0"/>
              <a:t>hvad skete der, hvorfor og hvordan gik det til </a:t>
            </a:r>
          </a:p>
          <a:p>
            <a:endParaRPr lang="da-DK" dirty="0"/>
          </a:p>
          <a:p>
            <a:endParaRPr lang="da-DK" b="1" dirty="0"/>
          </a:p>
          <a:p>
            <a:r>
              <a:rPr lang="da-DK" b="1" dirty="0">
                <a:solidFill>
                  <a:schemeClr val="tx1"/>
                </a:solidFill>
              </a:rPr>
              <a:t>Beskrivelse</a:t>
            </a:r>
            <a:r>
              <a:rPr lang="da-DK" b="1" dirty="0"/>
              <a:t>:</a:t>
            </a:r>
            <a:r>
              <a:rPr lang="da-DK" dirty="0"/>
              <a:t> udseende, miljø og andet, der er med til at skabe stemning </a:t>
            </a:r>
          </a:p>
          <a:p>
            <a:r>
              <a:rPr lang="da-DK" b="1" dirty="0">
                <a:solidFill>
                  <a:schemeClr val="tx1"/>
                </a:solidFill>
              </a:rPr>
              <a:t>Replik og dialog</a:t>
            </a:r>
            <a:r>
              <a:rPr lang="da-DK" b="1" dirty="0"/>
              <a:t>: </a:t>
            </a:r>
            <a:r>
              <a:rPr lang="da-DK" dirty="0"/>
              <a:t>direkte tale, indirekte tale, dækket direkte tale, tankereferat/indre monolog</a:t>
            </a:r>
          </a:p>
          <a:p>
            <a:r>
              <a:rPr lang="da-DK" b="1" dirty="0">
                <a:solidFill>
                  <a:schemeClr val="tx1"/>
                </a:solidFill>
              </a:rPr>
              <a:t>Undertekst og tomme pladser</a:t>
            </a:r>
          </a:p>
          <a:p>
            <a:pPr lvl="1"/>
            <a:r>
              <a:rPr lang="da-DK" b="1" dirty="0"/>
              <a:t>Undertekst: </a:t>
            </a:r>
            <a:r>
              <a:rPr lang="da-DK" dirty="0"/>
              <a:t>I samtalen kommer de fiktive personer direkte til orde, og vi kan "lytte med" og på den måde danne os et indtryk af, hvad der er på spil mellem dem. Måske giver teksten os også informationer om kropssprog og reaktioner, som vi kan knytte sammen med samtalen. Det kaldes samtalens </a:t>
            </a:r>
            <a:r>
              <a:rPr lang="da-DK" b="1" dirty="0"/>
              <a:t>undertekst</a:t>
            </a:r>
            <a:r>
              <a:rPr lang="da-DK" dirty="0"/>
              <a:t>: Det, personerne mener, men ikke siger. </a:t>
            </a:r>
            <a:r>
              <a:rPr lang="da-DK" sz="1100" dirty="0">
                <a:solidFill>
                  <a:schemeClr val="bg1">
                    <a:lumMod val="50000"/>
                  </a:schemeClr>
                </a:solidFill>
              </a:rPr>
              <a:t>(Fra: </a:t>
            </a:r>
            <a:r>
              <a:rPr lang="da-DK" sz="1100" dirty="0" err="1">
                <a:solidFill>
                  <a:schemeClr val="bg1">
                    <a:lumMod val="50000"/>
                  </a:schemeClr>
                </a:solidFill>
              </a:rPr>
              <a:t>Textanalyse</a:t>
            </a:r>
            <a:r>
              <a:rPr lang="da-DK" sz="1100" dirty="0">
                <a:solidFill>
                  <a:schemeClr val="bg1">
                    <a:lumMod val="50000"/>
                  </a:schemeClr>
                </a:solidFill>
              </a:rPr>
              <a:t>, Anne Bøndergaard, Systime) </a:t>
            </a:r>
          </a:p>
          <a:p>
            <a:pPr lvl="1"/>
            <a:r>
              <a:rPr lang="da-DK" b="1" dirty="0"/>
              <a:t>Tomme pladser</a:t>
            </a:r>
          </a:p>
          <a:p>
            <a:r>
              <a:rPr lang="da-DK" b="1" dirty="0">
                <a:solidFill>
                  <a:schemeClr val="tx1"/>
                </a:solidFill>
              </a:rPr>
              <a:t>Tankereferat</a:t>
            </a:r>
            <a:r>
              <a:rPr lang="da-DK" b="1" dirty="0"/>
              <a:t>: </a:t>
            </a:r>
            <a:r>
              <a:rPr lang="da-DK" dirty="0"/>
              <a:t>hvad personen tænkte </a:t>
            </a:r>
          </a:p>
          <a:p>
            <a:r>
              <a:rPr lang="da-DK" b="1" dirty="0">
                <a:solidFill>
                  <a:schemeClr val="tx1"/>
                </a:solidFill>
              </a:rPr>
              <a:t>Fortællerkommentarer</a:t>
            </a:r>
            <a:r>
              <a:rPr lang="da-DK" b="1" dirty="0"/>
              <a:t>: </a:t>
            </a:r>
            <a:r>
              <a:rPr lang="da-DK" dirty="0"/>
              <a:t>fortælleren (kan) træde tydeligt frem i teksten</a:t>
            </a:r>
          </a:p>
        </p:txBody>
      </p:sp>
      <p:pic>
        <p:nvPicPr>
          <p:cNvPr id="5" name="Billede 4" descr="Et billede, der indeholder monitor&#10;&#10;Beskrivelse, der er oprettet med høj sikkerhed">
            <a:extLst>
              <a:ext uri="{FF2B5EF4-FFF2-40B4-BE49-F238E27FC236}">
                <a16:creationId xmlns:a16="http://schemas.microsoft.com/office/drawing/2014/main" id="{BB3550E8-FED9-4A4C-B5A5-2723B1E43C00}"/>
              </a:ext>
            </a:extLst>
          </p:cNvPr>
          <p:cNvPicPr>
            <a:picLocks noChangeAspect="1"/>
          </p:cNvPicPr>
          <p:nvPr/>
        </p:nvPicPr>
        <p:blipFill>
          <a:blip r:embed="rId2"/>
          <a:stretch>
            <a:fillRect/>
          </a:stretch>
        </p:blipFill>
        <p:spPr>
          <a:xfrm>
            <a:off x="1333500" y="1583891"/>
            <a:ext cx="9525000" cy="771525"/>
          </a:xfrm>
          <a:prstGeom prst="rect">
            <a:avLst/>
          </a:prstGeom>
        </p:spPr>
      </p:pic>
    </p:spTree>
    <p:extLst>
      <p:ext uri="{BB962C8B-B14F-4D97-AF65-F5344CB8AC3E}">
        <p14:creationId xmlns:p14="http://schemas.microsoft.com/office/powerpoint/2010/main" val="3783771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AE1CCE2-6B54-4FC3-BB00-9C0BC633BDFF}"/>
              </a:ext>
            </a:extLst>
          </p:cNvPr>
          <p:cNvSpPr>
            <a:spLocks noGrp="1"/>
          </p:cNvSpPr>
          <p:nvPr>
            <p:ph type="title"/>
          </p:nvPr>
        </p:nvSpPr>
        <p:spPr>
          <a:xfrm>
            <a:off x="1006764" y="382385"/>
            <a:ext cx="10815781" cy="661324"/>
          </a:xfrm>
        </p:spPr>
        <p:txBody>
          <a:bodyPr>
            <a:normAutofit/>
          </a:bodyPr>
          <a:lstStyle/>
          <a:p>
            <a:r>
              <a:rPr lang="da-DK" sz="2000" dirty="0"/>
              <a:t>direkte tale, indirekte tale, dækket direkte tale, tankereferat/indre monolog</a:t>
            </a:r>
            <a:br>
              <a:rPr lang="da-DK" sz="1800" dirty="0"/>
            </a:br>
            <a:endParaRPr lang="da-DK" sz="1800" dirty="0"/>
          </a:p>
        </p:txBody>
      </p:sp>
      <p:sp>
        <p:nvSpPr>
          <p:cNvPr id="6" name="Pladsholder til indhold 5">
            <a:extLst>
              <a:ext uri="{FF2B5EF4-FFF2-40B4-BE49-F238E27FC236}">
                <a16:creationId xmlns:a16="http://schemas.microsoft.com/office/drawing/2014/main" id="{53EB74E7-62AE-4C23-8DCB-764DCF7681A5}"/>
              </a:ext>
            </a:extLst>
          </p:cNvPr>
          <p:cNvSpPr>
            <a:spLocks noGrp="1"/>
          </p:cNvSpPr>
          <p:nvPr>
            <p:ph idx="1"/>
          </p:nvPr>
        </p:nvSpPr>
        <p:spPr>
          <a:xfrm>
            <a:off x="1251678" y="1043709"/>
            <a:ext cx="10178322" cy="5541818"/>
          </a:xfrm>
        </p:spPr>
        <p:txBody>
          <a:bodyPr>
            <a:normAutofit fontScale="92500" lnSpcReduction="20000"/>
          </a:bodyPr>
          <a:lstStyle/>
          <a:p>
            <a:r>
              <a:rPr lang="da-DK" b="1" dirty="0">
                <a:solidFill>
                  <a:schemeClr val="tx1"/>
                </a:solidFill>
              </a:rPr>
              <a:t>Direkte tale:</a:t>
            </a:r>
          </a:p>
          <a:p>
            <a:pPr lvl="1"/>
            <a:r>
              <a:rPr lang="da-DK" dirty="0"/>
              <a:t>"Undskyld jeg trænger mig på," siger han. "Men jeg har engang boet til leje i dette hus, på førstesalen. Bor du her nu?”</a:t>
            </a:r>
          </a:p>
          <a:p>
            <a:endParaRPr lang="da-DK" b="1" dirty="0">
              <a:solidFill>
                <a:schemeClr val="tx1"/>
              </a:solidFill>
            </a:endParaRPr>
          </a:p>
          <a:p>
            <a:r>
              <a:rPr lang="da-DK" b="1" dirty="0">
                <a:solidFill>
                  <a:schemeClr val="tx1"/>
                </a:solidFill>
              </a:rPr>
              <a:t>Indirekte tale:</a:t>
            </a:r>
          </a:p>
          <a:p>
            <a:pPr lvl="1"/>
            <a:r>
              <a:rPr lang="da-DK" dirty="0"/>
              <a:t>Han undskylder, at han trænger sig på og siger, at han engang har boet til leje på førstesalen i dette hus. Han spørger om det er mig der bor der nu.</a:t>
            </a:r>
          </a:p>
          <a:p>
            <a:endParaRPr lang="da-DK" b="1" dirty="0">
              <a:solidFill>
                <a:schemeClr val="tx1"/>
              </a:solidFill>
            </a:endParaRPr>
          </a:p>
          <a:p>
            <a:endParaRPr lang="da-DK" b="1" dirty="0">
              <a:solidFill>
                <a:schemeClr val="tx1"/>
              </a:solidFill>
            </a:endParaRPr>
          </a:p>
          <a:p>
            <a:r>
              <a:rPr lang="da-DK" b="1" dirty="0">
                <a:solidFill>
                  <a:schemeClr val="tx1"/>
                </a:solidFill>
              </a:rPr>
              <a:t>Dækket direkte tale: </a:t>
            </a:r>
          </a:p>
          <a:p>
            <a:pPr lvl="1"/>
            <a:r>
              <a:rPr lang="da-DK" dirty="0"/>
              <a:t>Han undskylder, at han trænger sig på, </a:t>
            </a:r>
            <a:r>
              <a:rPr lang="da-DK" u="sng" dirty="0"/>
              <a:t>men han har engang boet til leje i dette hus, på førstesalen, om jeg bor der nu?</a:t>
            </a:r>
          </a:p>
          <a:p>
            <a:pPr lvl="1"/>
            <a:endParaRPr lang="da-DK" b="1" dirty="0"/>
          </a:p>
          <a:p>
            <a:pPr lvl="2"/>
            <a:r>
              <a:rPr lang="da-DK" b="1" dirty="0">
                <a:solidFill>
                  <a:srgbClr val="FF0000"/>
                </a:solidFill>
              </a:rPr>
              <a:t>OBS: hvad er forskellen på den indirekte og den dækkede direkte tale?</a:t>
            </a:r>
          </a:p>
          <a:p>
            <a:pPr marL="0" indent="0">
              <a:buNone/>
            </a:pPr>
            <a:endParaRPr lang="da-DK" b="1" dirty="0"/>
          </a:p>
          <a:p>
            <a:r>
              <a:rPr lang="da-DK" b="1" dirty="0">
                <a:solidFill>
                  <a:schemeClr val="tx1"/>
                </a:solidFill>
              </a:rPr>
              <a:t>Tankereferat:</a:t>
            </a:r>
          </a:p>
          <a:p>
            <a:pPr lvl="1"/>
            <a:r>
              <a:rPr lang="da-DK" dirty="0"/>
              <a:t>Hun åbner døren forsigtigt. </a:t>
            </a:r>
            <a:r>
              <a:rPr lang="da-DK" i="1" dirty="0"/>
              <a:t>Han ser nu ud som om han kunne finde på hvad som helst.</a:t>
            </a:r>
            <a:endParaRPr lang="da-DK" dirty="0"/>
          </a:p>
        </p:txBody>
      </p:sp>
    </p:spTree>
    <p:extLst>
      <p:ext uri="{BB962C8B-B14F-4D97-AF65-F5344CB8AC3E}">
        <p14:creationId xmlns:p14="http://schemas.microsoft.com/office/powerpoint/2010/main" val="3884086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880225-D686-A54A-A05A-861BF0BD0A86}"/>
              </a:ext>
            </a:extLst>
          </p:cNvPr>
          <p:cNvSpPr>
            <a:spLocks noGrp="1"/>
          </p:cNvSpPr>
          <p:nvPr>
            <p:ph type="title"/>
          </p:nvPr>
        </p:nvSpPr>
        <p:spPr/>
        <p:txBody>
          <a:bodyPr/>
          <a:lstStyle/>
          <a:p>
            <a:r>
              <a:rPr lang="da-DK" dirty="0"/>
              <a:t>Gæt en fortæller</a:t>
            </a:r>
          </a:p>
        </p:txBody>
      </p:sp>
      <p:sp>
        <p:nvSpPr>
          <p:cNvPr id="3" name="Pladsholder til indhold 2">
            <a:extLst>
              <a:ext uri="{FF2B5EF4-FFF2-40B4-BE49-F238E27FC236}">
                <a16:creationId xmlns:a16="http://schemas.microsoft.com/office/drawing/2014/main" id="{BD5A0B97-3658-7F43-9E50-AEB3C3D97701}"/>
              </a:ext>
            </a:extLst>
          </p:cNvPr>
          <p:cNvSpPr>
            <a:spLocks noGrp="1"/>
          </p:cNvSpPr>
          <p:nvPr>
            <p:ph idx="1"/>
          </p:nvPr>
        </p:nvSpPr>
        <p:spPr/>
        <p:txBody>
          <a:bodyPr/>
          <a:lstStyle/>
          <a:p>
            <a:r>
              <a:rPr lang="da-DK" dirty="0"/>
              <a:t>Sammen med jeres makker skal I nu læse de fem teksteksempler. Beslut jer for, hvilken fortæller der er anvendt. Brug det udleverede skema som hjælp.</a:t>
            </a:r>
          </a:p>
        </p:txBody>
      </p:sp>
    </p:spTree>
    <p:extLst>
      <p:ext uri="{BB962C8B-B14F-4D97-AF65-F5344CB8AC3E}">
        <p14:creationId xmlns:p14="http://schemas.microsoft.com/office/powerpoint/2010/main" val="768277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AFFB21-316C-5C44-B9D0-EE143FF8FAFD}"/>
              </a:ext>
            </a:extLst>
          </p:cNvPr>
          <p:cNvSpPr>
            <a:spLocks noGrp="1"/>
          </p:cNvSpPr>
          <p:nvPr>
            <p:ph type="title"/>
          </p:nvPr>
        </p:nvSpPr>
        <p:spPr/>
        <p:txBody>
          <a:bodyPr/>
          <a:lstStyle/>
          <a:p>
            <a:r>
              <a:rPr lang="da-DK" dirty="0"/>
              <a:t>Oplæsning</a:t>
            </a:r>
          </a:p>
        </p:txBody>
      </p:sp>
      <p:sp>
        <p:nvSpPr>
          <p:cNvPr id="3" name="Pladsholder til indhold 2">
            <a:extLst>
              <a:ext uri="{FF2B5EF4-FFF2-40B4-BE49-F238E27FC236}">
                <a16:creationId xmlns:a16="http://schemas.microsoft.com/office/drawing/2014/main" id="{9D228D17-C6DE-FC4D-A155-72FE18560375}"/>
              </a:ext>
            </a:extLst>
          </p:cNvPr>
          <p:cNvSpPr>
            <a:spLocks noGrp="1"/>
          </p:cNvSpPr>
          <p:nvPr>
            <p:ph idx="1"/>
          </p:nvPr>
        </p:nvSpPr>
        <p:spPr/>
        <p:txBody>
          <a:bodyPr/>
          <a:lstStyle/>
          <a:p>
            <a:r>
              <a:rPr lang="da-DK" dirty="0"/>
              <a:t>Mens novellen læses op, skal I bemærke hvordan den fortælles. Understreg eksempler der kan vises det tydeligt.</a:t>
            </a:r>
          </a:p>
          <a:p>
            <a:r>
              <a:rPr lang="da-DK" dirty="0"/>
              <a:t>I skal desuden være opmærksomme på forholdet mellem moderen og datteren. Hvordan beskrives det og hvordan beskrives moderes. </a:t>
            </a:r>
            <a:r>
              <a:rPr lang="da-DK"/>
              <a:t>Lav understregninger.</a:t>
            </a:r>
          </a:p>
        </p:txBody>
      </p:sp>
    </p:spTree>
    <p:extLst>
      <p:ext uri="{BB962C8B-B14F-4D97-AF65-F5344CB8AC3E}">
        <p14:creationId xmlns:p14="http://schemas.microsoft.com/office/powerpoint/2010/main" val="84895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6EA330-8A52-A64E-B433-ADE7BD9E4A82}"/>
              </a:ext>
            </a:extLst>
          </p:cNvPr>
          <p:cNvSpPr>
            <a:spLocks noGrp="1"/>
          </p:cNvSpPr>
          <p:nvPr>
            <p:ph type="title"/>
          </p:nvPr>
        </p:nvSpPr>
        <p:spPr/>
        <p:txBody>
          <a:bodyPr/>
          <a:lstStyle/>
          <a:p>
            <a:r>
              <a:rPr lang="da-DK" dirty="0"/>
              <a:t>Skriveøvelse</a:t>
            </a:r>
          </a:p>
        </p:txBody>
      </p:sp>
      <p:sp>
        <p:nvSpPr>
          <p:cNvPr id="3" name="Pladsholder til indhold 2">
            <a:extLst>
              <a:ext uri="{FF2B5EF4-FFF2-40B4-BE49-F238E27FC236}">
                <a16:creationId xmlns:a16="http://schemas.microsoft.com/office/drawing/2014/main" id="{EBAF6D54-60ED-4B4F-8D97-B143197009EC}"/>
              </a:ext>
            </a:extLst>
          </p:cNvPr>
          <p:cNvSpPr>
            <a:spLocks noGrp="1"/>
          </p:cNvSpPr>
          <p:nvPr>
            <p:ph idx="1"/>
          </p:nvPr>
        </p:nvSpPr>
        <p:spPr/>
        <p:txBody>
          <a:bodyPr/>
          <a:lstStyle/>
          <a:p>
            <a:r>
              <a:rPr lang="da-DK" dirty="0"/>
              <a:t>Omskriv selvvalgte 15 linjer fra novellen til en </a:t>
            </a:r>
            <a:r>
              <a:rPr lang="da-DK"/>
              <a:t>anen fortæller</a:t>
            </a:r>
          </a:p>
        </p:txBody>
      </p:sp>
    </p:spTree>
    <p:extLst>
      <p:ext uri="{BB962C8B-B14F-4D97-AF65-F5344CB8AC3E}">
        <p14:creationId xmlns:p14="http://schemas.microsoft.com/office/powerpoint/2010/main" val="1702185094"/>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372709C426B6E642A1548407C6748551" ma:contentTypeVersion="4" ma:contentTypeDescription="Opret et nyt dokument." ma:contentTypeScope="" ma:versionID="a5a7a3023de2f8a2835b621d375e9e51">
  <xsd:schema xmlns:xsd="http://www.w3.org/2001/XMLSchema" xmlns:xs="http://www.w3.org/2001/XMLSchema" xmlns:p="http://schemas.microsoft.com/office/2006/metadata/properties" xmlns:ns2="23b0caf2-fa86-4352-8e5c-38cef51a5e95" targetNamespace="http://schemas.microsoft.com/office/2006/metadata/properties" ma:root="true" ma:fieldsID="a87df4344c7f9ffd4456401fba282052" ns2:_="">
    <xsd:import namespace="23b0caf2-fa86-4352-8e5c-38cef51a5e95"/>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b0caf2-fa86-4352-8e5c-38cef51a5e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969F5A6-6CD2-45C7-AE90-99DE484DC082}">
  <ds:schemaRefs>
    <ds:schemaRef ds:uri="http://schemas.microsoft.com/sharepoint/v3/contenttype/forms"/>
  </ds:schemaRefs>
</ds:datastoreItem>
</file>

<file path=customXml/itemProps2.xml><?xml version="1.0" encoding="utf-8"?>
<ds:datastoreItem xmlns:ds="http://schemas.openxmlformats.org/officeDocument/2006/customXml" ds:itemID="{B0FA475E-523A-4FA0-8ACB-DF982FBFB7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3b0caf2-fa86-4352-8e5c-38cef51a5e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0179B19-3896-4F7B-838A-BECEAE1496DA}">
  <ds:schemaRefs>
    <ds:schemaRef ds:uri="http://www.w3.org/XML/1998/namespace"/>
    <ds:schemaRef ds:uri="http://purl.org/dc/elements/1.1/"/>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schemas.microsoft.com/office/infopath/2007/PartnerControls"/>
    <ds:schemaRef ds:uri="23b0caf2-fa86-4352-8e5c-38cef51a5e95"/>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TM10001106[[fn=Badge]]</Template>
  <TotalTime>218</TotalTime>
  <Words>852</Words>
  <Application>Microsoft Macintosh PowerPoint</Application>
  <PresentationFormat>Widescreen</PresentationFormat>
  <Paragraphs>90</Paragraphs>
  <Slides>14</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14</vt:i4>
      </vt:variant>
    </vt:vector>
  </HeadingPairs>
  <TitlesOfParts>
    <vt:vector size="18" baseType="lpstr">
      <vt:lpstr>Arial</vt:lpstr>
      <vt:lpstr>Gill Sans MT</vt:lpstr>
      <vt:lpstr>Impact</vt:lpstr>
      <vt:lpstr>Badge</vt:lpstr>
      <vt:lpstr>Fortælleteknik</vt:lpstr>
      <vt:lpstr>PowerPoint-præsentation</vt:lpstr>
      <vt:lpstr>Fortælleren OG forfatteren</vt:lpstr>
      <vt:lpstr>Forfatter versus fortæller </vt:lpstr>
      <vt:lpstr>Hvilke fortællertyper kender I?</vt:lpstr>
      <vt:lpstr>PowerPoint-præsentation</vt:lpstr>
      <vt:lpstr>Fortælleren (fortællerens viden) </vt:lpstr>
      <vt:lpstr>Medsyn og bagudsyn</vt:lpstr>
      <vt:lpstr>Fortællerens rolle </vt:lpstr>
      <vt:lpstr>Fortælleelementer </vt:lpstr>
      <vt:lpstr>direkte tale, indirekte tale, dækket direkte tale, tankereferat/indre monolog </vt:lpstr>
      <vt:lpstr>Gæt en fortæller</vt:lpstr>
      <vt:lpstr>Oplæsning</vt:lpstr>
      <vt:lpstr>Skriveøvelse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Fortælleteknik</dc:title>
  <dc:creator>[MF] Majken Friis</dc:creator>
  <cp:lastModifiedBy>[LI] Line Sanne Ahl Kjærsgaard</cp:lastModifiedBy>
  <cp:revision>12</cp:revision>
  <dcterms:created xsi:type="dcterms:W3CDTF">2017-12-11T07:20:35Z</dcterms:created>
  <dcterms:modified xsi:type="dcterms:W3CDTF">2023-09-04T06:05:13Z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0x010100372709C426B6E642A1548407C6748551</vt:lpwstr>
  </property>
</Properties>
</file>