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3" r:id="rId1"/>
  </p:sldMasterIdLst>
  <p:notesMasterIdLst>
    <p:notesMasterId r:id="rId15"/>
  </p:notesMasterIdLst>
  <p:sldIdLst>
    <p:sldId id="268" r:id="rId2"/>
    <p:sldId id="256" r:id="rId3"/>
    <p:sldId id="257" r:id="rId4"/>
    <p:sldId id="258" r:id="rId5"/>
    <p:sldId id="260" r:id="rId6"/>
    <p:sldId id="269" r:id="rId7"/>
    <p:sldId id="259" r:id="rId8"/>
    <p:sldId id="261" r:id="rId9"/>
    <p:sldId id="262" r:id="rId10"/>
    <p:sldId id="267" r:id="rId11"/>
    <p:sldId id="265" r:id="rId12"/>
    <p:sldId id="263" r:id="rId13"/>
    <p:sldId id="264"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689"/>
    <p:restoredTop sz="94648"/>
  </p:normalViewPr>
  <p:slideViewPr>
    <p:cSldViewPr snapToGrid="0" snapToObjects="1">
      <p:cViewPr varScale="1">
        <p:scale>
          <a:sx n="58" d="100"/>
          <a:sy n="58" d="100"/>
        </p:scale>
        <p:origin x="216" y="1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DC241E-25AF-4411-88AD-ECED2E6B325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2CAB0629-53A6-497A-BF98-969CADEF9076}">
      <dgm:prSet custT="1"/>
      <dgm:spPr/>
      <dgm:t>
        <a:bodyPr/>
        <a:lstStyle/>
        <a:p>
          <a:pPr>
            <a:lnSpc>
              <a:spcPct val="100000"/>
            </a:lnSpc>
          </a:pPr>
          <a:r>
            <a:rPr lang="da-DK" sz="2000" b="0" i="0" dirty="0"/>
            <a:t>Tag et øjeblik til at reflektere over, hvad der dukker op i dit sind, når du hører ordet "natur." Hvordan ser det ud? Hvordan føles det? Hvad opstår der af tanker om lyde, dufte, eller oplevelser? Er det et sted, en tilstand, eller måske noget helt andet?</a:t>
          </a:r>
          <a:endParaRPr lang="en-US" sz="2000" dirty="0"/>
        </a:p>
      </dgm:t>
    </dgm:pt>
    <dgm:pt modelId="{9B74B7FE-B9A5-4D71-AB07-C74FF5E09179}" type="parTrans" cxnId="{6441A366-8AF2-4DE8-82D7-69C94728083D}">
      <dgm:prSet/>
      <dgm:spPr/>
      <dgm:t>
        <a:bodyPr/>
        <a:lstStyle/>
        <a:p>
          <a:endParaRPr lang="en-US"/>
        </a:p>
      </dgm:t>
    </dgm:pt>
    <dgm:pt modelId="{41BDDD85-7658-4D93-855C-2DBF273A3018}" type="sibTrans" cxnId="{6441A366-8AF2-4DE8-82D7-69C94728083D}">
      <dgm:prSet/>
      <dgm:spPr/>
      <dgm:t>
        <a:bodyPr/>
        <a:lstStyle/>
        <a:p>
          <a:pPr>
            <a:lnSpc>
              <a:spcPct val="100000"/>
            </a:lnSpc>
          </a:pPr>
          <a:endParaRPr lang="en-US"/>
        </a:p>
      </dgm:t>
    </dgm:pt>
    <dgm:pt modelId="{E45C1DFA-AFCD-4AC9-B8FD-B3A23A509BB3}">
      <dgm:prSet custT="1"/>
      <dgm:spPr/>
      <dgm:t>
        <a:bodyPr/>
        <a:lstStyle/>
        <a:p>
          <a:pPr>
            <a:lnSpc>
              <a:spcPct val="100000"/>
            </a:lnSpc>
          </a:pPr>
          <a:r>
            <a:rPr lang="da-DK" sz="2000" b="0" i="0" dirty="0"/>
            <a:t>Herefter skal du skrive en kort, spontan beskrivelse af dine tanker om naturen. Det behøver ikke at være formelt eller struktureret – men blot en refleksion af dine tanker på skrift.</a:t>
          </a:r>
          <a:endParaRPr lang="en-US" sz="2000" dirty="0"/>
        </a:p>
      </dgm:t>
    </dgm:pt>
    <dgm:pt modelId="{C50A273A-127F-4DD1-93ED-0E4584F16B01}" type="parTrans" cxnId="{28F10FBD-FB02-4177-82B8-B06639A9BAEB}">
      <dgm:prSet/>
      <dgm:spPr/>
      <dgm:t>
        <a:bodyPr/>
        <a:lstStyle/>
        <a:p>
          <a:endParaRPr lang="en-US"/>
        </a:p>
      </dgm:t>
    </dgm:pt>
    <dgm:pt modelId="{E861B8EE-B5DF-4E90-AE06-8677D200026B}" type="sibTrans" cxnId="{28F10FBD-FB02-4177-82B8-B06639A9BAEB}">
      <dgm:prSet/>
      <dgm:spPr/>
      <dgm:t>
        <a:bodyPr/>
        <a:lstStyle/>
        <a:p>
          <a:endParaRPr lang="en-US"/>
        </a:p>
      </dgm:t>
    </dgm:pt>
    <dgm:pt modelId="{17E3D411-328C-432D-94FA-CEB611A2FD2C}" type="pres">
      <dgm:prSet presAssocID="{60DC241E-25AF-4411-88AD-ECED2E6B3256}" presName="root" presStyleCnt="0">
        <dgm:presLayoutVars>
          <dgm:dir/>
          <dgm:resizeHandles val="exact"/>
        </dgm:presLayoutVars>
      </dgm:prSet>
      <dgm:spPr/>
    </dgm:pt>
    <dgm:pt modelId="{4DA88870-A220-4D74-BB01-9B7C4F5D0A76}" type="pres">
      <dgm:prSet presAssocID="{60DC241E-25AF-4411-88AD-ECED2E6B3256}" presName="container" presStyleCnt="0">
        <dgm:presLayoutVars>
          <dgm:dir/>
          <dgm:resizeHandles val="exact"/>
        </dgm:presLayoutVars>
      </dgm:prSet>
      <dgm:spPr/>
    </dgm:pt>
    <dgm:pt modelId="{D672AE3B-8E90-4F2B-AC99-A26E93E7C601}" type="pres">
      <dgm:prSet presAssocID="{2CAB0629-53A6-497A-BF98-969CADEF9076}" presName="compNode" presStyleCnt="0"/>
      <dgm:spPr/>
    </dgm:pt>
    <dgm:pt modelId="{C327E57C-64C6-4002-9AD2-5E39572DDF0D}" type="pres">
      <dgm:prSet presAssocID="{2CAB0629-53A6-497A-BF98-969CADEF9076}" presName="iconBgRect" presStyleLbl="bgShp" presStyleIdx="0" presStyleCnt="2"/>
      <dgm:spPr/>
    </dgm:pt>
    <dgm:pt modelId="{5DEC8D08-CD54-41B8-92BE-CED79AD97127}" type="pres">
      <dgm:prSet presAssocID="{2CAB0629-53A6-497A-BF98-969CADEF907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Japanese Dolls"/>
        </a:ext>
      </dgm:extLst>
    </dgm:pt>
    <dgm:pt modelId="{7E666259-127A-4C23-BB41-CEF10864D3F5}" type="pres">
      <dgm:prSet presAssocID="{2CAB0629-53A6-497A-BF98-969CADEF9076}" presName="spaceRect" presStyleCnt="0"/>
      <dgm:spPr/>
    </dgm:pt>
    <dgm:pt modelId="{39ED791C-E880-4CBA-BB32-F6F3E5A37CC9}" type="pres">
      <dgm:prSet presAssocID="{2CAB0629-53A6-497A-BF98-969CADEF9076}" presName="textRect" presStyleLbl="revTx" presStyleIdx="0" presStyleCnt="2">
        <dgm:presLayoutVars>
          <dgm:chMax val="1"/>
          <dgm:chPref val="1"/>
        </dgm:presLayoutVars>
      </dgm:prSet>
      <dgm:spPr/>
    </dgm:pt>
    <dgm:pt modelId="{A13DCA8E-ABD3-411A-92B5-ABC3830D3734}" type="pres">
      <dgm:prSet presAssocID="{41BDDD85-7658-4D93-855C-2DBF273A3018}" presName="sibTrans" presStyleLbl="sibTrans2D1" presStyleIdx="0" presStyleCnt="0"/>
      <dgm:spPr/>
    </dgm:pt>
    <dgm:pt modelId="{6696A6BA-D44F-4BF4-860E-4B36C03B98AA}" type="pres">
      <dgm:prSet presAssocID="{E45C1DFA-AFCD-4AC9-B8FD-B3A23A509BB3}" presName="compNode" presStyleCnt="0"/>
      <dgm:spPr/>
    </dgm:pt>
    <dgm:pt modelId="{6DE11BE4-4EAF-41B2-8B84-3D9B048AD4E2}" type="pres">
      <dgm:prSet presAssocID="{E45C1DFA-AFCD-4AC9-B8FD-B3A23A509BB3}" presName="iconBgRect" presStyleLbl="bgShp" presStyleIdx="1" presStyleCnt="2"/>
      <dgm:spPr/>
    </dgm:pt>
    <dgm:pt modelId="{A0B153AD-669B-491C-A9F0-C6F6AB500087}" type="pres">
      <dgm:prSet presAssocID="{E45C1DFA-AFCD-4AC9-B8FD-B3A23A509BB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lyant"/>
        </a:ext>
      </dgm:extLst>
    </dgm:pt>
    <dgm:pt modelId="{AF02A5B9-6929-48B5-8329-A05655AE3555}" type="pres">
      <dgm:prSet presAssocID="{E45C1DFA-AFCD-4AC9-B8FD-B3A23A509BB3}" presName="spaceRect" presStyleCnt="0"/>
      <dgm:spPr/>
    </dgm:pt>
    <dgm:pt modelId="{B36C38E9-22EC-4EF3-80B7-029A39588C72}" type="pres">
      <dgm:prSet presAssocID="{E45C1DFA-AFCD-4AC9-B8FD-B3A23A509BB3}" presName="textRect" presStyleLbl="revTx" presStyleIdx="1" presStyleCnt="2">
        <dgm:presLayoutVars>
          <dgm:chMax val="1"/>
          <dgm:chPref val="1"/>
        </dgm:presLayoutVars>
      </dgm:prSet>
      <dgm:spPr/>
    </dgm:pt>
  </dgm:ptLst>
  <dgm:cxnLst>
    <dgm:cxn modelId="{74BD2E30-A6B8-45AE-9084-6C0219EB1F44}" type="presOf" srcId="{E45C1DFA-AFCD-4AC9-B8FD-B3A23A509BB3}" destId="{B36C38E9-22EC-4EF3-80B7-029A39588C72}" srcOrd="0" destOrd="0" presId="urn:microsoft.com/office/officeart/2018/2/layout/IconCircleList"/>
    <dgm:cxn modelId="{9C9D8D64-BDD2-4EE5-A408-685F271A7E4C}" type="presOf" srcId="{2CAB0629-53A6-497A-BF98-969CADEF9076}" destId="{39ED791C-E880-4CBA-BB32-F6F3E5A37CC9}" srcOrd="0" destOrd="0" presId="urn:microsoft.com/office/officeart/2018/2/layout/IconCircleList"/>
    <dgm:cxn modelId="{6441A366-8AF2-4DE8-82D7-69C94728083D}" srcId="{60DC241E-25AF-4411-88AD-ECED2E6B3256}" destId="{2CAB0629-53A6-497A-BF98-969CADEF9076}" srcOrd="0" destOrd="0" parTransId="{9B74B7FE-B9A5-4D71-AB07-C74FF5E09179}" sibTransId="{41BDDD85-7658-4D93-855C-2DBF273A3018}"/>
    <dgm:cxn modelId="{F0241A70-A039-449F-8D88-DC1CF5D2D2E6}" type="presOf" srcId="{60DC241E-25AF-4411-88AD-ECED2E6B3256}" destId="{17E3D411-328C-432D-94FA-CEB611A2FD2C}" srcOrd="0" destOrd="0" presId="urn:microsoft.com/office/officeart/2018/2/layout/IconCircleList"/>
    <dgm:cxn modelId="{55E206A6-D0FD-45FB-A825-AC06DBDAB215}" type="presOf" srcId="{41BDDD85-7658-4D93-855C-2DBF273A3018}" destId="{A13DCA8E-ABD3-411A-92B5-ABC3830D3734}" srcOrd="0" destOrd="0" presId="urn:microsoft.com/office/officeart/2018/2/layout/IconCircleList"/>
    <dgm:cxn modelId="{28F10FBD-FB02-4177-82B8-B06639A9BAEB}" srcId="{60DC241E-25AF-4411-88AD-ECED2E6B3256}" destId="{E45C1DFA-AFCD-4AC9-B8FD-B3A23A509BB3}" srcOrd="1" destOrd="0" parTransId="{C50A273A-127F-4DD1-93ED-0E4584F16B01}" sibTransId="{E861B8EE-B5DF-4E90-AE06-8677D200026B}"/>
    <dgm:cxn modelId="{71B86A0A-D011-4AC0-9C2F-EAF6C449CC29}" type="presParOf" srcId="{17E3D411-328C-432D-94FA-CEB611A2FD2C}" destId="{4DA88870-A220-4D74-BB01-9B7C4F5D0A76}" srcOrd="0" destOrd="0" presId="urn:microsoft.com/office/officeart/2018/2/layout/IconCircleList"/>
    <dgm:cxn modelId="{52D2E672-92D5-4AC2-AAB1-2F0C6A41A4AD}" type="presParOf" srcId="{4DA88870-A220-4D74-BB01-9B7C4F5D0A76}" destId="{D672AE3B-8E90-4F2B-AC99-A26E93E7C601}" srcOrd="0" destOrd="0" presId="urn:microsoft.com/office/officeart/2018/2/layout/IconCircleList"/>
    <dgm:cxn modelId="{F216697C-A5C9-4D03-A33E-1D61E784FF73}" type="presParOf" srcId="{D672AE3B-8E90-4F2B-AC99-A26E93E7C601}" destId="{C327E57C-64C6-4002-9AD2-5E39572DDF0D}" srcOrd="0" destOrd="0" presId="urn:microsoft.com/office/officeart/2018/2/layout/IconCircleList"/>
    <dgm:cxn modelId="{B7951264-61CC-40E3-A9FE-80195C19F9CC}" type="presParOf" srcId="{D672AE3B-8E90-4F2B-AC99-A26E93E7C601}" destId="{5DEC8D08-CD54-41B8-92BE-CED79AD97127}" srcOrd="1" destOrd="0" presId="urn:microsoft.com/office/officeart/2018/2/layout/IconCircleList"/>
    <dgm:cxn modelId="{EB39D170-AA28-4B4A-A71E-D03063E310B8}" type="presParOf" srcId="{D672AE3B-8E90-4F2B-AC99-A26E93E7C601}" destId="{7E666259-127A-4C23-BB41-CEF10864D3F5}" srcOrd="2" destOrd="0" presId="urn:microsoft.com/office/officeart/2018/2/layout/IconCircleList"/>
    <dgm:cxn modelId="{C91DEC9B-92F7-4A53-AB6A-AB0623A9B960}" type="presParOf" srcId="{D672AE3B-8E90-4F2B-AC99-A26E93E7C601}" destId="{39ED791C-E880-4CBA-BB32-F6F3E5A37CC9}" srcOrd="3" destOrd="0" presId="urn:microsoft.com/office/officeart/2018/2/layout/IconCircleList"/>
    <dgm:cxn modelId="{6DCD0C4E-4CB0-4EBC-92E2-24774982BB72}" type="presParOf" srcId="{4DA88870-A220-4D74-BB01-9B7C4F5D0A76}" destId="{A13DCA8E-ABD3-411A-92B5-ABC3830D3734}" srcOrd="1" destOrd="0" presId="urn:microsoft.com/office/officeart/2018/2/layout/IconCircleList"/>
    <dgm:cxn modelId="{61A009CA-7716-4BEC-816F-868D8B2EA390}" type="presParOf" srcId="{4DA88870-A220-4D74-BB01-9B7C4F5D0A76}" destId="{6696A6BA-D44F-4BF4-860E-4B36C03B98AA}" srcOrd="2" destOrd="0" presId="urn:microsoft.com/office/officeart/2018/2/layout/IconCircleList"/>
    <dgm:cxn modelId="{06284D5B-75DD-4848-929F-D737DAB0AD2E}" type="presParOf" srcId="{6696A6BA-D44F-4BF4-860E-4B36C03B98AA}" destId="{6DE11BE4-4EAF-41B2-8B84-3D9B048AD4E2}" srcOrd="0" destOrd="0" presId="urn:microsoft.com/office/officeart/2018/2/layout/IconCircleList"/>
    <dgm:cxn modelId="{36A2F91E-2E8B-4A5F-BA6B-FA4F651713B9}" type="presParOf" srcId="{6696A6BA-D44F-4BF4-860E-4B36C03B98AA}" destId="{A0B153AD-669B-491C-A9F0-C6F6AB500087}" srcOrd="1" destOrd="0" presId="urn:microsoft.com/office/officeart/2018/2/layout/IconCircleList"/>
    <dgm:cxn modelId="{40789DED-0DF7-4247-B9A5-655E5B55D516}" type="presParOf" srcId="{6696A6BA-D44F-4BF4-860E-4B36C03B98AA}" destId="{AF02A5B9-6929-48B5-8329-A05655AE3555}" srcOrd="2" destOrd="0" presId="urn:microsoft.com/office/officeart/2018/2/layout/IconCircleList"/>
    <dgm:cxn modelId="{22D07F94-CF67-4F45-97D7-E8A066215742}" type="presParOf" srcId="{6696A6BA-D44F-4BF4-860E-4B36C03B98AA}" destId="{B36C38E9-22EC-4EF3-80B7-029A39588C7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27E57C-64C6-4002-9AD2-5E39572DDF0D}">
      <dsp:nvSpPr>
        <dsp:cNvPr id="0" name=""/>
        <dsp:cNvSpPr/>
      </dsp:nvSpPr>
      <dsp:spPr>
        <a:xfrm>
          <a:off x="108989" y="1370924"/>
          <a:ext cx="1282575" cy="128257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EC8D08-CD54-41B8-92BE-CED79AD97127}">
      <dsp:nvSpPr>
        <dsp:cNvPr id="0" name=""/>
        <dsp:cNvSpPr/>
      </dsp:nvSpPr>
      <dsp:spPr>
        <a:xfrm>
          <a:off x="378329" y="1640265"/>
          <a:ext cx="743893" cy="7438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D791C-E880-4CBA-BB32-F6F3E5A37CC9}">
      <dsp:nvSpPr>
        <dsp:cNvPr id="0" name=""/>
        <dsp:cNvSpPr/>
      </dsp:nvSpPr>
      <dsp:spPr>
        <a:xfrm>
          <a:off x="1666401" y="1370924"/>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da-DK" sz="2000" b="0" i="0" kern="1200" dirty="0"/>
            <a:t>Tag et øjeblik til at reflektere over, hvad der dukker op i dit sind, når du hører ordet "natur." Hvordan ser det ud? Hvordan føles det? Hvad opstår der af tanker om lyde, dufte, eller oplevelser? Er det et sted, en tilstand, eller måske noget helt andet?</a:t>
          </a:r>
          <a:endParaRPr lang="en-US" sz="2000" kern="1200" dirty="0"/>
        </a:p>
      </dsp:txBody>
      <dsp:txXfrm>
        <a:off x="1666401" y="1370924"/>
        <a:ext cx="3023212" cy="1282575"/>
      </dsp:txXfrm>
    </dsp:sp>
    <dsp:sp modelId="{6DE11BE4-4EAF-41B2-8B84-3D9B048AD4E2}">
      <dsp:nvSpPr>
        <dsp:cNvPr id="0" name=""/>
        <dsp:cNvSpPr/>
      </dsp:nvSpPr>
      <dsp:spPr>
        <a:xfrm>
          <a:off x="5216385" y="1370924"/>
          <a:ext cx="1282575" cy="128257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B153AD-669B-491C-A9F0-C6F6AB500087}">
      <dsp:nvSpPr>
        <dsp:cNvPr id="0" name=""/>
        <dsp:cNvSpPr/>
      </dsp:nvSpPr>
      <dsp:spPr>
        <a:xfrm>
          <a:off x="5485726" y="1640265"/>
          <a:ext cx="743893" cy="7438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6C38E9-22EC-4EF3-80B7-029A39588C72}">
      <dsp:nvSpPr>
        <dsp:cNvPr id="0" name=""/>
        <dsp:cNvSpPr/>
      </dsp:nvSpPr>
      <dsp:spPr>
        <a:xfrm>
          <a:off x="6773798" y="1370924"/>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da-DK" sz="2000" b="0" i="0" kern="1200" dirty="0"/>
            <a:t>Herefter skal du skrive en kort, spontan beskrivelse af dine tanker om naturen. Det behøver ikke at være formelt eller struktureret – men blot en refleksion af dine tanker på skrift.</a:t>
          </a:r>
          <a:endParaRPr lang="en-US" sz="2000" kern="1200" dirty="0"/>
        </a:p>
      </dsp:txBody>
      <dsp:txXfrm>
        <a:off x="6773798" y="1370924"/>
        <a:ext cx="3023212" cy="128257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78A984-92B3-D045-9175-73BB1427EAEA}" type="datetimeFigureOut">
              <a:rPr lang="da-DK" smtClean="0"/>
              <a:t>22.11.2023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633F26-65E6-6C47-A0F1-A8ADE25E4F7E}" type="slidenum">
              <a:rPr lang="da-DK" smtClean="0"/>
              <a:t>‹nr.›</a:t>
            </a:fld>
            <a:endParaRPr lang="da-DK"/>
          </a:p>
        </p:txBody>
      </p:sp>
    </p:spTree>
    <p:extLst>
      <p:ext uri="{BB962C8B-B14F-4D97-AF65-F5344CB8AC3E}">
        <p14:creationId xmlns:p14="http://schemas.microsoft.com/office/powerpoint/2010/main" val="2042313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informationsordbogen.dk/concept.php?hterm=6f7264"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informationsordbogen.dk/concept.php?hterm=75647472796b2332"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latin typeface="Verdana" panose="020B0604030504040204" pitchFamily="34" charset="0"/>
              </a:rPr>
              <a:t>Billedligt udtryk, i hvilket et </a:t>
            </a:r>
            <a:r>
              <a:rPr lang="da-DK" b="0" i="0" u="none" strike="noStrike" dirty="0">
                <a:solidFill>
                  <a:srgbClr val="63439C"/>
                </a:solidFill>
                <a:effectLst/>
                <a:latin typeface="Verdana" panose="020B0604030504040204" pitchFamily="34" charset="0"/>
                <a:hlinkClick r:id="rId3" tooltip="Vis begreb"/>
              </a:rPr>
              <a:t>ord</a:t>
            </a:r>
            <a:r>
              <a:rPr lang="da-DK" b="0" i="0" dirty="0">
                <a:solidFill>
                  <a:srgbClr val="000000"/>
                </a:solidFill>
                <a:effectLst/>
                <a:latin typeface="Verdana" panose="020B0604030504040204" pitchFamily="34" charset="0"/>
              </a:rPr>
              <a:t> eller et </a:t>
            </a:r>
            <a:r>
              <a:rPr lang="da-DK" b="0" i="0" u="none" strike="noStrike" dirty="0">
                <a:solidFill>
                  <a:srgbClr val="63439C"/>
                </a:solidFill>
                <a:effectLst/>
                <a:latin typeface="Verdana" panose="020B0604030504040204" pitchFamily="34" charset="0"/>
                <a:hlinkClick r:id="rId4" tooltip="Vis begreb"/>
              </a:rPr>
              <a:t>udtryk</a:t>
            </a:r>
            <a:r>
              <a:rPr lang="da-DK" b="0" i="0" u="none" strike="noStrike" baseline="30000" dirty="0">
                <a:solidFill>
                  <a:srgbClr val="63439C"/>
                </a:solidFill>
                <a:effectLst/>
                <a:latin typeface="Verdana" panose="020B0604030504040204" pitchFamily="34" charset="0"/>
                <a:hlinkClick r:id="rId4" tooltip="Vis begreb"/>
              </a:rPr>
              <a:t>2</a:t>
            </a:r>
            <a:r>
              <a:rPr lang="da-DK" b="0" i="0" dirty="0">
                <a:solidFill>
                  <a:srgbClr val="000000"/>
                </a:solidFill>
                <a:effectLst/>
                <a:latin typeface="Verdana" panose="020B0604030504040204" pitchFamily="34" charset="0"/>
              </a:rPr>
              <a:t>, der i bogstavelig forstand betyder noget bestemt, anvendes om noget helt andet for at indikere en form for lighed (</a:t>
            </a:r>
            <a:r>
              <a:rPr lang="da-DK" b="0" i="1" dirty="0">
                <a:solidFill>
                  <a:srgbClr val="000000"/>
                </a:solidFill>
                <a:effectLst/>
                <a:latin typeface="Verdana" panose="020B0604030504040204" pitchFamily="34" charset="0"/>
              </a:rPr>
              <a:t>overført betydning</a:t>
            </a:r>
            <a:r>
              <a:rPr lang="da-DK" b="0" i="0" dirty="0">
                <a:solidFill>
                  <a:srgbClr val="000000"/>
                </a:solidFill>
                <a:effectLst/>
                <a:latin typeface="Verdana" panose="020B0604030504040204" pitchFamily="34" charset="0"/>
              </a:rPr>
              <a:t>).</a:t>
            </a:r>
            <a:endParaRPr lang="da-DK" dirty="0"/>
          </a:p>
        </p:txBody>
      </p:sp>
      <p:sp>
        <p:nvSpPr>
          <p:cNvPr id="4" name="Pladsholder til slidenummer 3"/>
          <p:cNvSpPr>
            <a:spLocks noGrp="1"/>
          </p:cNvSpPr>
          <p:nvPr>
            <p:ph type="sldNum" sz="quarter" idx="5"/>
          </p:nvPr>
        </p:nvSpPr>
        <p:spPr/>
        <p:txBody>
          <a:bodyPr/>
          <a:lstStyle/>
          <a:p>
            <a:fld id="{18633F26-65E6-6C47-A0F1-A8ADE25E4F7E}" type="slidenum">
              <a:rPr lang="da-DK" smtClean="0"/>
              <a:t>4</a:t>
            </a:fld>
            <a:endParaRPr lang="da-DK"/>
          </a:p>
        </p:txBody>
      </p:sp>
    </p:spTree>
    <p:extLst>
      <p:ext uri="{BB962C8B-B14F-4D97-AF65-F5344CB8AC3E}">
        <p14:creationId xmlns:p14="http://schemas.microsoft.com/office/powerpoint/2010/main" val="4153530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links sidst i </a:t>
            </a:r>
            <a:r>
              <a:rPr lang="da-DK" dirty="0" err="1"/>
              <a:t>ppt’en</a:t>
            </a:r>
            <a:r>
              <a:rPr lang="da-DK" dirty="0"/>
              <a:t>, hvis I ikke selv kan finde ”teksten”.</a:t>
            </a:r>
          </a:p>
        </p:txBody>
      </p:sp>
      <p:sp>
        <p:nvSpPr>
          <p:cNvPr id="4" name="Pladsholder til slidenummer 3"/>
          <p:cNvSpPr>
            <a:spLocks noGrp="1"/>
          </p:cNvSpPr>
          <p:nvPr>
            <p:ph type="sldNum" sz="quarter" idx="5"/>
          </p:nvPr>
        </p:nvSpPr>
        <p:spPr/>
        <p:txBody>
          <a:bodyPr/>
          <a:lstStyle/>
          <a:p>
            <a:fld id="{18633F26-65E6-6C47-A0F1-A8ADE25E4F7E}" type="slidenum">
              <a:rPr lang="da-DK" smtClean="0"/>
              <a:t>9</a:t>
            </a:fld>
            <a:endParaRPr lang="da-DK"/>
          </a:p>
        </p:txBody>
      </p:sp>
    </p:spTree>
    <p:extLst>
      <p:ext uri="{BB962C8B-B14F-4D97-AF65-F5344CB8AC3E}">
        <p14:creationId xmlns:p14="http://schemas.microsoft.com/office/powerpoint/2010/main" val="57130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823290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11/22/23</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510197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403933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3246502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2532821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2856387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2269654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2808553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500907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3822114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11/22/23</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243308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11/22/23</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‹nr.›</a:t>
            </a:fld>
            <a:endParaRPr lang="en-US"/>
          </a:p>
        </p:txBody>
      </p:sp>
    </p:spTree>
    <p:extLst>
      <p:ext uri="{BB962C8B-B14F-4D97-AF65-F5344CB8AC3E}">
        <p14:creationId xmlns:p14="http://schemas.microsoft.com/office/powerpoint/2010/main" val="2205647553"/>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72" r:id="rId6"/>
    <p:sldLayoutId id="2147483767" r:id="rId7"/>
    <p:sldLayoutId id="2147483768" r:id="rId8"/>
    <p:sldLayoutId id="2147483769" r:id="rId9"/>
    <p:sldLayoutId id="2147483771" r:id="rId10"/>
    <p:sldLayoutId id="2147483770" r:id="rId11"/>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anskitiden.systime.dk/index.php?id=18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danskitiden.systime.dk/index.php?id=157"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Sv6weY-C-xM&amp;t=4s" TargetMode="External"/><Relationship Id="rId7" Type="http://schemas.openxmlformats.org/officeDocument/2006/relationships/image" Target="https://danskitiden.systime.dk/fileadmin/_processed_/9/9/csm_s212_m00_Tilbage_til_naturen_Storm_P_red_c49dbb83a9.jpg" TargetMode="External"/><Relationship Id="rId2" Type="http://schemas.openxmlformats.org/officeDocument/2006/relationships/hyperlink" Target="https://kalliope.org/da/text/aarestrup1838a24" TargetMode="Externa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s://www.sarahinthegreen.com/da/smaland-sverige-rejseguide-natur/" TargetMode="External"/><Relationship Id="rId4" Type="http://schemas.openxmlformats.org/officeDocument/2006/relationships/hyperlink" Target="https://www.dr.dk/drtv/episode/soeren-ryge_-far-mor-og-boern_-far-mor-og-boern-_3__5536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A74C7B-9EA9-80C1-4C64-9CEB771DA361}"/>
              </a:ext>
            </a:extLst>
          </p:cNvPr>
          <p:cNvSpPr>
            <a:spLocks noGrp="1"/>
          </p:cNvSpPr>
          <p:nvPr>
            <p:ph type="title"/>
          </p:nvPr>
        </p:nvSpPr>
        <p:spPr/>
        <p:txBody>
          <a:bodyPr>
            <a:normAutofit fontScale="90000"/>
          </a:bodyPr>
          <a:lstStyle/>
          <a:p>
            <a:pPr algn="ctr"/>
            <a:r>
              <a:rPr lang="da-DK" dirty="0"/>
              <a:t>NATUR</a:t>
            </a:r>
            <a:br>
              <a:rPr lang="da-DK" dirty="0"/>
            </a:br>
            <a:r>
              <a:rPr lang="da-DK" sz="2000" b="0" i="0" dirty="0">
                <a:effectLst/>
                <a:latin typeface="Söhne"/>
              </a:rPr>
              <a:t>Del dine indtryk og følelser om, hvad ordet  "natur" skaber af associationer for dig.</a:t>
            </a:r>
            <a:br>
              <a:rPr lang="da-DK" b="0" i="0" dirty="0">
                <a:effectLst/>
                <a:latin typeface="Söhne"/>
              </a:rPr>
            </a:br>
            <a:endParaRPr lang="da-DK" dirty="0"/>
          </a:p>
        </p:txBody>
      </p:sp>
      <p:graphicFrame>
        <p:nvGraphicFramePr>
          <p:cNvPr id="5" name="Pladsholder til indhold 2">
            <a:extLst>
              <a:ext uri="{FF2B5EF4-FFF2-40B4-BE49-F238E27FC236}">
                <a16:creationId xmlns:a16="http://schemas.microsoft.com/office/drawing/2014/main" id="{9C563263-8290-7AF4-4B40-5A968F7DF706}"/>
              </a:ext>
            </a:extLst>
          </p:cNvPr>
          <p:cNvGraphicFramePr>
            <a:graphicFrameLocks noGrp="1"/>
          </p:cNvGraphicFramePr>
          <p:nvPr>
            <p:ph idx="1"/>
            <p:extLst>
              <p:ext uri="{D42A27DB-BD31-4B8C-83A1-F6EECF244321}">
                <p14:modId xmlns:p14="http://schemas.microsoft.com/office/powerpoint/2010/main" val="1481015569"/>
              </p:ext>
            </p:extLst>
          </p:nvPr>
        </p:nvGraphicFramePr>
        <p:xfrm>
          <a:off x="1143000" y="2009554"/>
          <a:ext cx="9906000" cy="4024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7503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3EAA282C-D6AD-4614-A9F7-E9D8CDB6B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81C925A-6DAA-4FBE-B218-94FC261A8B12}"/>
              </a:ext>
            </a:extLst>
          </p:cNvPr>
          <p:cNvPicPr>
            <a:picLocks noChangeAspect="1"/>
          </p:cNvPicPr>
          <p:nvPr/>
        </p:nvPicPr>
        <p:blipFill rotWithShape="1">
          <a:blip r:embed="rId2"/>
          <a:srcRect l="623" r="10488"/>
          <a:stretch/>
        </p:blipFill>
        <p:spPr>
          <a:xfrm>
            <a:off x="20" y="10"/>
            <a:ext cx="12191980" cy="6857990"/>
          </a:xfrm>
          <a:prstGeom prst="rect">
            <a:avLst/>
          </a:prstGeom>
        </p:spPr>
      </p:pic>
      <p:sp>
        <p:nvSpPr>
          <p:cNvPr id="78" name="Rectangle 77">
            <a:extLst>
              <a:ext uri="{FF2B5EF4-FFF2-40B4-BE49-F238E27FC236}">
                <a16:creationId xmlns:a16="http://schemas.microsoft.com/office/drawing/2014/main" id="{85349CB8-0027-49D3-B09C-B3097EB0E4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49100"/>
            <a:ext cx="12192000" cy="2008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F3CB286-CC38-E64B-8DCC-576647C57AB9}"/>
              </a:ext>
            </a:extLst>
          </p:cNvPr>
          <p:cNvSpPr>
            <a:spLocks noGrp="1"/>
          </p:cNvSpPr>
          <p:nvPr>
            <p:ph type="ctrTitle"/>
          </p:nvPr>
        </p:nvSpPr>
        <p:spPr>
          <a:xfrm>
            <a:off x="848436" y="5284380"/>
            <a:ext cx="10495128" cy="775225"/>
          </a:xfrm>
        </p:spPr>
        <p:txBody>
          <a:bodyPr anchor="ctr">
            <a:normAutofit/>
          </a:bodyPr>
          <a:lstStyle/>
          <a:p>
            <a:r>
              <a:rPr lang="da-DK" sz="4000"/>
              <a:t>NATURSYN</a:t>
            </a:r>
          </a:p>
        </p:txBody>
      </p:sp>
      <p:cxnSp>
        <p:nvCxnSpPr>
          <p:cNvPr id="80" name="Straight Connector 79">
            <a:extLst>
              <a:ext uri="{FF2B5EF4-FFF2-40B4-BE49-F238E27FC236}">
                <a16:creationId xmlns:a16="http://schemas.microsoft.com/office/drawing/2014/main" id="{C4A330F7-C135-4887-BEB7-715897211F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4849100"/>
            <a:ext cx="3309581" cy="52811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B4BC022-2321-4FF2-BB92-B4B3F486CF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864221" y="4849100"/>
            <a:ext cx="3327780" cy="52811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6E8991A-3FA3-406E-92A6-7021C64B8B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0990" y="4849100"/>
            <a:ext cx="2648592" cy="20089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4486EB5-0FC0-4694-8A6B-5084CCDFFA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95230" y="5834655"/>
            <a:ext cx="4296771" cy="102334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02A2150-2605-46B8-9C26-A96C0BB01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283588" y="4849100"/>
            <a:ext cx="1460311" cy="20089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74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A913F4-F81B-254B-B57C-3BD6D2C7A62A}"/>
              </a:ext>
            </a:extLst>
          </p:cNvPr>
          <p:cNvSpPr>
            <a:spLocks noGrp="1"/>
          </p:cNvSpPr>
          <p:nvPr>
            <p:ph type="title"/>
          </p:nvPr>
        </p:nvSpPr>
        <p:spPr/>
        <p:txBody>
          <a:bodyPr/>
          <a:lstStyle/>
          <a:p>
            <a:r>
              <a:rPr lang="da-DK" dirty="0"/>
              <a:t>Introduktion til forløbet</a:t>
            </a:r>
          </a:p>
        </p:txBody>
      </p:sp>
      <p:sp>
        <p:nvSpPr>
          <p:cNvPr id="3" name="Pladsholder til indhold 2">
            <a:extLst>
              <a:ext uri="{FF2B5EF4-FFF2-40B4-BE49-F238E27FC236}">
                <a16:creationId xmlns:a16="http://schemas.microsoft.com/office/drawing/2014/main" id="{35B7C56E-06FA-694E-A8B7-934397FB1BCD}"/>
              </a:ext>
            </a:extLst>
          </p:cNvPr>
          <p:cNvSpPr>
            <a:spLocks noGrp="1"/>
          </p:cNvSpPr>
          <p:nvPr>
            <p:ph idx="1"/>
          </p:nvPr>
        </p:nvSpPr>
        <p:spPr/>
        <p:txBody>
          <a:bodyPr>
            <a:normAutofit/>
          </a:bodyPr>
          <a:lstStyle/>
          <a:p>
            <a:r>
              <a:rPr lang="da-DK" dirty="0"/>
              <a:t>Vi skal undersøge, hvilke forskellige roller naturen spiller i forskellige tekster.</a:t>
            </a:r>
          </a:p>
          <a:p>
            <a:pPr marL="0" indent="0">
              <a:buNone/>
            </a:pPr>
            <a:endParaRPr lang="da-DK" dirty="0"/>
          </a:p>
          <a:p>
            <a:r>
              <a:rPr lang="da-DK" dirty="0"/>
              <a:t>I forløbet skal vi arbejde fælles i klassen og i par/grupper, og der skal både fremlægges mundtligt og </a:t>
            </a:r>
            <a:r>
              <a:rPr lang="da-DK" b="1" dirty="0"/>
              <a:t>løbende skrives notater og pointer ned</a:t>
            </a:r>
            <a:r>
              <a:rPr lang="da-DK" dirty="0"/>
              <a:t>, så I kan vende tilbage til dem og bruge dem senere.</a:t>
            </a:r>
          </a:p>
          <a:p>
            <a:endParaRPr lang="da-DK" dirty="0"/>
          </a:p>
          <a:p>
            <a:r>
              <a:rPr lang="da-DK" b="1" dirty="0"/>
              <a:t>Begrebsapparat</a:t>
            </a:r>
            <a:r>
              <a:rPr lang="da-DK" dirty="0"/>
              <a:t>: Hvert modul vil introducere forskellige begreber, både fagfaglige begreber og tematisk begreber. I skal derfor I jeres noter, sørger for at have et ”sted” dedikeret til at skrive disse begreber ned, så I har dem samlet et sted. </a:t>
            </a:r>
          </a:p>
          <a:p>
            <a:endParaRPr lang="da-DK" dirty="0"/>
          </a:p>
        </p:txBody>
      </p:sp>
    </p:spTree>
    <p:extLst>
      <p:ext uri="{BB962C8B-B14F-4D97-AF65-F5344CB8AC3E}">
        <p14:creationId xmlns:p14="http://schemas.microsoft.com/office/powerpoint/2010/main" val="1058805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BBD8E-B229-844F-B2B6-6253A15595E6}"/>
              </a:ext>
            </a:extLst>
          </p:cNvPr>
          <p:cNvSpPr>
            <a:spLocks noGrp="1"/>
          </p:cNvSpPr>
          <p:nvPr>
            <p:ph type="title"/>
          </p:nvPr>
        </p:nvSpPr>
        <p:spPr/>
        <p:txBody>
          <a:bodyPr/>
          <a:lstStyle/>
          <a:p>
            <a:r>
              <a:rPr lang="da-DK" dirty="0"/>
              <a:t>1.Modul – tilbage til naturen?</a:t>
            </a:r>
          </a:p>
        </p:txBody>
      </p:sp>
      <p:sp>
        <p:nvSpPr>
          <p:cNvPr id="3" name="Pladsholder til indhold 2">
            <a:extLst>
              <a:ext uri="{FF2B5EF4-FFF2-40B4-BE49-F238E27FC236}">
                <a16:creationId xmlns:a16="http://schemas.microsoft.com/office/drawing/2014/main" id="{F64DAE4C-10BD-F347-98BC-79BBBA4B34C7}"/>
              </a:ext>
            </a:extLst>
          </p:cNvPr>
          <p:cNvSpPr>
            <a:spLocks noGrp="1"/>
          </p:cNvSpPr>
          <p:nvPr>
            <p:ph idx="1"/>
          </p:nvPr>
        </p:nvSpPr>
        <p:spPr/>
        <p:txBody>
          <a:bodyPr>
            <a:normAutofit fontScale="92500"/>
          </a:bodyPr>
          <a:lstStyle/>
          <a:p>
            <a:r>
              <a:rPr lang="da-DK" dirty="0"/>
              <a:t>Udtrykket </a:t>
            </a:r>
            <a:r>
              <a:rPr lang="da-DK" sz="2800" b="1" i="1" dirty="0"/>
              <a:t>Tilbage til naturen? </a:t>
            </a:r>
            <a:r>
              <a:rPr lang="da-DK" dirty="0"/>
              <a:t>er overskriften for vores første modul. </a:t>
            </a:r>
          </a:p>
          <a:p>
            <a:r>
              <a:rPr lang="da-DK" dirty="0"/>
              <a:t>Vendingen kan betyde, at mennesket skal vende tilbage til en mere enkel måde at leve på og lægger afstand til bylivet og civilisationen. Men der er sat et spørgsmålstegn bagefter... </a:t>
            </a:r>
            <a:r>
              <a:rPr lang="da-DK" b="1" dirty="0"/>
              <a:t>For udsagnet </a:t>
            </a:r>
            <a:r>
              <a:rPr lang="da-DK" dirty="0"/>
              <a:t>er selvfølgelig til diskussion. Kan man overhovedet vende tilbage – og findes der en natur, som man bare lige kan tage hen til, hvis man får lyst til det? </a:t>
            </a:r>
          </a:p>
          <a:p>
            <a:r>
              <a:rPr lang="da-DK" dirty="0"/>
              <a:t>Skal det måske snarere forstås i </a:t>
            </a:r>
            <a:r>
              <a:rPr lang="da-DK" b="1" dirty="0"/>
              <a:t>overført betydning</a:t>
            </a:r>
            <a:r>
              <a:rPr lang="da-DK" dirty="0"/>
              <a:t>? I dette modul skal vi forsøge at finde ud af og diskutere, </a:t>
            </a:r>
            <a:r>
              <a:rPr lang="da-DK" b="1" dirty="0"/>
              <a:t>Hvad natur i det hele taget er for noget.</a:t>
            </a:r>
          </a:p>
          <a:p>
            <a:endParaRPr lang="da-DK" dirty="0"/>
          </a:p>
          <a:p>
            <a:r>
              <a:rPr lang="da-DK" dirty="0"/>
              <a:t>Fagfagligt begreb til begrebsapparatet: </a:t>
            </a:r>
            <a:r>
              <a:rPr lang="da-DK" sz="3200" b="1" dirty="0"/>
              <a:t>Overført betydning.</a:t>
            </a:r>
            <a:endParaRPr lang="da-DK" b="1" dirty="0"/>
          </a:p>
        </p:txBody>
      </p:sp>
    </p:spTree>
    <p:extLst>
      <p:ext uri="{BB962C8B-B14F-4D97-AF65-F5344CB8AC3E}">
        <p14:creationId xmlns:p14="http://schemas.microsoft.com/office/powerpoint/2010/main" val="593625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6309531-94CD-4CF6-AACE-80EC085E0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54D8E3E-4B9D-F64B-99D8-FBC2A7B417BD}"/>
              </a:ext>
            </a:extLst>
          </p:cNvPr>
          <p:cNvSpPr>
            <a:spLocks noGrp="1"/>
          </p:cNvSpPr>
          <p:nvPr>
            <p:ph type="title"/>
          </p:nvPr>
        </p:nvSpPr>
        <p:spPr>
          <a:xfrm>
            <a:off x="5146159" y="685800"/>
            <a:ext cx="6238688" cy="1382233"/>
          </a:xfrm>
        </p:spPr>
        <p:txBody>
          <a:bodyPr>
            <a:normAutofit/>
          </a:bodyPr>
          <a:lstStyle/>
          <a:p>
            <a:r>
              <a:rPr lang="da-DK" sz="4100" dirty="0"/>
              <a:t>Hvad forstår vi ved begrebet natur?</a:t>
            </a:r>
          </a:p>
        </p:txBody>
      </p:sp>
      <p:pic>
        <p:nvPicPr>
          <p:cNvPr id="5" name="Picture 4" descr="Én i mængden">
            <a:extLst>
              <a:ext uri="{FF2B5EF4-FFF2-40B4-BE49-F238E27FC236}">
                <a16:creationId xmlns:a16="http://schemas.microsoft.com/office/drawing/2014/main" id="{93CD6821-1B61-71D1-73E6-E1C61868FF52}"/>
              </a:ext>
            </a:extLst>
          </p:cNvPr>
          <p:cNvPicPr>
            <a:picLocks noChangeAspect="1"/>
          </p:cNvPicPr>
          <p:nvPr/>
        </p:nvPicPr>
        <p:blipFill rotWithShape="1">
          <a:blip r:embed="rId2"/>
          <a:srcRect l="27004" r="18811" b="-2"/>
          <a:stretch/>
        </p:blipFill>
        <p:spPr>
          <a:xfrm>
            <a:off x="20" y="-7444"/>
            <a:ext cx="4966427" cy="6874330"/>
          </a:xfrm>
          <a:custGeom>
            <a:avLst/>
            <a:gdLst/>
            <a:ahLst/>
            <a:cxnLst/>
            <a:rect l="l" t="t" r="r" b="b"/>
            <a:pathLst>
              <a:path w="4966447" h="6874330">
                <a:moveTo>
                  <a:pt x="0" y="0"/>
                </a:moveTo>
                <a:lnTo>
                  <a:pt x="4966447" y="0"/>
                </a:lnTo>
                <a:lnTo>
                  <a:pt x="3355712" y="6874330"/>
                </a:lnTo>
                <a:lnTo>
                  <a:pt x="0" y="6874330"/>
                </a:lnTo>
                <a:close/>
              </a:path>
            </a:pathLst>
          </a:custGeom>
        </p:spPr>
      </p:pic>
      <p:sp>
        <p:nvSpPr>
          <p:cNvPr id="3" name="Pladsholder til indhold 2">
            <a:extLst>
              <a:ext uri="{FF2B5EF4-FFF2-40B4-BE49-F238E27FC236}">
                <a16:creationId xmlns:a16="http://schemas.microsoft.com/office/drawing/2014/main" id="{C0B55B18-5A6D-C74E-9AF1-0AF8B3D4EC35}"/>
              </a:ext>
            </a:extLst>
          </p:cNvPr>
          <p:cNvSpPr>
            <a:spLocks noGrp="1"/>
          </p:cNvSpPr>
          <p:nvPr>
            <p:ph idx="1"/>
          </p:nvPr>
        </p:nvSpPr>
        <p:spPr>
          <a:xfrm>
            <a:off x="5146158" y="2301949"/>
            <a:ext cx="6238687" cy="4022650"/>
          </a:xfrm>
        </p:spPr>
        <p:txBody>
          <a:bodyPr>
            <a:normAutofit fontScale="92500"/>
          </a:bodyPr>
          <a:lstStyle/>
          <a:p>
            <a:pPr marL="0" indent="0">
              <a:buNone/>
            </a:pPr>
            <a:r>
              <a:rPr lang="da-DK" b="1" dirty="0"/>
              <a:t>BRAINSTORM </a:t>
            </a:r>
          </a:p>
          <a:p>
            <a:pPr marL="0" indent="0">
              <a:buNone/>
            </a:pPr>
            <a:endParaRPr lang="da-DK" dirty="0"/>
          </a:p>
          <a:p>
            <a:r>
              <a:rPr lang="da-DK" dirty="0"/>
              <a:t>I gruppen: Tag notater på tavlen ved at dele ud af de associationer I skrev ned før. Lav en fælles brainstorm med udgangspunkt i alle jeres refleksioner. Kan I se nogle mønstre? Gentagelser? Andet?</a:t>
            </a:r>
          </a:p>
          <a:p>
            <a:pPr marL="0" indent="0">
              <a:buNone/>
            </a:pPr>
            <a:endParaRPr lang="da-DK" dirty="0"/>
          </a:p>
          <a:p>
            <a:r>
              <a:rPr lang="da-DK" dirty="0"/>
              <a:t>Forbered jer på at opsummere for klassen: </a:t>
            </a:r>
            <a:r>
              <a:rPr lang="da-DK" b="1" dirty="0"/>
              <a:t>Hvad viser jeres brainstorm om jeres fælles opfattelse af natur som begreb?</a:t>
            </a:r>
          </a:p>
          <a:p>
            <a:endParaRPr lang="da-DK" dirty="0"/>
          </a:p>
        </p:txBody>
      </p:sp>
      <p:cxnSp>
        <p:nvCxnSpPr>
          <p:cNvPr id="11" name="Straight Connector 10">
            <a:extLst>
              <a:ext uri="{FF2B5EF4-FFF2-40B4-BE49-F238E27FC236}">
                <a16:creationId xmlns:a16="http://schemas.microsoft.com/office/drawing/2014/main" id="{F75BF611-D2A5-4454-8C47-95B0BC4228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627455" y="-19394"/>
            <a:ext cx="806149" cy="687739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6485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FC964-A298-B481-3518-AA18A1176674}"/>
              </a:ext>
            </a:extLst>
          </p:cNvPr>
          <p:cNvSpPr>
            <a:spLocks noGrp="1"/>
          </p:cNvSpPr>
          <p:nvPr>
            <p:ph type="title"/>
          </p:nvPr>
        </p:nvSpPr>
        <p:spPr/>
        <p:txBody>
          <a:bodyPr/>
          <a:lstStyle/>
          <a:p>
            <a:r>
              <a:rPr lang="da-DK" dirty="0"/>
              <a:t>GRUPPER</a:t>
            </a:r>
          </a:p>
        </p:txBody>
      </p:sp>
      <p:sp>
        <p:nvSpPr>
          <p:cNvPr id="3" name="Pladsholder til indhold 2">
            <a:extLst>
              <a:ext uri="{FF2B5EF4-FFF2-40B4-BE49-F238E27FC236}">
                <a16:creationId xmlns:a16="http://schemas.microsoft.com/office/drawing/2014/main" id="{10B9909D-D438-E077-F803-F2CE2A7A2BF6}"/>
              </a:ext>
            </a:extLst>
          </p:cNvPr>
          <p:cNvSpPr>
            <a:spLocks noGrp="1"/>
          </p:cNvSpPr>
          <p:nvPr>
            <p:ph idx="1"/>
          </p:nvPr>
        </p:nvSpPr>
        <p:spPr/>
        <p:txBody>
          <a:bodyPr/>
          <a:lstStyle/>
          <a:p>
            <a:pPr marL="457200" indent="-457200" algn="just">
              <a:lnSpc>
                <a:spcPct val="150000"/>
              </a:lnSpc>
              <a:buFont typeface="+mj-lt"/>
              <a:buAutoNum type="arabicPeriod"/>
            </a:pPr>
            <a:r>
              <a:rPr lang="da-DK" sz="2400" dirty="0"/>
              <a:t>Christian, Lukas, Marie, Naim, </a:t>
            </a:r>
          </a:p>
          <a:p>
            <a:pPr marL="457200" indent="-457200" algn="just">
              <a:lnSpc>
                <a:spcPct val="150000"/>
              </a:lnSpc>
              <a:buFont typeface="+mj-lt"/>
              <a:buAutoNum type="arabicPeriod"/>
            </a:pPr>
            <a:r>
              <a:rPr lang="da-DK" sz="2400" dirty="0"/>
              <a:t>Alexander, Emil, Lucca,  Gustav, Hakim,</a:t>
            </a:r>
          </a:p>
          <a:p>
            <a:pPr marL="457200" indent="-457200" algn="just">
              <a:lnSpc>
                <a:spcPct val="150000"/>
              </a:lnSpc>
              <a:buFont typeface="+mj-lt"/>
              <a:buAutoNum type="arabicPeriod"/>
            </a:pPr>
            <a:r>
              <a:rPr lang="da-DK" sz="2400" dirty="0"/>
              <a:t>Anna, Cecilie, Liva S.K, Sarah, Thea</a:t>
            </a:r>
          </a:p>
          <a:p>
            <a:pPr marL="457200" indent="-457200" algn="just">
              <a:lnSpc>
                <a:spcPct val="150000"/>
              </a:lnSpc>
              <a:buFont typeface="+mj-lt"/>
              <a:buAutoNum type="arabicPeriod"/>
            </a:pPr>
            <a:r>
              <a:rPr lang="da-DK" sz="2400" dirty="0"/>
              <a:t>Albert, Emilia, Oscar, W.M,   Lejla, Liva R.K., </a:t>
            </a:r>
          </a:p>
          <a:p>
            <a:pPr marL="457200" indent="-457200" algn="just">
              <a:lnSpc>
                <a:spcPct val="150000"/>
              </a:lnSpc>
              <a:buFont typeface="+mj-lt"/>
              <a:buAutoNum type="arabicPeriod"/>
            </a:pPr>
            <a:r>
              <a:rPr lang="da-DK" sz="2400" dirty="0"/>
              <a:t>Filip E., Frederik, Havin, Nikoline, Julie, </a:t>
            </a:r>
          </a:p>
          <a:p>
            <a:pPr marL="457200" indent="-457200">
              <a:buFont typeface="+mj-lt"/>
              <a:buAutoNum type="arabicPeriod"/>
            </a:pPr>
            <a:r>
              <a:rPr lang="da-DK" sz="2400" dirty="0"/>
              <a:t>Reuter, Jeppe, Isabel, </a:t>
            </a:r>
            <a:r>
              <a:rPr lang="da-DK" sz="2400" dirty="0" err="1"/>
              <a:t>Nicolet</a:t>
            </a:r>
            <a:r>
              <a:rPr lang="da-DK" sz="2400" dirty="0"/>
              <a:t>, </a:t>
            </a:r>
          </a:p>
          <a:p>
            <a:endParaRPr lang="da-DK" dirty="0"/>
          </a:p>
        </p:txBody>
      </p:sp>
    </p:spTree>
    <p:extLst>
      <p:ext uri="{BB962C8B-B14F-4D97-AF65-F5344CB8AC3E}">
        <p14:creationId xmlns:p14="http://schemas.microsoft.com/office/powerpoint/2010/main" val="1217777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CC1AF1-CC14-384B-96D0-8AC0304EE2B5}"/>
              </a:ext>
            </a:extLst>
          </p:cNvPr>
          <p:cNvSpPr>
            <a:spLocks noGrp="1"/>
          </p:cNvSpPr>
          <p:nvPr>
            <p:ph type="title"/>
          </p:nvPr>
        </p:nvSpPr>
        <p:spPr/>
        <p:txBody>
          <a:bodyPr>
            <a:normAutofit fontScale="90000"/>
          </a:bodyPr>
          <a:lstStyle/>
          <a:p>
            <a:r>
              <a:rPr lang="da-DK" b="1" dirty="0"/>
              <a:t>1) Læs om genrerne:</a:t>
            </a:r>
            <a:r>
              <a:rPr lang="da-DK" dirty="0"/>
              <a:t> Storgenrer og hybridformer mellem : fiktion og fakta I dette skema. </a:t>
            </a:r>
            <a:br>
              <a:rPr lang="da-DK" dirty="0"/>
            </a:br>
            <a:r>
              <a:rPr lang="da-DK" dirty="0"/>
              <a:t> </a:t>
            </a:r>
          </a:p>
        </p:txBody>
      </p:sp>
      <p:sp>
        <p:nvSpPr>
          <p:cNvPr id="3" name="Pladsholder til indhold 2">
            <a:extLst>
              <a:ext uri="{FF2B5EF4-FFF2-40B4-BE49-F238E27FC236}">
                <a16:creationId xmlns:a16="http://schemas.microsoft.com/office/drawing/2014/main" id="{4B2FD2CB-E05F-1241-91FA-57F2C7A7E106}"/>
              </a:ext>
            </a:extLst>
          </p:cNvPr>
          <p:cNvSpPr>
            <a:spLocks noGrp="1"/>
          </p:cNvSpPr>
          <p:nvPr>
            <p:ph idx="1"/>
          </p:nvPr>
        </p:nvSpPr>
        <p:spPr>
          <a:xfrm>
            <a:off x="1143000" y="3886833"/>
            <a:ext cx="9906000" cy="2862761"/>
          </a:xfrm>
        </p:spPr>
        <p:txBody>
          <a:bodyPr>
            <a:normAutofit fontScale="85000" lnSpcReduction="20000"/>
          </a:bodyPr>
          <a:lstStyle/>
          <a:p>
            <a:endParaRPr lang="da-DK" dirty="0"/>
          </a:p>
          <a:p>
            <a:endParaRPr lang="da-DK" dirty="0"/>
          </a:p>
          <a:p>
            <a:endParaRPr lang="da-DK" dirty="0"/>
          </a:p>
          <a:p>
            <a:endParaRPr lang="da-DK" dirty="0"/>
          </a:p>
          <a:p>
            <a:endParaRPr lang="da-DK" dirty="0"/>
          </a:p>
          <a:p>
            <a:pPr marL="0" indent="0">
              <a:buNone/>
            </a:pPr>
            <a:r>
              <a:rPr lang="da-DK" dirty="0"/>
              <a:t>2) Efterfølgende skal du kunne forklare følgende fagfaglige begreber: </a:t>
            </a:r>
            <a:r>
              <a:rPr lang="da-DK" b="1" dirty="0"/>
              <a:t>Autenticitet, fiktionalisering, </a:t>
            </a:r>
            <a:r>
              <a:rPr lang="da-DK" b="1" dirty="0" err="1"/>
              <a:t>faktakontrakt</a:t>
            </a:r>
            <a:r>
              <a:rPr lang="da-DK" b="1" dirty="0"/>
              <a:t>, fiktionskontrakt</a:t>
            </a:r>
            <a:r>
              <a:rPr lang="da-DK" dirty="0"/>
              <a:t>. Skriv noter til hver af ordene. Du må gerne bruge computeren og slå ordene op, hvis du ikke kender dem.</a:t>
            </a:r>
          </a:p>
          <a:p>
            <a:endParaRPr lang="da-DK" dirty="0"/>
          </a:p>
        </p:txBody>
      </p:sp>
      <p:pic>
        <p:nvPicPr>
          <p:cNvPr id="5" name="Billede 4" descr="Et billede, der indeholder tekst, skærmbillede, Font/skrifttype, dokument&#10;&#10;Automatisk genereret beskrivelse">
            <a:extLst>
              <a:ext uri="{FF2B5EF4-FFF2-40B4-BE49-F238E27FC236}">
                <a16:creationId xmlns:a16="http://schemas.microsoft.com/office/drawing/2014/main" id="{575C756F-3771-14F8-E58B-666679A24306}"/>
              </a:ext>
            </a:extLst>
          </p:cNvPr>
          <p:cNvPicPr>
            <a:picLocks noChangeAspect="1"/>
          </p:cNvPicPr>
          <p:nvPr/>
        </p:nvPicPr>
        <p:blipFill>
          <a:blip r:embed="rId2"/>
          <a:stretch>
            <a:fillRect/>
          </a:stretch>
        </p:blipFill>
        <p:spPr>
          <a:xfrm>
            <a:off x="1448629" y="1915557"/>
            <a:ext cx="8674884" cy="3697844"/>
          </a:xfrm>
          <a:prstGeom prst="rect">
            <a:avLst/>
          </a:prstGeom>
        </p:spPr>
      </p:pic>
    </p:spTree>
    <p:extLst>
      <p:ext uri="{BB962C8B-B14F-4D97-AF65-F5344CB8AC3E}">
        <p14:creationId xmlns:p14="http://schemas.microsoft.com/office/powerpoint/2010/main" val="4286055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775E6C-9FE7-4AE4-ABE7-2568D95DE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23">
            <a:extLst>
              <a:ext uri="{FF2B5EF4-FFF2-40B4-BE49-F238E27FC236}">
                <a16:creationId xmlns:a16="http://schemas.microsoft.com/office/drawing/2014/main" id="{8CECB99A-E2AB-482F-A307-487955310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50"/>
            <a:ext cx="5676966" cy="6869953"/>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121508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215089 w 6125882"/>
              <a:gd name="connsiteY4" fmla="*/ 0 h 6857998"/>
              <a:gd name="connsiteX0" fmla="*/ 1222204 w 6132997"/>
              <a:gd name="connsiteY0" fmla="*/ 0 h 6881904"/>
              <a:gd name="connsiteX1" fmla="*/ 6132997 w 6132997"/>
              <a:gd name="connsiteY1" fmla="*/ 0 h 6881904"/>
              <a:gd name="connsiteX2" fmla="*/ 6132997 w 6132997"/>
              <a:gd name="connsiteY2" fmla="*/ 6857998 h 6881904"/>
              <a:gd name="connsiteX3" fmla="*/ 0 w 6132997"/>
              <a:gd name="connsiteY3" fmla="*/ 6881904 h 6881904"/>
              <a:gd name="connsiteX4" fmla="*/ 1222204 w 6132997"/>
              <a:gd name="connsiteY4" fmla="*/ 0 h 6881904"/>
              <a:gd name="connsiteX0" fmla="*/ 1348644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348644 w 6132997"/>
              <a:gd name="connsiteY4" fmla="*/ 0 h 6893857"/>
              <a:gd name="connsiteX0" fmla="*/ 1457021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457021 w 6132997"/>
              <a:gd name="connsiteY4" fmla="*/ 0 h 6893857"/>
              <a:gd name="connsiteX0" fmla="*/ 1754909 w 6430885"/>
              <a:gd name="connsiteY0" fmla="*/ 0 h 6869951"/>
              <a:gd name="connsiteX1" fmla="*/ 6430885 w 6430885"/>
              <a:gd name="connsiteY1" fmla="*/ 11953 h 6869951"/>
              <a:gd name="connsiteX2" fmla="*/ 6430885 w 6430885"/>
              <a:gd name="connsiteY2" fmla="*/ 6869951 h 6869951"/>
              <a:gd name="connsiteX3" fmla="*/ 0 w 6430885"/>
              <a:gd name="connsiteY3" fmla="*/ 6869951 h 6869951"/>
              <a:gd name="connsiteX4" fmla="*/ 1754909 w 6430885"/>
              <a:gd name="connsiteY4" fmla="*/ 0 h 6869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0885" h="6869951">
                <a:moveTo>
                  <a:pt x="1754909" y="0"/>
                </a:moveTo>
                <a:lnTo>
                  <a:pt x="6430885" y="11953"/>
                </a:lnTo>
                <a:lnTo>
                  <a:pt x="6430885" y="6869951"/>
                </a:lnTo>
                <a:lnTo>
                  <a:pt x="0" y="6869951"/>
                </a:lnTo>
                <a:lnTo>
                  <a:pt x="1754909"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E453A64C-31D4-8844-ABC1-7ED96B7C4180}"/>
              </a:ext>
            </a:extLst>
          </p:cNvPr>
          <p:cNvSpPr>
            <a:spLocks noGrp="1"/>
          </p:cNvSpPr>
          <p:nvPr>
            <p:ph type="title"/>
          </p:nvPr>
        </p:nvSpPr>
        <p:spPr>
          <a:xfrm>
            <a:off x="883920" y="800849"/>
            <a:ext cx="4173632" cy="4797063"/>
          </a:xfrm>
        </p:spPr>
        <p:txBody>
          <a:bodyPr anchor="t">
            <a:normAutofit/>
          </a:bodyPr>
          <a:lstStyle/>
          <a:p>
            <a:br>
              <a:rPr lang="da-DK" sz="1800" dirty="0"/>
            </a:br>
            <a:r>
              <a:rPr lang="da-DK" sz="1800" b="1" dirty="0"/>
              <a:t>TILBAGE TIL NATUREN?</a:t>
            </a:r>
            <a:br>
              <a:rPr lang="da-DK" sz="1800" dirty="0"/>
            </a:br>
            <a:br>
              <a:rPr lang="da-DK" sz="1800" dirty="0"/>
            </a:br>
            <a:r>
              <a:rPr lang="da-DK" sz="1800" dirty="0"/>
              <a:t>I får tildelt en tekst med naturtema og et eller flere danskfaglige begreber og vejledninger, som I  skal bruge i forbindelse med analysen og fortolkningen af teksten.</a:t>
            </a:r>
            <a:br>
              <a:rPr lang="da-DK" sz="1800" dirty="0"/>
            </a:br>
            <a:br>
              <a:rPr lang="da-DK" sz="1800" dirty="0"/>
            </a:br>
            <a:br>
              <a:rPr lang="da-DK" sz="1800" dirty="0"/>
            </a:br>
            <a:endParaRPr lang="da-DK" sz="1800" dirty="0"/>
          </a:p>
        </p:txBody>
      </p:sp>
      <p:sp>
        <p:nvSpPr>
          <p:cNvPr id="3" name="Pladsholder til indhold 2">
            <a:extLst>
              <a:ext uri="{FF2B5EF4-FFF2-40B4-BE49-F238E27FC236}">
                <a16:creationId xmlns:a16="http://schemas.microsoft.com/office/drawing/2014/main" id="{46E58ABE-CA73-CB47-8656-7D327C115B42}"/>
              </a:ext>
            </a:extLst>
          </p:cNvPr>
          <p:cNvSpPr>
            <a:spLocks noGrp="1"/>
          </p:cNvSpPr>
          <p:nvPr>
            <p:ph idx="1"/>
          </p:nvPr>
        </p:nvSpPr>
        <p:spPr>
          <a:xfrm>
            <a:off x="5895753" y="533400"/>
            <a:ext cx="5458046" cy="5791200"/>
          </a:xfrm>
        </p:spPr>
        <p:txBody>
          <a:bodyPr anchor="ctr">
            <a:normAutofit fontScale="77500" lnSpcReduction="20000"/>
          </a:bodyPr>
          <a:lstStyle/>
          <a:p>
            <a:pPr marL="0" lvl="0" indent="0">
              <a:buNone/>
            </a:pPr>
            <a:r>
              <a:rPr lang="da-DK" dirty="0"/>
              <a:t>I skal:</a:t>
            </a:r>
          </a:p>
          <a:p>
            <a:pPr lvl="0"/>
            <a:r>
              <a:rPr lang="da-DK" dirty="0"/>
              <a:t>arbejde med at finde frem til, hvordan naturen behandles og forstås i teksten og bruge så mange relevante danskfaglige ord, I overhovedet kan. Husk begreberne på sliden før denne. </a:t>
            </a:r>
          </a:p>
          <a:p>
            <a:pPr marL="0" lvl="0" indent="0">
              <a:buNone/>
            </a:pPr>
            <a:endParaRPr lang="da-DK" dirty="0"/>
          </a:p>
          <a:p>
            <a:r>
              <a:rPr lang="da-DK" dirty="0"/>
              <a:t>inddrage og forklare de begreber, I er blevet tildelt sammen med teksten. </a:t>
            </a:r>
          </a:p>
          <a:p>
            <a:pPr marL="0" indent="0">
              <a:buNone/>
            </a:pPr>
            <a:endParaRPr lang="da-DK" dirty="0"/>
          </a:p>
          <a:p>
            <a:r>
              <a:rPr lang="da-DK" dirty="0"/>
              <a:t>præsentere teksten (vis/læs højt) og begrebet for resten af klassen og derefter fremlægge jeres analyse </a:t>
            </a:r>
          </a:p>
          <a:p>
            <a:endParaRPr lang="da-DK" dirty="0"/>
          </a:p>
          <a:p>
            <a:r>
              <a:rPr lang="da-DK" dirty="0"/>
              <a:t>I har 20 minutter, så I skal arbejde koncentreret. </a:t>
            </a:r>
          </a:p>
          <a:p>
            <a:pPr marL="0" indent="0">
              <a:buNone/>
            </a:pPr>
            <a:r>
              <a:rPr lang="da-DK" i="1" dirty="0"/>
              <a:t>Især de af jer, hvor ”teksten” er ca. 8 minutter eller et digt. Sæt jer ind i opgaven, læs vejledningen grundigt inden I ser uddraget, så I kan tage grundige noter og arbejde mens I ser uddraget. </a:t>
            </a:r>
          </a:p>
          <a:p>
            <a:pPr marL="0" indent="0">
              <a:buNone/>
            </a:pPr>
            <a:endParaRPr lang="da-DK" dirty="0"/>
          </a:p>
          <a:p>
            <a:pPr marL="0" indent="0">
              <a:buNone/>
            </a:pPr>
            <a:r>
              <a:rPr lang="da-DK" dirty="0"/>
              <a:t>Oplæg kl: </a:t>
            </a:r>
          </a:p>
        </p:txBody>
      </p:sp>
      <p:cxnSp>
        <p:nvCxnSpPr>
          <p:cNvPr id="13" name="Straight Connector 12">
            <a:extLst>
              <a:ext uri="{FF2B5EF4-FFF2-40B4-BE49-F238E27FC236}">
                <a16:creationId xmlns:a16="http://schemas.microsoft.com/office/drawing/2014/main" id="{E8A66062-E0FE-4EE7-9840-EC05B87ACF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4541520"/>
            <a:ext cx="5895754" cy="231050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3B4C179-2540-4304-9C9C-2AAAA53EFD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2988236"/>
            <a:ext cx="2418079" cy="388769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828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41F2B79-260E-184F-8ED7-E221F1B8510C}"/>
              </a:ext>
            </a:extLst>
          </p:cNvPr>
          <p:cNvSpPr>
            <a:spLocks noGrp="1"/>
          </p:cNvSpPr>
          <p:nvPr>
            <p:ph idx="1"/>
          </p:nvPr>
        </p:nvSpPr>
        <p:spPr>
          <a:xfrm>
            <a:off x="1143000" y="422031"/>
            <a:ext cx="9906000" cy="5611947"/>
          </a:xfrm>
        </p:spPr>
        <p:txBody>
          <a:bodyPr>
            <a:normAutofit fontScale="77500" lnSpcReduction="20000"/>
          </a:bodyPr>
          <a:lstStyle/>
          <a:p>
            <a:pPr marL="457200" lvl="0" indent="-457200">
              <a:buFont typeface="+mj-lt"/>
              <a:buAutoNum type="arabicPeriod"/>
            </a:pPr>
            <a:r>
              <a:rPr lang="da-DK" dirty="0"/>
              <a:t>Robert Storm Petersens akvarel </a:t>
            </a:r>
            <a:r>
              <a:rPr lang="da-DK" i="1" dirty="0"/>
              <a:t>Tilbage til naturen </a:t>
            </a:r>
            <a:r>
              <a:rPr lang="da-DK" dirty="0"/>
              <a:t>(1945). Arbejd med farver og lys, perspektiv og billedkomposition (forgrund, mellemgrund, baggrund). Læs mere i vejledningen om </a:t>
            </a:r>
            <a:r>
              <a:rPr lang="da-DK" u="sng" dirty="0">
                <a:hlinkClick r:id="rId3"/>
              </a:rPr>
              <a:t>analyse af billeder</a:t>
            </a:r>
            <a:r>
              <a:rPr lang="da-DK" dirty="0"/>
              <a:t>. Find værket på nettet.</a:t>
            </a:r>
          </a:p>
          <a:p>
            <a:pPr marL="457200" lvl="0" indent="-457200">
              <a:buFont typeface="+mj-lt"/>
              <a:buAutoNum type="arabicPeriod"/>
            </a:pPr>
            <a:endParaRPr lang="da-DK" dirty="0"/>
          </a:p>
          <a:p>
            <a:pPr marL="457200" lvl="0" indent="-457200">
              <a:buFont typeface="+mj-lt"/>
              <a:buAutoNum type="arabicPeriod"/>
            </a:pPr>
            <a:r>
              <a:rPr lang="da-DK" dirty="0"/>
              <a:t>Tegnefilmen </a:t>
            </a:r>
            <a:r>
              <a:rPr lang="da-DK" i="1" dirty="0"/>
              <a:t>Naturmælk</a:t>
            </a:r>
            <a:r>
              <a:rPr lang="da-DK" dirty="0"/>
              <a:t> (2014). Arbejd med lyd, belysning og farver. Læs mere i vejledningen </a:t>
            </a:r>
            <a:r>
              <a:rPr lang="da-DK" u="sng" dirty="0">
                <a:hlinkClick r:id="rId4"/>
              </a:rPr>
              <a:t>Levende billeder</a:t>
            </a:r>
            <a:r>
              <a:rPr lang="da-DK" dirty="0"/>
              <a:t>. Find filmen på YouTube.</a:t>
            </a:r>
          </a:p>
          <a:p>
            <a:pPr marL="457200" lvl="0" indent="-457200">
              <a:buFont typeface="+mj-lt"/>
              <a:buAutoNum type="arabicPeriod"/>
            </a:pPr>
            <a:endParaRPr lang="da-DK" dirty="0"/>
          </a:p>
          <a:p>
            <a:pPr marL="457200" lvl="0" indent="-457200">
              <a:buFont typeface="+mj-lt"/>
              <a:buAutoNum type="arabicPeriod"/>
            </a:pPr>
            <a:r>
              <a:rPr lang="da-DK" dirty="0"/>
              <a:t>Emil Aarestrup: “Var det synd” (1838). Arbejd med semantiske skemaer og modsætninger. Læs om semantiske skemaer og modsætninger i vejledningen </a:t>
            </a:r>
            <a:r>
              <a:rPr lang="da-DK" u="sng" dirty="0">
                <a:solidFill>
                  <a:srgbClr val="0070C0"/>
                </a:solidFill>
              </a:rPr>
              <a:t>analyse af semantiske skemaer plusord minusord gentagelser modsætninger</a:t>
            </a:r>
          </a:p>
          <a:p>
            <a:pPr marL="457200" lvl="0" indent="-457200">
              <a:buFont typeface="+mj-lt"/>
              <a:buAutoNum type="arabicPeriod"/>
            </a:pPr>
            <a:endParaRPr lang="da-DK" dirty="0"/>
          </a:p>
          <a:p>
            <a:pPr marL="457200" indent="-457200">
              <a:buFont typeface="+mj-lt"/>
              <a:buAutoNum type="arabicPeriod"/>
            </a:pPr>
            <a:r>
              <a:rPr lang="da-DK" dirty="0"/>
              <a:t>Klip fra Søren Ryge: Far, mor og børn (DR 2020) – afsnit 3 fra start og til tidskode 7:10. Arbejd med brugen af lyd og fortælleren Søren Ryges sprog, særligt plusord og minusord. Læs om lyd i vejledningen </a:t>
            </a:r>
            <a:r>
              <a:rPr lang="da-DK" u="sng" dirty="0">
                <a:hlinkClick r:id="rId4"/>
              </a:rPr>
              <a:t>Levende billeder </a:t>
            </a:r>
            <a:r>
              <a:rPr lang="da-DK" dirty="0"/>
              <a:t>og om plusord og minusord i vejledningen </a:t>
            </a:r>
            <a:r>
              <a:rPr lang="da-DK" u="sng" dirty="0">
                <a:solidFill>
                  <a:srgbClr val="0070C0"/>
                </a:solidFill>
              </a:rPr>
              <a:t>analyse af semantiske skemaer plusord minusord gentagelser modsætninger. </a:t>
            </a:r>
            <a:r>
              <a:rPr lang="da-DK" dirty="0"/>
              <a:t>Find afsnittet på </a:t>
            </a:r>
            <a:r>
              <a:rPr lang="da-DK" dirty="0" err="1"/>
              <a:t>dr.dk</a:t>
            </a:r>
            <a:r>
              <a:rPr lang="da-DK" dirty="0"/>
              <a:t>.</a:t>
            </a:r>
          </a:p>
          <a:p>
            <a:pPr marL="457200" indent="-457200">
              <a:buFont typeface="+mj-lt"/>
              <a:buAutoNum type="arabicPeriod"/>
            </a:pPr>
            <a:endParaRPr lang="da-DK" dirty="0"/>
          </a:p>
          <a:p>
            <a:pPr marL="457200" lvl="0" indent="-457200">
              <a:buFont typeface="+mj-lt"/>
              <a:buAutoNum type="arabicPeriod"/>
            </a:pPr>
            <a:r>
              <a:rPr lang="da-DK" dirty="0"/>
              <a:t>Sarah Greens Rejseblog </a:t>
            </a:r>
            <a:r>
              <a:rPr lang="da-DK" i="1" dirty="0"/>
              <a:t>Småland: 5 skønne seværdigheder i naturen – en rejseguide</a:t>
            </a:r>
            <a:r>
              <a:rPr lang="da-DK" dirty="0"/>
              <a:t> – arbejd med semantiske skemaer og plusord og minusord – læs om begreberne i vejledningen </a:t>
            </a:r>
            <a:r>
              <a:rPr lang="da-DK" u="sng" dirty="0">
                <a:solidFill>
                  <a:srgbClr val="0070C0"/>
                </a:solidFill>
              </a:rPr>
              <a:t>analyse af semantiske skemaer plusord minusord gentagelser modsætninger</a:t>
            </a:r>
          </a:p>
          <a:p>
            <a:endParaRPr lang="da-DK" dirty="0"/>
          </a:p>
        </p:txBody>
      </p:sp>
    </p:spTree>
    <p:extLst>
      <p:ext uri="{BB962C8B-B14F-4D97-AF65-F5344CB8AC3E}">
        <p14:creationId xmlns:p14="http://schemas.microsoft.com/office/powerpoint/2010/main" val="3676477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7DAF5E-2FE9-6A45-BB62-68433DBBA304}"/>
              </a:ext>
            </a:extLst>
          </p:cNvPr>
          <p:cNvSpPr>
            <a:spLocks noGrp="1"/>
          </p:cNvSpPr>
          <p:nvPr>
            <p:ph type="title"/>
          </p:nvPr>
        </p:nvSpPr>
        <p:spPr/>
        <p:txBody>
          <a:bodyPr/>
          <a:lstStyle/>
          <a:p>
            <a:r>
              <a:rPr lang="da-DK" dirty="0"/>
              <a:t>Arbejdsgrupper: I arbejder i farvegruppen.</a:t>
            </a:r>
          </a:p>
        </p:txBody>
      </p:sp>
      <p:sp>
        <p:nvSpPr>
          <p:cNvPr id="3" name="Pladsholder til indhold 2">
            <a:extLst>
              <a:ext uri="{FF2B5EF4-FFF2-40B4-BE49-F238E27FC236}">
                <a16:creationId xmlns:a16="http://schemas.microsoft.com/office/drawing/2014/main" id="{8841B0D7-BAFE-9C42-B00C-688DF861B04A}"/>
              </a:ext>
            </a:extLst>
          </p:cNvPr>
          <p:cNvSpPr>
            <a:spLocks noGrp="1"/>
          </p:cNvSpPr>
          <p:nvPr>
            <p:ph idx="1"/>
          </p:nvPr>
        </p:nvSpPr>
        <p:spPr>
          <a:xfrm>
            <a:off x="986883" y="1915557"/>
            <a:ext cx="9906000" cy="4024424"/>
          </a:xfrm>
        </p:spPr>
        <p:txBody>
          <a:bodyPr>
            <a:normAutofit fontScale="85000" lnSpcReduction="10000"/>
          </a:bodyPr>
          <a:lstStyle/>
          <a:p>
            <a:pPr algn="just">
              <a:lnSpc>
                <a:spcPct val="150000"/>
              </a:lnSpc>
            </a:pPr>
            <a:r>
              <a:rPr lang="da-DK" sz="3200" dirty="0"/>
              <a:t>Tekst 1: </a:t>
            </a:r>
            <a:r>
              <a:rPr lang="da-DK" sz="3200" dirty="0">
                <a:highlight>
                  <a:srgbClr val="00FFFF"/>
                </a:highlight>
              </a:rPr>
              <a:t>Christian, Lukas, Marie</a:t>
            </a:r>
            <a:r>
              <a:rPr lang="da-DK" sz="3200" dirty="0"/>
              <a:t>, </a:t>
            </a:r>
            <a:r>
              <a:rPr lang="da-DK" sz="3200" dirty="0">
                <a:highlight>
                  <a:srgbClr val="FFFF00"/>
                </a:highlight>
              </a:rPr>
              <a:t>Naim, </a:t>
            </a:r>
            <a:r>
              <a:rPr lang="da-DK" sz="3200" dirty="0" err="1">
                <a:highlight>
                  <a:srgbClr val="FFFF00"/>
                </a:highlight>
              </a:rPr>
              <a:t>Nicolet</a:t>
            </a:r>
            <a:endParaRPr lang="da-DK" sz="3200" dirty="0">
              <a:highlight>
                <a:srgbClr val="FFFF00"/>
              </a:highlight>
            </a:endParaRPr>
          </a:p>
          <a:p>
            <a:pPr algn="just">
              <a:lnSpc>
                <a:spcPct val="150000"/>
              </a:lnSpc>
            </a:pPr>
            <a:r>
              <a:rPr lang="da-DK" sz="3200" dirty="0"/>
              <a:t>Tekst 2: </a:t>
            </a:r>
            <a:r>
              <a:rPr lang="da-DK" sz="3200" dirty="0">
                <a:highlight>
                  <a:srgbClr val="FFFF00"/>
                </a:highlight>
              </a:rPr>
              <a:t>Alexander, Emil, Lucca,  </a:t>
            </a:r>
            <a:r>
              <a:rPr lang="da-DK" sz="3200" dirty="0">
                <a:highlight>
                  <a:srgbClr val="00FFFF"/>
                </a:highlight>
              </a:rPr>
              <a:t>Gustav, Hakim,</a:t>
            </a:r>
          </a:p>
          <a:p>
            <a:pPr algn="just">
              <a:lnSpc>
                <a:spcPct val="150000"/>
              </a:lnSpc>
            </a:pPr>
            <a:r>
              <a:rPr lang="da-DK" sz="3200" dirty="0"/>
              <a:t>Tekst 3: </a:t>
            </a:r>
            <a:r>
              <a:rPr lang="da-DK" sz="3200" dirty="0">
                <a:highlight>
                  <a:srgbClr val="00FFFF"/>
                </a:highlight>
              </a:rPr>
              <a:t>Anna, Cecilie, </a:t>
            </a:r>
            <a:r>
              <a:rPr lang="da-DK" sz="3200" dirty="0">
                <a:highlight>
                  <a:srgbClr val="FFFF00"/>
                </a:highlight>
              </a:rPr>
              <a:t>Liva S.K, Sarah, Thea</a:t>
            </a:r>
          </a:p>
          <a:p>
            <a:pPr algn="just">
              <a:lnSpc>
                <a:spcPct val="150000"/>
              </a:lnSpc>
            </a:pPr>
            <a:r>
              <a:rPr lang="da-DK" sz="3200" dirty="0"/>
              <a:t>Tekst 4: </a:t>
            </a:r>
            <a:r>
              <a:rPr lang="da-DK" sz="3200" dirty="0">
                <a:highlight>
                  <a:srgbClr val="FFFF00"/>
                </a:highlight>
              </a:rPr>
              <a:t>Albert, Emilia, Oscar, W.M</a:t>
            </a:r>
            <a:r>
              <a:rPr lang="da-DK" sz="3200" dirty="0"/>
              <a:t>,   </a:t>
            </a:r>
            <a:r>
              <a:rPr lang="da-DK" sz="3200" dirty="0">
                <a:highlight>
                  <a:srgbClr val="00FFFF"/>
                </a:highlight>
              </a:rPr>
              <a:t>Lejla, Liva R.K., </a:t>
            </a:r>
          </a:p>
          <a:p>
            <a:pPr algn="just">
              <a:lnSpc>
                <a:spcPct val="150000"/>
              </a:lnSpc>
            </a:pPr>
            <a:r>
              <a:rPr lang="da-DK" sz="3200" dirty="0"/>
              <a:t>Tekst 5: </a:t>
            </a:r>
            <a:r>
              <a:rPr lang="da-DK" sz="3200" dirty="0">
                <a:highlight>
                  <a:srgbClr val="00FFFF"/>
                </a:highlight>
              </a:rPr>
              <a:t>Filip E., Frederik, Havin, </a:t>
            </a:r>
            <a:r>
              <a:rPr lang="da-DK" sz="3200" dirty="0">
                <a:highlight>
                  <a:srgbClr val="FFFF00"/>
                </a:highlight>
              </a:rPr>
              <a:t>Nikoline, Julie, </a:t>
            </a:r>
          </a:p>
          <a:p>
            <a:r>
              <a:rPr lang="da-DK" sz="3200" dirty="0"/>
              <a:t>Ekstra: Reuter, Jeppe, Isabel</a:t>
            </a:r>
          </a:p>
        </p:txBody>
      </p:sp>
    </p:spTree>
    <p:extLst>
      <p:ext uri="{BB962C8B-B14F-4D97-AF65-F5344CB8AC3E}">
        <p14:creationId xmlns:p14="http://schemas.microsoft.com/office/powerpoint/2010/main" val="232813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7DAF5E-2FE9-6A45-BB62-68433DBBA304}"/>
              </a:ext>
            </a:extLst>
          </p:cNvPr>
          <p:cNvSpPr>
            <a:spLocks noGrp="1"/>
          </p:cNvSpPr>
          <p:nvPr>
            <p:ph type="title"/>
          </p:nvPr>
        </p:nvSpPr>
        <p:spPr/>
        <p:txBody>
          <a:bodyPr>
            <a:normAutofit fontScale="90000"/>
          </a:bodyPr>
          <a:lstStyle/>
          <a:p>
            <a:r>
              <a:rPr lang="da-DK" sz="2200" b="1" i="0" dirty="0"/>
              <a:t>Fremlæggelsesgrupper – farver. </a:t>
            </a:r>
            <a:br>
              <a:rPr lang="da-DK" sz="2200" b="1" i="0" dirty="0"/>
            </a:br>
            <a:br>
              <a:rPr lang="da-DK" sz="2200" b="1" i="0" dirty="0"/>
            </a:br>
            <a:r>
              <a:rPr lang="da-DK" sz="2200" b="1" i="0" dirty="0">
                <a:highlight>
                  <a:srgbClr val="00FF00"/>
                </a:highlight>
              </a:rPr>
              <a:t>Når I Bliver I færdige I gruppen, så del jer i 2 og </a:t>
            </a:r>
            <a:r>
              <a:rPr lang="da-DK" sz="2200" b="1" i="0" dirty="0" err="1">
                <a:highlight>
                  <a:srgbClr val="00FF00"/>
                </a:highlight>
              </a:rPr>
              <a:t>skriveR</a:t>
            </a:r>
            <a:r>
              <a:rPr lang="da-DK" sz="2200" b="1" i="0" dirty="0">
                <a:highlight>
                  <a:srgbClr val="00FF00"/>
                </a:highlight>
              </a:rPr>
              <a:t> note til opsamlingsspørgsmålene på næste slide. </a:t>
            </a:r>
            <a:br>
              <a:rPr lang="da-DK" sz="2200" b="1" i="0" dirty="0"/>
            </a:br>
            <a:br>
              <a:rPr lang="da-DK" sz="2200" b="1" i="0" dirty="0"/>
            </a:br>
            <a:r>
              <a:rPr lang="da-DK" sz="2200" b="1" i="0" dirty="0"/>
              <a:t>Tilføj også dagens begreber til jeres begrebsapparat. </a:t>
            </a:r>
            <a:br>
              <a:rPr lang="da-DK" sz="2200" dirty="0"/>
            </a:br>
            <a:endParaRPr lang="da-DK" sz="2200" dirty="0"/>
          </a:p>
        </p:txBody>
      </p:sp>
      <p:sp>
        <p:nvSpPr>
          <p:cNvPr id="3" name="Pladsholder til indhold 2">
            <a:extLst>
              <a:ext uri="{FF2B5EF4-FFF2-40B4-BE49-F238E27FC236}">
                <a16:creationId xmlns:a16="http://schemas.microsoft.com/office/drawing/2014/main" id="{8841B0D7-BAFE-9C42-B00C-688DF861B04A}"/>
              </a:ext>
            </a:extLst>
          </p:cNvPr>
          <p:cNvSpPr>
            <a:spLocks noGrp="1"/>
          </p:cNvSpPr>
          <p:nvPr>
            <p:ph idx="1"/>
          </p:nvPr>
        </p:nvSpPr>
        <p:spPr>
          <a:xfrm>
            <a:off x="1143000" y="2423160"/>
            <a:ext cx="9906000" cy="3610818"/>
          </a:xfrm>
        </p:spPr>
        <p:txBody>
          <a:bodyPr>
            <a:normAutofit fontScale="77500" lnSpcReduction="20000"/>
          </a:bodyPr>
          <a:lstStyle/>
          <a:p>
            <a:pPr algn="just">
              <a:lnSpc>
                <a:spcPct val="150000"/>
              </a:lnSpc>
            </a:pPr>
            <a:r>
              <a:rPr lang="da-DK" sz="3200" dirty="0"/>
              <a:t>Tekst 1: </a:t>
            </a:r>
            <a:r>
              <a:rPr lang="da-DK" sz="3200" dirty="0">
                <a:highlight>
                  <a:srgbClr val="FFFF00"/>
                </a:highlight>
              </a:rPr>
              <a:t>Christian</a:t>
            </a:r>
            <a:r>
              <a:rPr lang="da-DK" sz="3200" dirty="0"/>
              <a:t>, </a:t>
            </a:r>
            <a:r>
              <a:rPr lang="da-DK" sz="3200" dirty="0">
                <a:highlight>
                  <a:srgbClr val="00FF00"/>
                </a:highlight>
              </a:rPr>
              <a:t>Lukas</a:t>
            </a:r>
            <a:r>
              <a:rPr lang="da-DK" sz="3200" dirty="0"/>
              <a:t>, </a:t>
            </a:r>
            <a:r>
              <a:rPr lang="da-DK" sz="3200" dirty="0">
                <a:highlight>
                  <a:srgbClr val="00FFFF"/>
                </a:highlight>
              </a:rPr>
              <a:t>Marie</a:t>
            </a:r>
            <a:r>
              <a:rPr lang="da-DK" sz="3200" dirty="0"/>
              <a:t>, </a:t>
            </a:r>
            <a:r>
              <a:rPr lang="da-DK" sz="3200" dirty="0">
                <a:highlight>
                  <a:srgbClr val="C0C0C0"/>
                </a:highlight>
              </a:rPr>
              <a:t>Naim</a:t>
            </a:r>
            <a:r>
              <a:rPr lang="da-DK" sz="3200" dirty="0"/>
              <a:t>, </a:t>
            </a:r>
            <a:r>
              <a:rPr lang="da-DK" sz="3200" dirty="0" err="1">
                <a:highlight>
                  <a:srgbClr val="FF00FF"/>
                </a:highlight>
              </a:rPr>
              <a:t>Nicolet</a:t>
            </a:r>
            <a:r>
              <a:rPr lang="da-DK" sz="3200" dirty="0"/>
              <a:t>.</a:t>
            </a:r>
          </a:p>
          <a:p>
            <a:pPr algn="just">
              <a:lnSpc>
                <a:spcPct val="150000"/>
              </a:lnSpc>
            </a:pPr>
            <a:r>
              <a:rPr lang="da-DK" sz="3200" dirty="0"/>
              <a:t>Tekst 2: </a:t>
            </a:r>
            <a:r>
              <a:rPr lang="da-DK" sz="3200" dirty="0">
                <a:highlight>
                  <a:srgbClr val="FFFF00"/>
                </a:highlight>
              </a:rPr>
              <a:t>Alexander</a:t>
            </a:r>
            <a:r>
              <a:rPr lang="da-DK" sz="3200" dirty="0"/>
              <a:t>, </a:t>
            </a:r>
            <a:r>
              <a:rPr lang="da-DK" sz="3200" dirty="0">
                <a:highlight>
                  <a:srgbClr val="00FF00"/>
                </a:highlight>
              </a:rPr>
              <a:t>Emil</a:t>
            </a:r>
            <a:r>
              <a:rPr lang="da-DK" sz="3200" dirty="0"/>
              <a:t>, </a:t>
            </a:r>
            <a:r>
              <a:rPr lang="da-DK" sz="3200" dirty="0">
                <a:highlight>
                  <a:srgbClr val="00FFFF"/>
                </a:highlight>
              </a:rPr>
              <a:t>Lucca</a:t>
            </a:r>
            <a:r>
              <a:rPr lang="da-DK" sz="3200" dirty="0"/>
              <a:t>,  </a:t>
            </a:r>
            <a:r>
              <a:rPr lang="da-DK" sz="3200" dirty="0">
                <a:highlight>
                  <a:srgbClr val="C0C0C0"/>
                </a:highlight>
              </a:rPr>
              <a:t>Gustav</a:t>
            </a:r>
            <a:r>
              <a:rPr lang="da-DK" sz="3200" dirty="0"/>
              <a:t>, </a:t>
            </a:r>
            <a:r>
              <a:rPr lang="da-DK" sz="3200" dirty="0">
                <a:highlight>
                  <a:srgbClr val="FF00FF"/>
                </a:highlight>
              </a:rPr>
              <a:t>Hakim,</a:t>
            </a:r>
          </a:p>
          <a:p>
            <a:pPr algn="just">
              <a:lnSpc>
                <a:spcPct val="150000"/>
              </a:lnSpc>
            </a:pPr>
            <a:r>
              <a:rPr lang="da-DK" sz="3200" dirty="0"/>
              <a:t>Tekst 3: </a:t>
            </a:r>
            <a:r>
              <a:rPr lang="da-DK" sz="3200" dirty="0">
                <a:highlight>
                  <a:srgbClr val="FFFF00"/>
                </a:highlight>
              </a:rPr>
              <a:t>Anna</a:t>
            </a:r>
            <a:r>
              <a:rPr lang="da-DK" sz="3200" dirty="0"/>
              <a:t>, </a:t>
            </a:r>
            <a:r>
              <a:rPr lang="da-DK" sz="3200" dirty="0">
                <a:highlight>
                  <a:srgbClr val="00FF00"/>
                </a:highlight>
              </a:rPr>
              <a:t>Cecilie</a:t>
            </a:r>
            <a:r>
              <a:rPr lang="da-DK" sz="3200" dirty="0"/>
              <a:t>, </a:t>
            </a:r>
            <a:r>
              <a:rPr lang="da-DK" sz="3200" dirty="0">
                <a:highlight>
                  <a:srgbClr val="00FFFF"/>
                </a:highlight>
              </a:rPr>
              <a:t>Liva S.K, </a:t>
            </a:r>
            <a:r>
              <a:rPr lang="da-DK" sz="3200" dirty="0">
                <a:highlight>
                  <a:srgbClr val="C0C0C0"/>
                </a:highlight>
              </a:rPr>
              <a:t>Sarah</a:t>
            </a:r>
            <a:r>
              <a:rPr lang="da-DK" sz="3200" dirty="0"/>
              <a:t>, </a:t>
            </a:r>
            <a:r>
              <a:rPr lang="da-DK" sz="3200" dirty="0">
                <a:highlight>
                  <a:srgbClr val="FF00FF"/>
                </a:highlight>
              </a:rPr>
              <a:t>Thea</a:t>
            </a:r>
          </a:p>
          <a:p>
            <a:pPr algn="just">
              <a:lnSpc>
                <a:spcPct val="150000"/>
              </a:lnSpc>
            </a:pPr>
            <a:r>
              <a:rPr lang="da-DK" sz="3200" dirty="0"/>
              <a:t>Tekst 4: </a:t>
            </a:r>
            <a:r>
              <a:rPr lang="da-DK" sz="3200" dirty="0">
                <a:highlight>
                  <a:srgbClr val="FFFF00"/>
                </a:highlight>
              </a:rPr>
              <a:t>Albert</a:t>
            </a:r>
            <a:r>
              <a:rPr lang="da-DK" sz="3200" dirty="0"/>
              <a:t>, </a:t>
            </a:r>
            <a:r>
              <a:rPr lang="da-DK" sz="3200" dirty="0">
                <a:highlight>
                  <a:srgbClr val="00FF00"/>
                </a:highlight>
              </a:rPr>
              <a:t>Emilia</a:t>
            </a:r>
            <a:r>
              <a:rPr lang="da-DK" sz="3200" dirty="0"/>
              <a:t>, </a:t>
            </a:r>
            <a:r>
              <a:rPr lang="da-DK" sz="3200" dirty="0">
                <a:highlight>
                  <a:srgbClr val="00FFFF"/>
                </a:highlight>
              </a:rPr>
              <a:t>Oscar, W.M</a:t>
            </a:r>
            <a:r>
              <a:rPr lang="da-DK" sz="3200" dirty="0"/>
              <a:t>,   </a:t>
            </a:r>
            <a:r>
              <a:rPr lang="da-DK" sz="3200" dirty="0">
                <a:highlight>
                  <a:srgbClr val="C0C0C0"/>
                </a:highlight>
              </a:rPr>
              <a:t>Lejla</a:t>
            </a:r>
            <a:r>
              <a:rPr lang="da-DK" sz="3200" dirty="0"/>
              <a:t>, </a:t>
            </a:r>
            <a:r>
              <a:rPr lang="da-DK" sz="3200" dirty="0">
                <a:highlight>
                  <a:srgbClr val="FF00FF"/>
                </a:highlight>
              </a:rPr>
              <a:t>Liva R.K., </a:t>
            </a:r>
          </a:p>
          <a:p>
            <a:pPr algn="just">
              <a:lnSpc>
                <a:spcPct val="150000"/>
              </a:lnSpc>
            </a:pPr>
            <a:r>
              <a:rPr lang="da-DK" sz="3200" dirty="0"/>
              <a:t>Tekst 5: </a:t>
            </a:r>
            <a:r>
              <a:rPr lang="da-DK" sz="3200" dirty="0">
                <a:highlight>
                  <a:srgbClr val="FFFF00"/>
                </a:highlight>
              </a:rPr>
              <a:t>Filip E., </a:t>
            </a:r>
            <a:r>
              <a:rPr lang="da-DK" sz="3200" dirty="0">
                <a:highlight>
                  <a:srgbClr val="00FF00"/>
                </a:highlight>
              </a:rPr>
              <a:t>Frederik</a:t>
            </a:r>
            <a:r>
              <a:rPr lang="da-DK" sz="3200" dirty="0"/>
              <a:t>, </a:t>
            </a:r>
            <a:r>
              <a:rPr lang="da-DK" sz="3200" dirty="0">
                <a:highlight>
                  <a:srgbClr val="00FFFF"/>
                </a:highlight>
              </a:rPr>
              <a:t>Havin</a:t>
            </a:r>
            <a:r>
              <a:rPr lang="da-DK" sz="3200" dirty="0"/>
              <a:t>, </a:t>
            </a:r>
            <a:r>
              <a:rPr lang="da-DK" sz="3200" dirty="0">
                <a:highlight>
                  <a:srgbClr val="C0C0C0"/>
                </a:highlight>
              </a:rPr>
              <a:t>Nikoline</a:t>
            </a:r>
            <a:r>
              <a:rPr lang="da-DK" sz="3200" dirty="0"/>
              <a:t>, </a:t>
            </a:r>
            <a:r>
              <a:rPr lang="da-DK" sz="3200" dirty="0">
                <a:highlight>
                  <a:srgbClr val="FF00FF"/>
                </a:highlight>
              </a:rPr>
              <a:t>Julie</a:t>
            </a:r>
            <a:r>
              <a:rPr lang="da-DK" sz="3200" dirty="0"/>
              <a:t>, </a:t>
            </a:r>
          </a:p>
          <a:p>
            <a:r>
              <a:rPr lang="da-DK" sz="3200" dirty="0"/>
              <a:t>Ekstra: Reuter, Jeppe, Isabel</a:t>
            </a:r>
            <a:endParaRPr lang="da-DK" dirty="0"/>
          </a:p>
        </p:txBody>
      </p:sp>
    </p:spTree>
    <p:extLst>
      <p:ext uri="{BB962C8B-B14F-4D97-AF65-F5344CB8AC3E}">
        <p14:creationId xmlns:p14="http://schemas.microsoft.com/office/powerpoint/2010/main" val="69694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379F0-B874-8149-B83B-984A8DC4C9EA}"/>
              </a:ext>
            </a:extLst>
          </p:cNvPr>
          <p:cNvSpPr>
            <a:spLocks noGrp="1"/>
          </p:cNvSpPr>
          <p:nvPr>
            <p:ph type="title"/>
          </p:nvPr>
        </p:nvSpPr>
        <p:spPr/>
        <p:txBody>
          <a:bodyPr/>
          <a:lstStyle/>
          <a:p>
            <a:r>
              <a:rPr lang="da-DK" dirty="0"/>
              <a:t>OPSAMLING – svar og skriv noter i par.  </a:t>
            </a:r>
          </a:p>
        </p:txBody>
      </p:sp>
      <p:sp>
        <p:nvSpPr>
          <p:cNvPr id="3" name="Pladsholder til indhold 2">
            <a:extLst>
              <a:ext uri="{FF2B5EF4-FFF2-40B4-BE49-F238E27FC236}">
                <a16:creationId xmlns:a16="http://schemas.microsoft.com/office/drawing/2014/main" id="{3281A7F1-EBA4-774B-8101-7152F61B8F14}"/>
              </a:ext>
            </a:extLst>
          </p:cNvPr>
          <p:cNvSpPr>
            <a:spLocks noGrp="1"/>
          </p:cNvSpPr>
          <p:nvPr>
            <p:ph sz="half" idx="1"/>
          </p:nvPr>
        </p:nvSpPr>
        <p:spPr/>
        <p:txBody>
          <a:bodyPr>
            <a:normAutofit fontScale="70000" lnSpcReduction="20000"/>
          </a:bodyPr>
          <a:lstStyle/>
          <a:p>
            <a:pPr marL="0" lvl="0" indent="0">
              <a:buNone/>
            </a:pPr>
            <a:r>
              <a:rPr lang="da-DK" b="1" dirty="0"/>
              <a:t>Med udgangspunkt dagens modul og dagens oplæg: </a:t>
            </a:r>
          </a:p>
          <a:p>
            <a:pPr lvl="0"/>
            <a:r>
              <a:rPr lang="da-DK" dirty="0"/>
              <a:t>Gennemgå alle teksterne fra dagens modul.</a:t>
            </a:r>
          </a:p>
          <a:p>
            <a:pPr lvl="0"/>
            <a:r>
              <a:rPr lang="da-DK" dirty="0"/>
              <a:t> Hvordan kan I genrebestemme dem?</a:t>
            </a:r>
          </a:p>
          <a:p>
            <a:pPr lvl="0"/>
            <a:r>
              <a:rPr lang="da-DK" dirty="0"/>
              <a:t> Hvilke genretræk har de?</a:t>
            </a:r>
          </a:p>
          <a:p>
            <a:pPr lvl="0"/>
            <a:r>
              <a:rPr lang="da-DK" dirty="0"/>
              <a:t> Tilhører teksterne fakta eller fiktion, og hvorfor?</a:t>
            </a:r>
          </a:p>
          <a:p>
            <a:pPr marL="0" lvl="0" indent="0">
              <a:buNone/>
            </a:pPr>
            <a:r>
              <a:rPr lang="da-DK" dirty="0"/>
              <a:t> Husk begrundelser og konkrete eksempler fra teksterne, som kan underbygge jeres iagttagelser. Brug tavlerne med noter. </a:t>
            </a:r>
          </a:p>
          <a:p>
            <a:pPr marL="0" indent="0">
              <a:buNone/>
            </a:pPr>
            <a:endParaRPr lang="da-DK" dirty="0"/>
          </a:p>
          <a:p>
            <a:pPr marL="0" lvl="0" indent="0">
              <a:buNone/>
            </a:pPr>
            <a:r>
              <a:rPr lang="da-DK" b="1" cap="all" dirty="0"/>
              <a:t>TILBAGE TIL NATUREN – HVORFOR (IKKE)? </a:t>
            </a:r>
            <a:endParaRPr lang="da-DK" dirty="0"/>
          </a:p>
          <a:p>
            <a:pPr marL="0" indent="0">
              <a:buNone/>
            </a:pPr>
            <a:r>
              <a:rPr lang="da-DK" dirty="0"/>
              <a:t>Diskutér med udgangspunkt i jeres egne tekster, men også de tekster I har hørt oplæg om: </a:t>
            </a:r>
          </a:p>
          <a:p>
            <a:pPr lvl="0"/>
            <a:r>
              <a:rPr lang="da-DK" dirty="0"/>
              <a:t>Hvad mener teksterne om det at ‘vende tilbage til naturen’?</a:t>
            </a:r>
          </a:p>
          <a:p>
            <a:pPr lvl="0"/>
            <a:r>
              <a:rPr lang="da-DK" dirty="0"/>
              <a:t>Hvad mener I selv – hvorfor?</a:t>
            </a:r>
          </a:p>
          <a:p>
            <a:pPr marL="0" indent="0">
              <a:buNone/>
            </a:pPr>
            <a:endParaRPr lang="da-DK" dirty="0"/>
          </a:p>
        </p:txBody>
      </p:sp>
      <p:sp>
        <p:nvSpPr>
          <p:cNvPr id="4" name="Pladsholder til indhold 3">
            <a:extLst>
              <a:ext uri="{FF2B5EF4-FFF2-40B4-BE49-F238E27FC236}">
                <a16:creationId xmlns:a16="http://schemas.microsoft.com/office/drawing/2014/main" id="{33420C66-E507-E448-901F-1ECEC4928F06}"/>
              </a:ext>
            </a:extLst>
          </p:cNvPr>
          <p:cNvSpPr>
            <a:spLocks noGrp="1"/>
          </p:cNvSpPr>
          <p:nvPr>
            <p:ph sz="half" idx="2"/>
          </p:nvPr>
        </p:nvSpPr>
        <p:spPr/>
        <p:txBody>
          <a:bodyPr>
            <a:normAutofit fontScale="70000" lnSpcReduction="20000"/>
          </a:bodyPr>
          <a:lstStyle/>
          <a:p>
            <a:pPr marL="457200" lvl="0" indent="-457200">
              <a:buFont typeface="+mj-lt"/>
              <a:buAutoNum type="arabicPeriod"/>
            </a:pPr>
            <a:r>
              <a:rPr lang="da-DK" dirty="0"/>
              <a:t>Robert Storm Petersens akvarel </a:t>
            </a:r>
            <a:r>
              <a:rPr lang="da-DK" i="1" dirty="0"/>
              <a:t>Tilbage til naturen </a:t>
            </a:r>
            <a:r>
              <a:rPr lang="da-DK" dirty="0"/>
              <a:t>(1945).</a:t>
            </a:r>
          </a:p>
          <a:p>
            <a:pPr marL="457200" lvl="0" indent="-457200">
              <a:buFont typeface="+mj-lt"/>
              <a:buAutoNum type="arabicPeriod"/>
            </a:pPr>
            <a:r>
              <a:rPr lang="da-DK" dirty="0"/>
              <a:t> Tegnefilmen </a:t>
            </a:r>
            <a:r>
              <a:rPr lang="da-DK" i="1" dirty="0"/>
              <a:t>Naturmælk</a:t>
            </a:r>
            <a:r>
              <a:rPr lang="da-DK" dirty="0"/>
              <a:t> (2014). </a:t>
            </a:r>
          </a:p>
          <a:p>
            <a:pPr marL="457200" lvl="0" indent="-457200">
              <a:buFont typeface="+mj-lt"/>
              <a:buAutoNum type="arabicPeriod"/>
            </a:pPr>
            <a:r>
              <a:rPr lang="da-DK" dirty="0"/>
              <a:t>Emil Aarestrup: “Var det synd” (1838). </a:t>
            </a:r>
          </a:p>
          <a:p>
            <a:pPr marL="457200" indent="-457200">
              <a:buFont typeface="+mj-lt"/>
              <a:buAutoNum type="arabicPeriod"/>
            </a:pPr>
            <a:r>
              <a:rPr lang="da-DK" dirty="0"/>
              <a:t>Klip fra Søren Ryge: Far, mor og børn (DR 2020) – afsnit 3 fra start og til tidskode 7:10. </a:t>
            </a:r>
          </a:p>
          <a:p>
            <a:pPr marL="457200" lvl="0" indent="-457200">
              <a:buFont typeface="+mj-lt"/>
              <a:buAutoNum type="arabicPeriod"/>
            </a:pPr>
            <a:r>
              <a:rPr lang="da-DK" dirty="0"/>
              <a:t>Sarah Greens Rejseblog </a:t>
            </a:r>
            <a:r>
              <a:rPr lang="da-DK" i="1" dirty="0"/>
              <a:t>Småland: 5 skønne seværdigheder i naturen – en rejseguide</a:t>
            </a:r>
            <a:r>
              <a:rPr lang="da-DK" dirty="0"/>
              <a:t> – arbejd</a:t>
            </a:r>
          </a:p>
        </p:txBody>
      </p:sp>
    </p:spTree>
    <p:extLst>
      <p:ext uri="{BB962C8B-B14F-4D97-AF65-F5344CB8AC3E}">
        <p14:creationId xmlns:p14="http://schemas.microsoft.com/office/powerpoint/2010/main" val="4011070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B8092E2-D77A-4CE6-BB2D-626978445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D02CD835-4B0F-45D6-9B85-B049A1005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3"/>
            <a:ext cx="12192000" cy="2008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0069B43-F766-CA45-A1A0-B59C7B27A233}"/>
              </a:ext>
            </a:extLst>
          </p:cNvPr>
          <p:cNvSpPr>
            <a:spLocks noGrp="1"/>
          </p:cNvSpPr>
          <p:nvPr>
            <p:ph type="title"/>
          </p:nvPr>
        </p:nvSpPr>
        <p:spPr>
          <a:xfrm>
            <a:off x="1129553" y="511309"/>
            <a:ext cx="9577116" cy="1221957"/>
          </a:xfrm>
        </p:spPr>
        <p:txBody>
          <a:bodyPr anchor="ctr">
            <a:normAutofit/>
          </a:bodyPr>
          <a:lstStyle/>
          <a:p>
            <a:r>
              <a:rPr lang="da-DK" dirty="0"/>
              <a:t>Links, om nødvendigt</a:t>
            </a:r>
          </a:p>
        </p:txBody>
      </p:sp>
      <p:cxnSp>
        <p:nvCxnSpPr>
          <p:cNvPr id="77" name="Straight Connector 76">
            <a:extLst>
              <a:ext uri="{FF2B5EF4-FFF2-40B4-BE49-F238E27FC236}">
                <a16:creationId xmlns:a16="http://schemas.microsoft.com/office/drawing/2014/main" id="{7971A1EC-5980-40B2-973F-0D3D6630DB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0049A56-C4C2-4C0F-9F4F-D0E34391D96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78117" y="0"/>
            <a:ext cx="340591" cy="20095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D02BE56-7EB5-4E62-B6E2-1C49E470A9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1299548"/>
            <a:ext cx="1769035" cy="69557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5" name="Pladsholder til indhold 4">
            <a:extLst>
              <a:ext uri="{FF2B5EF4-FFF2-40B4-BE49-F238E27FC236}">
                <a16:creationId xmlns:a16="http://schemas.microsoft.com/office/drawing/2014/main" id="{FAFA4A5B-1B81-974C-A478-0D85C8C25636}"/>
              </a:ext>
            </a:extLst>
          </p:cNvPr>
          <p:cNvSpPr>
            <a:spLocks noGrp="1"/>
          </p:cNvSpPr>
          <p:nvPr>
            <p:ph idx="1"/>
          </p:nvPr>
        </p:nvSpPr>
        <p:spPr>
          <a:xfrm>
            <a:off x="1129553" y="2420471"/>
            <a:ext cx="5479065" cy="3884410"/>
          </a:xfrm>
        </p:spPr>
        <p:txBody>
          <a:bodyPr anchor="ctr">
            <a:normAutofit/>
          </a:bodyPr>
          <a:lstStyle/>
          <a:p>
            <a:r>
              <a:rPr lang="da-DK" b="1" dirty="0"/>
              <a:t> </a:t>
            </a:r>
            <a:r>
              <a:rPr lang="da-DK" dirty="0"/>
              <a:t>Emil Aarestrup: “</a:t>
            </a:r>
            <a:r>
              <a:rPr lang="da-DK" u="sng" dirty="0">
                <a:hlinkClick r:id="rId2"/>
              </a:rPr>
              <a:t>Var det synd</a:t>
            </a:r>
            <a:r>
              <a:rPr lang="da-DK" dirty="0"/>
              <a:t>” (1838) </a:t>
            </a:r>
          </a:p>
          <a:p>
            <a:r>
              <a:rPr lang="da-DK" dirty="0"/>
              <a:t>Tegnefilmen </a:t>
            </a:r>
            <a:r>
              <a:rPr lang="da-DK" u="sng" dirty="0">
                <a:hlinkClick r:id="rId3"/>
              </a:rPr>
              <a:t>Naturmælk</a:t>
            </a:r>
            <a:r>
              <a:rPr lang="da-DK" dirty="0"/>
              <a:t> (2014) på YouTube.</a:t>
            </a:r>
          </a:p>
          <a:p>
            <a:r>
              <a:rPr lang="da-DK" dirty="0"/>
              <a:t>Søren Ryge: </a:t>
            </a:r>
            <a:r>
              <a:rPr lang="da-DK" u="sng" dirty="0">
                <a:hlinkClick r:id="rId4"/>
              </a:rPr>
              <a:t>Far, mor og børn</a:t>
            </a:r>
            <a:r>
              <a:rPr lang="da-DK" dirty="0"/>
              <a:t> (DR 2020) afsnit 3 på </a:t>
            </a:r>
            <a:r>
              <a:rPr lang="da-DK" dirty="0" err="1"/>
              <a:t>dr.dk</a:t>
            </a:r>
            <a:r>
              <a:rPr lang="da-DK" dirty="0"/>
              <a:t>.</a:t>
            </a:r>
          </a:p>
          <a:p>
            <a:r>
              <a:rPr lang="da-DK" dirty="0"/>
              <a:t>Sarah Greens Rejseblog </a:t>
            </a:r>
            <a:r>
              <a:rPr lang="da-DK" u="sng" dirty="0">
                <a:hlinkClick r:id="rId5"/>
              </a:rPr>
              <a:t>Småland: 5 skønne seværdigheder i naturen – en rejse guide</a:t>
            </a:r>
            <a:r>
              <a:rPr lang="da-DK" dirty="0"/>
              <a:t>.</a:t>
            </a:r>
          </a:p>
          <a:p>
            <a:r>
              <a:rPr lang="da-DK" dirty="0"/>
              <a:t>Robert Storm Petersens akvarel </a:t>
            </a:r>
            <a:r>
              <a:rPr lang="da-DK" i="1" dirty="0"/>
              <a:t>Tilbage til naturen</a:t>
            </a:r>
            <a:r>
              <a:rPr lang="da-DK" dirty="0"/>
              <a:t> (1945):</a:t>
            </a:r>
          </a:p>
          <a:p>
            <a:endParaRPr lang="da-DK" b="1" dirty="0"/>
          </a:p>
        </p:txBody>
      </p:sp>
      <p:pic>
        <p:nvPicPr>
          <p:cNvPr id="1028" name="Billede 1" descr="Et billede, der indeholder træ, omgivet, adskillige, spisebord&#10;&#10;Automatisk genereret beskrivelse">
            <a:extLst>
              <a:ext uri="{FF2B5EF4-FFF2-40B4-BE49-F238E27FC236}">
                <a16:creationId xmlns:a16="http://schemas.microsoft.com/office/drawing/2014/main" id="{257892E0-0B96-0D49-9BAA-1F6FC8B41291}"/>
              </a:ext>
            </a:extLst>
          </p:cNvPr>
          <p:cNvPicPr>
            <a:picLocks noChangeAspect="1" noChangeArrowheads="1"/>
          </p:cNvPicPr>
          <p:nvPr/>
        </p:nvPicPr>
        <p:blipFill rotWithShape="1">
          <a:blip r:embed="rId6" r:link="rId7">
            <a:extLst>
              <a:ext uri="{28A0092B-C50C-407E-A947-70E740481C1C}">
                <a14:useLocalDpi xmlns:a14="http://schemas.microsoft.com/office/drawing/2010/main" val="0"/>
              </a:ext>
            </a:extLst>
          </a:blip>
          <a:srcRect l="23914" r="-2" b="-2"/>
          <a:stretch>
            <a:fillRect/>
          </a:stretch>
        </p:blipFill>
        <p:spPr bwMode="auto">
          <a:xfrm>
            <a:off x="7225552" y="1995117"/>
            <a:ext cx="4966447" cy="4862884"/>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Straight Connector 82">
            <a:extLst>
              <a:ext uri="{FF2B5EF4-FFF2-40B4-BE49-F238E27FC236}">
                <a16:creationId xmlns:a16="http://schemas.microsoft.com/office/drawing/2014/main" id="{C4595B06-EDA5-4E45-BED4-7891E7E0CD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1150" y="1171094"/>
            <a:ext cx="4860850" cy="82402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79C9A5D-F572-476A-99A9-700077150B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968704" y="0"/>
            <a:ext cx="2147217" cy="199511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9592DA5-68A4-46A6-90EA-F0304FF8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94353" y="-14436"/>
            <a:ext cx="239059" cy="20095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07EA850C-63F8-B245-8BE2-7A223740E6C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spTree>
    <p:extLst>
      <p:ext uri="{BB962C8B-B14F-4D97-AF65-F5344CB8AC3E}">
        <p14:creationId xmlns:p14="http://schemas.microsoft.com/office/powerpoint/2010/main" val="3787667115"/>
      </p:ext>
    </p:extLst>
  </p:cSld>
  <p:clrMapOvr>
    <a:masterClrMapping/>
  </p:clrMapOvr>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1499</TotalTime>
  <Words>1423</Words>
  <Application>Microsoft Macintosh PowerPoint</Application>
  <PresentationFormat>Widescreen</PresentationFormat>
  <Paragraphs>98</Paragraphs>
  <Slides>13</Slides>
  <Notes>2</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13</vt:i4>
      </vt:variant>
    </vt:vector>
  </HeadingPairs>
  <TitlesOfParts>
    <vt:vector size="20" baseType="lpstr">
      <vt:lpstr>Arial</vt:lpstr>
      <vt:lpstr>Calibri</vt:lpstr>
      <vt:lpstr>Söhne</vt:lpstr>
      <vt:lpstr>Univers Condensed Light</vt:lpstr>
      <vt:lpstr>Verdana</vt:lpstr>
      <vt:lpstr>Walbaum Display Light</vt:lpstr>
      <vt:lpstr>AngleLinesVTI</vt:lpstr>
      <vt:lpstr>NATUR Del dine indtryk og følelser om, hvad ordet  "natur" skaber af associationer for dig. </vt:lpstr>
      <vt:lpstr>NATURSYN</vt:lpstr>
      <vt:lpstr>Introduktion til forløbet</vt:lpstr>
      <vt:lpstr>1.Modul – tilbage til naturen?</vt:lpstr>
      <vt:lpstr>Hvad forstår vi ved begrebet natur?</vt:lpstr>
      <vt:lpstr>GRUPPER</vt:lpstr>
      <vt:lpstr>1) Læs om genrerne: Storgenrer og hybridformer mellem : fiktion og fakta I dette skema.   </vt:lpstr>
      <vt:lpstr> TILBAGE TIL NATUREN?  I får tildelt en tekst med naturtema og et eller flere danskfaglige begreber og vejledninger, som I  skal bruge i forbindelse med analysen og fortolkningen af teksten.   </vt:lpstr>
      <vt:lpstr>PowerPoint-præsentation</vt:lpstr>
      <vt:lpstr>Arbejdsgrupper: I arbejder i farvegruppen.</vt:lpstr>
      <vt:lpstr>Fremlæggelsesgrupper – farver.   Når I Bliver I færdige I gruppen, så del jer i 2 og skriveR note til opsamlingsspørgsmålene på næste slide.   Tilføj også dagens begreber til jeres begrebsapparat.  </vt:lpstr>
      <vt:lpstr>OPSAMLING – svar og skriv noter i par.  </vt:lpstr>
      <vt:lpstr>Links, om nødvendigt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NATURSYN</dc:title>
  <dc:creator>[MR]  Maria Krarup Hansen</dc:creator>
  <cp:lastModifiedBy>[MR]  Maria Krarup Hansen</cp:lastModifiedBy>
  <cp:revision>4</cp:revision>
  <dcterms:created xsi:type="dcterms:W3CDTF">2021-09-06T16:57:15Z</dcterms:created>
  <dcterms:modified xsi:type="dcterms:W3CDTF">2023-11-22T08:45:45Z</dcterms:modified>
</cp:coreProperties>
</file>