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3" r:id="rId1"/>
  </p:sldMasterIdLst>
  <p:notesMasterIdLst>
    <p:notesMasterId r:id="rId10"/>
  </p:notesMasterIdLst>
  <p:sldIdLst>
    <p:sldId id="256" r:id="rId2"/>
    <p:sldId id="257" r:id="rId3"/>
    <p:sldId id="260" r:id="rId4"/>
    <p:sldId id="261" r:id="rId5"/>
    <p:sldId id="264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4"/>
    <p:restoredTop sz="94437"/>
  </p:normalViewPr>
  <p:slideViewPr>
    <p:cSldViewPr snapToGrid="0" snapToObjects="1">
      <p:cViewPr varScale="1">
        <p:scale>
          <a:sx n="116" d="100"/>
          <a:sy n="116" d="100"/>
        </p:scale>
        <p:origin x="3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8E3158-4FE3-495A-9C00-A68A9589CE1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294C1B8-8AF4-4058-8B0E-11198C642B55}">
      <dgm:prSet/>
      <dgm:spPr/>
      <dgm:t>
        <a:bodyPr/>
        <a:lstStyle/>
        <a:p>
          <a:r>
            <a:rPr lang="da-DK"/>
            <a:t>Nu falmer skoven trindt om land - romantikken</a:t>
          </a:r>
          <a:endParaRPr lang="en-US"/>
        </a:p>
      </dgm:t>
    </dgm:pt>
    <dgm:pt modelId="{3F639B06-D094-4A31-8FCC-E0814156137B}" type="parTrans" cxnId="{4A150B6F-3228-4325-9869-E5BACF35BDBE}">
      <dgm:prSet/>
      <dgm:spPr/>
      <dgm:t>
        <a:bodyPr/>
        <a:lstStyle/>
        <a:p>
          <a:endParaRPr lang="en-US"/>
        </a:p>
      </dgm:t>
    </dgm:pt>
    <dgm:pt modelId="{9334BD0A-631C-465B-A4CC-1C3CE0AE083D}" type="sibTrans" cxnId="{4A150B6F-3228-4325-9869-E5BACF35BDBE}">
      <dgm:prSet/>
      <dgm:spPr/>
      <dgm:t>
        <a:bodyPr/>
        <a:lstStyle/>
        <a:p>
          <a:endParaRPr lang="en-US"/>
        </a:p>
      </dgm:t>
    </dgm:pt>
    <dgm:pt modelId="{B36B893B-1006-4170-B773-7B7B8528E3AF}">
      <dgm:prSet/>
      <dgm:spPr/>
      <dgm:t>
        <a:bodyPr/>
        <a:lstStyle/>
        <a:p>
          <a:r>
            <a:rPr lang="da-DK"/>
            <a:t>Jern – modernisme</a:t>
          </a:r>
          <a:endParaRPr lang="en-US"/>
        </a:p>
      </dgm:t>
    </dgm:pt>
    <dgm:pt modelId="{D7C16E56-9AB0-4ACB-B1C4-9F5AF0CC484C}" type="parTrans" cxnId="{718D81D1-12E5-4189-8F33-93CB9622FF96}">
      <dgm:prSet/>
      <dgm:spPr/>
      <dgm:t>
        <a:bodyPr/>
        <a:lstStyle/>
        <a:p>
          <a:endParaRPr lang="en-US"/>
        </a:p>
      </dgm:t>
    </dgm:pt>
    <dgm:pt modelId="{DD9CAB7F-CF67-4BD7-9622-20F400127118}" type="sibTrans" cxnId="{718D81D1-12E5-4189-8F33-93CB9622FF96}">
      <dgm:prSet/>
      <dgm:spPr/>
      <dgm:t>
        <a:bodyPr/>
        <a:lstStyle/>
        <a:p>
          <a:endParaRPr lang="en-US"/>
        </a:p>
      </dgm:t>
    </dgm:pt>
    <dgm:pt modelId="{2B42BB4D-8E2C-F446-AFDA-A6FBE8FEEC2B}" type="pres">
      <dgm:prSet presAssocID="{0A8E3158-4FE3-495A-9C00-A68A9589CE1B}" presName="linear" presStyleCnt="0">
        <dgm:presLayoutVars>
          <dgm:animLvl val="lvl"/>
          <dgm:resizeHandles val="exact"/>
        </dgm:presLayoutVars>
      </dgm:prSet>
      <dgm:spPr/>
    </dgm:pt>
    <dgm:pt modelId="{3B68EDD2-FEA7-444B-AFB7-85E58E608485}" type="pres">
      <dgm:prSet presAssocID="{C294C1B8-8AF4-4058-8B0E-11198C642B5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EACED8E-81BB-2B4F-8BEA-9F1585179A73}" type="pres">
      <dgm:prSet presAssocID="{9334BD0A-631C-465B-A4CC-1C3CE0AE083D}" presName="spacer" presStyleCnt="0"/>
      <dgm:spPr/>
    </dgm:pt>
    <dgm:pt modelId="{00E1DA76-0FE0-B640-B7D0-6001FA778973}" type="pres">
      <dgm:prSet presAssocID="{B36B893B-1006-4170-B773-7B7B8528E3A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7808B07-F203-A849-9056-835966F3DAB3}" type="presOf" srcId="{0A8E3158-4FE3-495A-9C00-A68A9589CE1B}" destId="{2B42BB4D-8E2C-F446-AFDA-A6FBE8FEEC2B}" srcOrd="0" destOrd="0" presId="urn:microsoft.com/office/officeart/2005/8/layout/vList2"/>
    <dgm:cxn modelId="{4A150B6F-3228-4325-9869-E5BACF35BDBE}" srcId="{0A8E3158-4FE3-495A-9C00-A68A9589CE1B}" destId="{C294C1B8-8AF4-4058-8B0E-11198C642B55}" srcOrd="0" destOrd="0" parTransId="{3F639B06-D094-4A31-8FCC-E0814156137B}" sibTransId="{9334BD0A-631C-465B-A4CC-1C3CE0AE083D}"/>
    <dgm:cxn modelId="{D8A42D7E-224E-E54E-832A-493DCB3B82F9}" type="presOf" srcId="{C294C1B8-8AF4-4058-8B0E-11198C642B55}" destId="{3B68EDD2-FEA7-444B-AFB7-85E58E608485}" srcOrd="0" destOrd="0" presId="urn:microsoft.com/office/officeart/2005/8/layout/vList2"/>
    <dgm:cxn modelId="{718D81D1-12E5-4189-8F33-93CB9622FF96}" srcId="{0A8E3158-4FE3-495A-9C00-A68A9589CE1B}" destId="{B36B893B-1006-4170-B773-7B7B8528E3AF}" srcOrd="1" destOrd="0" parTransId="{D7C16E56-9AB0-4ACB-B1C4-9F5AF0CC484C}" sibTransId="{DD9CAB7F-CF67-4BD7-9622-20F400127118}"/>
    <dgm:cxn modelId="{EAB2ABF9-44AD-7042-96C2-12C665E1EFF8}" type="presOf" srcId="{B36B893B-1006-4170-B773-7B7B8528E3AF}" destId="{00E1DA76-0FE0-B640-B7D0-6001FA778973}" srcOrd="0" destOrd="0" presId="urn:microsoft.com/office/officeart/2005/8/layout/vList2"/>
    <dgm:cxn modelId="{30F5613E-9B8F-2443-A288-8986C7A65F17}" type="presParOf" srcId="{2B42BB4D-8E2C-F446-AFDA-A6FBE8FEEC2B}" destId="{3B68EDD2-FEA7-444B-AFB7-85E58E608485}" srcOrd="0" destOrd="0" presId="urn:microsoft.com/office/officeart/2005/8/layout/vList2"/>
    <dgm:cxn modelId="{39204746-C059-5540-BF40-17DB7D97568B}" type="presParOf" srcId="{2B42BB4D-8E2C-F446-AFDA-A6FBE8FEEC2B}" destId="{1EACED8E-81BB-2B4F-8BEA-9F1585179A73}" srcOrd="1" destOrd="0" presId="urn:microsoft.com/office/officeart/2005/8/layout/vList2"/>
    <dgm:cxn modelId="{9C298B63-72EF-6541-86E8-D3F044EBD0F5}" type="presParOf" srcId="{2B42BB4D-8E2C-F446-AFDA-A6FBE8FEEC2B}" destId="{00E1DA76-0FE0-B640-B7D0-6001FA77897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8EDD2-FEA7-444B-AFB7-85E58E608485}">
      <dsp:nvSpPr>
        <dsp:cNvPr id="0" name=""/>
        <dsp:cNvSpPr/>
      </dsp:nvSpPr>
      <dsp:spPr>
        <a:xfrm>
          <a:off x="0" y="343607"/>
          <a:ext cx="6541475" cy="2211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5400" kern="1200"/>
            <a:t>Nu falmer skoven trindt om land - romantikken</a:t>
          </a:r>
          <a:endParaRPr lang="en-US" sz="5400" kern="1200"/>
        </a:p>
      </dsp:txBody>
      <dsp:txXfrm>
        <a:off x="107947" y="451554"/>
        <a:ext cx="6325581" cy="1995406"/>
      </dsp:txXfrm>
    </dsp:sp>
    <dsp:sp modelId="{00E1DA76-0FE0-B640-B7D0-6001FA778973}">
      <dsp:nvSpPr>
        <dsp:cNvPr id="0" name=""/>
        <dsp:cNvSpPr/>
      </dsp:nvSpPr>
      <dsp:spPr>
        <a:xfrm>
          <a:off x="0" y="2710428"/>
          <a:ext cx="6541475" cy="2211300"/>
        </a:xfrm>
        <a:prstGeom prst="roundRect">
          <a:avLst/>
        </a:prstGeom>
        <a:solidFill>
          <a:schemeClr val="accent2">
            <a:hueOff val="-18885518"/>
            <a:satOff val="36351"/>
            <a:lumOff val="-2509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5400" kern="1200"/>
            <a:t>Jern – modernisme</a:t>
          </a:r>
          <a:endParaRPr lang="en-US" sz="5400" kern="1200"/>
        </a:p>
      </dsp:txBody>
      <dsp:txXfrm>
        <a:off x="107947" y="2818375"/>
        <a:ext cx="6325581" cy="1995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E90A-3CCD-6549-B141-C03F4D590893}" type="datetimeFigureOut">
              <a:rPr lang="da-DK" smtClean="0"/>
              <a:t>04.12.2023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D5094-56B5-2040-AC0E-45A12ABD32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5019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9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19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39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02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2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8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5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5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07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1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8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4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72" r:id="rId6"/>
    <p:sldLayoutId id="2147483767" r:id="rId7"/>
    <p:sldLayoutId id="2147483768" r:id="rId8"/>
    <p:sldLayoutId id="2147483769" r:id="rId9"/>
    <p:sldLayoutId id="2147483771" r:id="rId10"/>
    <p:sldLayoutId id="21474837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v6weY-C-xM&amp;t=4s" TargetMode="External"/><Relationship Id="rId7" Type="http://schemas.openxmlformats.org/officeDocument/2006/relationships/image" Target="https://danskitiden.systime.dk/fileadmin/_processed_/9/9/csm_s212_m00_Tilbage_til_naturen_Storm_P_red_c49dbb83a9.jpg" TargetMode="External"/><Relationship Id="rId2" Type="http://schemas.openxmlformats.org/officeDocument/2006/relationships/hyperlink" Target="https://danskitiden.systime.dk/index.php?id=37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s://www.sarahinthegreen.com/da/smaland-sverige-rejseguide-natur/" TargetMode="External"/><Relationship Id="rId4" Type="http://schemas.openxmlformats.org/officeDocument/2006/relationships/hyperlink" Target="https://www.dr.dk/drtv/episode/soeren-ryge_-far-mor-og-boern_-far-mor-og-boern-_3__553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A221245A-B93D-45A8-B0FA-EC2AEE26E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1C925A-6DAA-4FBE-B218-94FC261A8B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" r="10488"/>
          <a:stretch/>
        </p:blipFill>
        <p:spPr>
          <a:xfrm>
            <a:off x="20" y="314325"/>
            <a:ext cx="12191979" cy="6857989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A60A95D1-194E-4E4E-8C67-30F91F8E7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90"/>
            <a:ext cx="8521995" cy="6858000"/>
          </a:xfrm>
          <a:prstGeom prst="rect">
            <a:avLst/>
          </a:prstGeom>
          <a:gradFill>
            <a:gsLst>
              <a:gs pos="58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3CB286-CC38-E64B-8DCC-576647C5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871538"/>
            <a:ext cx="6515100" cy="3202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i="1" kern="1200" cap="all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NATURSYN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DDBB042-36C0-2840-A76D-346D33B32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4464424"/>
            <a:ext cx="5208493" cy="105783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800" b="1" cap="all" spc="300" dirty="0">
                <a:solidFill>
                  <a:srgbClr val="FFFFFF"/>
                </a:solidFill>
              </a:rPr>
              <a:t>At </a:t>
            </a:r>
            <a:r>
              <a:rPr lang="en-US" sz="1800" b="1" cap="all" spc="300" dirty="0" err="1">
                <a:solidFill>
                  <a:srgbClr val="FFFFFF"/>
                </a:solidFill>
              </a:rPr>
              <a:t>læse</a:t>
            </a:r>
            <a:r>
              <a:rPr lang="en-US" sz="1800" b="1" cap="all" spc="300" dirty="0">
                <a:solidFill>
                  <a:srgbClr val="FFFFFF"/>
                </a:solidFill>
              </a:rPr>
              <a:t> </a:t>
            </a:r>
            <a:r>
              <a:rPr lang="en-US" sz="1800" b="1" cap="all" spc="300" dirty="0" err="1">
                <a:solidFill>
                  <a:srgbClr val="FFFFFF"/>
                </a:solidFill>
              </a:rPr>
              <a:t>og</a:t>
            </a:r>
            <a:r>
              <a:rPr lang="en-US" sz="1800" b="1" cap="all" spc="300" dirty="0">
                <a:solidFill>
                  <a:srgbClr val="FFFFFF"/>
                </a:solidFill>
              </a:rPr>
              <a:t> </a:t>
            </a:r>
            <a:r>
              <a:rPr lang="en-US" sz="1800" b="1" cap="all" spc="300" dirty="0" err="1">
                <a:solidFill>
                  <a:srgbClr val="FFFFFF"/>
                </a:solidFill>
              </a:rPr>
              <a:t>huske</a:t>
            </a:r>
            <a:r>
              <a:rPr lang="en-US" sz="1800" b="1" cap="all" spc="300" dirty="0">
                <a:solidFill>
                  <a:srgbClr val="FFFFFF"/>
                </a:solidFill>
              </a:rPr>
              <a:t> </a:t>
            </a:r>
            <a:r>
              <a:rPr lang="en-US" sz="1800" b="1" cap="all" spc="300" dirty="0" err="1">
                <a:solidFill>
                  <a:srgbClr val="FFFFFF"/>
                </a:solidFill>
              </a:rPr>
              <a:t>en</a:t>
            </a:r>
            <a:r>
              <a:rPr lang="en-US" sz="1800" b="1" cap="all" spc="300" dirty="0">
                <a:solidFill>
                  <a:srgbClr val="FFFFFF"/>
                </a:solidFill>
              </a:rPr>
              <a:t> </a:t>
            </a:r>
            <a:r>
              <a:rPr lang="en-US" sz="1800" b="1" cap="all" spc="300" dirty="0" err="1">
                <a:solidFill>
                  <a:srgbClr val="FFFFFF"/>
                </a:solidFill>
              </a:rPr>
              <a:t>teskt</a:t>
            </a:r>
            <a:r>
              <a:rPr lang="en-US" sz="1800" b="1" cap="all" spc="300" dirty="0">
                <a:solidFill>
                  <a:srgbClr val="FFFFFF"/>
                </a:solidFill>
              </a:rPr>
              <a:t>. </a:t>
            </a:r>
            <a:r>
              <a:rPr lang="en-US" sz="1800" b="1" cap="all" spc="300" dirty="0" err="1">
                <a:solidFill>
                  <a:srgbClr val="FFFFFF"/>
                </a:solidFill>
              </a:rPr>
              <a:t>Læsestrategi</a:t>
            </a:r>
            <a:r>
              <a:rPr lang="en-US" sz="1800" b="1" cap="all" spc="300" dirty="0">
                <a:solidFill>
                  <a:srgbClr val="FFFFFF"/>
                </a:solidFill>
              </a:rPr>
              <a:t> </a:t>
            </a:r>
            <a:r>
              <a:rPr lang="en-US" sz="1800" b="1" cap="all" spc="300" dirty="0" err="1">
                <a:solidFill>
                  <a:srgbClr val="FFFFFF"/>
                </a:solidFill>
              </a:rPr>
              <a:t>og</a:t>
            </a:r>
            <a:r>
              <a:rPr lang="en-US" sz="1800" b="1" cap="all" spc="300" dirty="0">
                <a:solidFill>
                  <a:srgbClr val="FFFFFF"/>
                </a:solidFill>
              </a:rPr>
              <a:t> </a:t>
            </a:r>
            <a:r>
              <a:rPr lang="en-US" sz="1800" b="1" cap="all" spc="300" dirty="0" err="1">
                <a:solidFill>
                  <a:srgbClr val="FFFFFF"/>
                </a:solidFill>
              </a:rPr>
              <a:t>notatteknik</a:t>
            </a:r>
            <a:r>
              <a:rPr lang="en-US" sz="1800" b="1" cap="all" spc="300" dirty="0">
                <a:solidFill>
                  <a:srgbClr val="FFFFFF"/>
                </a:solidFill>
              </a:rPr>
              <a:t>. 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4C0A835-9AC9-4D0F-A529-BE4789E12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39206" y="3065930"/>
            <a:ext cx="2852793" cy="37977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CF67ECC-797A-4CA0-87E3-360466498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172700" y="0"/>
            <a:ext cx="1358310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74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C829807-7791-462F-8C59-969B0EC71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77105CF-5317-294A-B2A1-CF1264AEA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0906" y="533401"/>
            <a:ext cx="6427694" cy="1111254"/>
          </a:xfrm>
        </p:spPr>
        <p:txBody>
          <a:bodyPr>
            <a:normAutofit/>
          </a:bodyPr>
          <a:lstStyle/>
          <a:p>
            <a:pPr algn="r"/>
            <a:r>
              <a:rPr lang="da-DK" sz="2000" dirty="0"/>
              <a:t>Læse en tekst… og huske den..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BCC41FA-ABE2-1444-8E8D-0C1B825C1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839" y="1754841"/>
            <a:ext cx="6481170" cy="4569758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endParaRPr lang="da-DK" sz="3200" dirty="0"/>
          </a:p>
          <a:p>
            <a:pPr>
              <a:lnSpc>
                <a:spcPct val="90000"/>
              </a:lnSpc>
            </a:pPr>
            <a:r>
              <a:rPr lang="da-DK" sz="3200" dirty="0"/>
              <a:t>Læseteknik: Tænk over, hvilke strategier I anvender, når I skal læse faglige tekster. Hvordan sørger I får at kunne huske det I læser - fx en lektie? </a:t>
            </a:r>
          </a:p>
          <a:p>
            <a:pPr>
              <a:lnSpc>
                <a:spcPct val="90000"/>
              </a:lnSpc>
            </a:pPr>
            <a:endParaRPr lang="da-DK" sz="3200" dirty="0"/>
          </a:p>
          <a:p>
            <a:pPr>
              <a:lnSpc>
                <a:spcPct val="90000"/>
              </a:lnSpc>
            </a:pPr>
            <a:r>
              <a:rPr lang="da-DK" sz="3200" dirty="0"/>
              <a:t>Skriv en kort tekst om jeres læseteknik.</a:t>
            </a:r>
          </a:p>
          <a:p>
            <a:pPr>
              <a:lnSpc>
                <a:spcPct val="90000"/>
              </a:lnSpc>
            </a:pPr>
            <a:endParaRPr lang="da-DK" sz="3200" dirty="0"/>
          </a:p>
          <a:p>
            <a:pPr>
              <a:lnSpc>
                <a:spcPct val="90000"/>
              </a:lnSpc>
            </a:pPr>
            <a:r>
              <a:rPr lang="da-DK" sz="3200" dirty="0"/>
              <a:t>Opsamling i plenum. </a:t>
            </a:r>
          </a:p>
          <a:p>
            <a:pPr>
              <a:lnSpc>
                <a:spcPct val="90000"/>
              </a:lnSpc>
            </a:pPr>
            <a:endParaRPr lang="da-DK" sz="3200" dirty="0"/>
          </a:p>
          <a:p>
            <a:pPr>
              <a:lnSpc>
                <a:spcPct val="90000"/>
              </a:lnSpc>
            </a:pPr>
            <a:endParaRPr lang="da-DK" sz="3200" dirty="0"/>
          </a:p>
        </p:txBody>
      </p:sp>
      <p:pic>
        <p:nvPicPr>
          <p:cNvPr id="7" name="Picture 6" descr="Nærbillede af en åben bog mod en sløret bogreol i baggrunden">
            <a:extLst>
              <a:ext uri="{FF2B5EF4-FFF2-40B4-BE49-F238E27FC236}">
                <a16:creationId xmlns:a16="http://schemas.microsoft.com/office/drawing/2014/main" id="{4A56BE09-D247-4078-AE70-7E83B39EE9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99" r="17749" b="-2"/>
          <a:stretch/>
        </p:blipFill>
        <p:spPr>
          <a:xfrm>
            <a:off x="20" y="2"/>
            <a:ext cx="5049819" cy="6857998"/>
          </a:xfrm>
          <a:custGeom>
            <a:avLst/>
            <a:gdLst/>
            <a:ahLst/>
            <a:cxnLst/>
            <a:rect l="l" t="t" r="r" b="b"/>
            <a:pathLst>
              <a:path w="5049839" h="6857998">
                <a:moveTo>
                  <a:pt x="0" y="0"/>
                </a:moveTo>
                <a:lnTo>
                  <a:pt x="5049839" y="1331"/>
                </a:lnTo>
                <a:lnTo>
                  <a:pt x="3110749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845859" y="0"/>
            <a:ext cx="699247" cy="685734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C2312DA-BDBD-40EE-84AB-53293C1CD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59210" y="5788959"/>
            <a:ext cx="7396312" cy="106904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709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C8F92D95-21E1-0C41-BF02-FFE0DE95E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dag: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EC8175D7-DAF6-BC4A-A7D1-6F4523B6E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096" y="2457470"/>
            <a:ext cx="2741647" cy="3181556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15592413-B8A9-D640-9491-0D02C58373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5021" y="1094015"/>
            <a:ext cx="6780367" cy="596674"/>
          </a:xfrm>
        </p:spPr>
        <p:txBody>
          <a:bodyPr/>
          <a:lstStyle/>
          <a:p>
            <a:r>
              <a:rPr lang="da-DK" dirty="0"/>
              <a:t>Notatteknik I skal anvende i dag: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B828975A-068A-AB4A-BBE4-C5271A84345B}"/>
              </a:ext>
            </a:extLst>
          </p:cNvPr>
          <p:cNvSpPr txBox="1"/>
          <p:nvPr/>
        </p:nvSpPr>
        <p:spPr>
          <a:xfrm>
            <a:off x="3129774" y="5341525"/>
            <a:ext cx="6519734" cy="36933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a-DK" dirty="0"/>
              <a:t>NB! Du skal som minimum have tre spørgsmål til teksten, når tiden  er gået.</a:t>
            </a:r>
          </a:p>
        </p:txBody>
      </p:sp>
      <p:pic>
        <p:nvPicPr>
          <p:cNvPr id="21" name="Billede 20" descr="Et billede, der indeholder tekst&#10;&#10;Automatisk genereret beskrivelse">
            <a:extLst>
              <a:ext uri="{FF2B5EF4-FFF2-40B4-BE49-F238E27FC236}">
                <a16:creationId xmlns:a16="http://schemas.microsoft.com/office/drawing/2014/main" id="{E6FACC56-9060-2B4C-8601-619534C12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869" y="1925329"/>
            <a:ext cx="8327035" cy="3181556"/>
          </a:xfrm>
          <a:prstGeom prst="rect">
            <a:avLst/>
          </a:prstGeom>
        </p:spPr>
      </p:pic>
      <p:cxnSp>
        <p:nvCxnSpPr>
          <p:cNvPr id="27" name="Lige pilforbindelse 26">
            <a:extLst>
              <a:ext uri="{FF2B5EF4-FFF2-40B4-BE49-F238E27FC236}">
                <a16:creationId xmlns:a16="http://schemas.microsoft.com/office/drawing/2014/main" id="{84F20CDE-F728-1741-B59B-05F6C1E0BCE0}"/>
              </a:ext>
            </a:extLst>
          </p:cNvPr>
          <p:cNvCxnSpPr>
            <a:cxnSpLocks/>
          </p:cNvCxnSpPr>
          <p:nvPr/>
        </p:nvCxnSpPr>
        <p:spPr>
          <a:xfrm>
            <a:off x="5225143" y="3620457"/>
            <a:ext cx="212271" cy="1660165"/>
          </a:xfrm>
          <a:prstGeom prst="straightConnector1">
            <a:avLst/>
          </a:prstGeom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kstfelt 29">
            <a:extLst>
              <a:ext uri="{FF2B5EF4-FFF2-40B4-BE49-F238E27FC236}">
                <a16:creationId xmlns:a16="http://schemas.microsoft.com/office/drawing/2014/main" id="{486FFA2F-EE1E-B047-A64F-F413CDA2C256}"/>
              </a:ext>
            </a:extLst>
          </p:cNvPr>
          <p:cNvSpPr txBox="1"/>
          <p:nvPr/>
        </p:nvSpPr>
        <p:spPr>
          <a:xfrm>
            <a:off x="-77531" y="6036476"/>
            <a:ext cx="9538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I har 35 minutter til at læse teksten og evt. gå i gang med den individuelle efterbehandling af jeres noter – </a:t>
            </a:r>
          </a:p>
          <a:p>
            <a:r>
              <a:rPr lang="da-DK" b="1" dirty="0"/>
              <a:t>ræk hånden op, hvis du er færdig før tid.</a:t>
            </a:r>
          </a:p>
        </p:txBody>
      </p:sp>
    </p:spTree>
    <p:extLst>
      <p:ext uri="{BB962C8B-B14F-4D97-AF65-F5344CB8AC3E}">
        <p14:creationId xmlns:p14="http://schemas.microsoft.com/office/powerpoint/2010/main" val="4275794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C829807-7791-462F-8C59-969B0EC71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18AF7AD-1A4D-D14B-8372-5E82C412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0906" y="533401"/>
            <a:ext cx="6427694" cy="1111254"/>
          </a:xfrm>
        </p:spPr>
        <p:txBody>
          <a:bodyPr>
            <a:normAutofit/>
          </a:bodyPr>
          <a:lstStyle/>
          <a:p>
            <a:pPr algn="r"/>
            <a:r>
              <a:rPr lang="da-DK" sz="2000"/>
              <a:t>Efterbehandling af noter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78E2C12F-8476-284B-8365-DB2C117E5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839" y="1754841"/>
            <a:ext cx="6481170" cy="456975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2500" dirty="0"/>
              <a:t>Individuelt (hvis du er færdig med at læse før tid): 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da-DK" sz="2500" dirty="0"/>
              <a:t>Dan dig et overblik over dine noter. 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da-DK" sz="2500" dirty="0"/>
              <a:t>Præciser de spørgsmål du allerede har skrevet ned under din læsning.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da-DK" sz="2500" dirty="0"/>
              <a:t>Formuler (flere) spørgsmål om teksten.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da-DK" sz="2500" dirty="0"/>
              <a:t>Lav en liste over centrale begreber og tilføj forklaringer af begreberne, brug dine egne ord.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da-DK" sz="2500" dirty="0"/>
              <a:t>Forbered dig på at skulle forklare begrebet natursyn til en, der intet ved om emnet. </a:t>
            </a:r>
          </a:p>
        </p:txBody>
      </p:sp>
      <p:pic>
        <p:nvPicPr>
          <p:cNvPr id="10" name="Picture 9" descr="Farvede klistresedler og en pen på en åben notesbog">
            <a:extLst>
              <a:ext uri="{FF2B5EF4-FFF2-40B4-BE49-F238E27FC236}">
                <a16:creationId xmlns:a16="http://schemas.microsoft.com/office/drawing/2014/main" id="{E1F0218F-CECF-4CC5-B56B-F90285501E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849" b="-2"/>
          <a:stretch/>
        </p:blipFill>
        <p:spPr>
          <a:xfrm>
            <a:off x="20" y="2"/>
            <a:ext cx="5049819" cy="6857998"/>
          </a:xfrm>
          <a:custGeom>
            <a:avLst/>
            <a:gdLst/>
            <a:ahLst/>
            <a:cxnLst/>
            <a:rect l="l" t="t" r="r" b="b"/>
            <a:pathLst>
              <a:path w="5049839" h="6857998">
                <a:moveTo>
                  <a:pt x="0" y="0"/>
                </a:moveTo>
                <a:lnTo>
                  <a:pt x="5049839" y="1331"/>
                </a:lnTo>
                <a:lnTo>
                  <a:pt x="3110749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845859" y="0"/>
            <a:ext cx="699247" cy="685734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C2312DA-BDBD-40EE-84AB-53293C1CD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59210" y="5788959"/>
            <a:ext cx="7396312" cy="106904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1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5A7CF5-1EE0-3F4D-00DB-03D4611A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426816-DEE7-75BF-B2C6-7C07D4A99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 </a:t>
            </a:r>
          </a:p>
          <a:p>
            <a:r>
              <a:rPr lang="da-DK" dirty="0"/>
              <a:t> </a:t>
            </a:r>
          </a:p>
          <a:p>
            <a:r>
              <a:rPr lang="da-DK" dirty="0"/>
              <a:t> </a:t>
            </a:r>
          </a:p>
          <a:p>
            <a:r>
              <a:rPr lang="da-DK" dirty="0"/>
              <a:t> </a:t>
            </a:r>
          </a:p>
          <a:p>
            <a:r>
              <a:rPr lang="da-DK" dirty="0"/>
              <a:t> </a:t>
            </a:r>
          </a:p>
          <a:p>
            <a:r>
              <a:rPr lang="da-DK" dirty="0"/>
              <a:t> </a:t>
            </a:r>
          </a:p>
          <a:p>
            <a:r>
              <a:rPr lang="da-DK" dirty="0"/>
              <a:t>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763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8222250-799A-4AD0-9BD1-BE6EB7A06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770432A-C0A6-4D4F-AE2C-705049DAB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6244921" y="-5976"/>
            <a:ext cx="5947079" cy="6874927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571269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571269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677452 w 4584879"/>
              <a:gd name="connsiteY2" fmla="*/ 6853025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584879"/>
              <a:gd name="connsiteY0" fmla="*/ 0 h 6874927"/>
              <a:gd name="connsiteX1" fmla="*/ 4584879 w 4584879"/>
              <a:gd name="connsiteY1" fmla="*/ 0 h 6874927"/>
              <a:gd name="connsiteX2" fmla="*/ 3693787 w 4584879"/>
              <a:gd name="connsiteY2" fmla="*/ 6874927 h 6874927"/>
              <a:gd name="connsiteX3" fmla="*/ 0 w 4584879"/>
              <a:gd name="connsiteY3" fmla="*/ 6863976 h 6874927"/>
              <a:gd name="connsiteX4" fmla="*/ 0 w 4584879"/>
              <a:gd name="connsiteY4" fmla="*/ 0 h 6874927"/>
              <a:gd name="connsiteX0" fmla="*/ 0 w 4584879"/>
              <a:gd name="connsiteY0" fmla="*/ 0 h 6874927"/>
              <a:gd name="connsiteX1" fmla="*/ 4584879 w 4584879"/>
              <a:gd name="connsiteY1" fmla="*/ 0 h 6874927"/>
              <a:gd name="connsiteX2" fmla="*/ 3842978 w 4584879"/>
              <a:gd name="connsiteY2" fmla="*/ 6874927 h 6874927"/>
              <a:gd name="connsiteX3" fmla="*/ 0 w 4584879"/>
              <a:gd name="connsiteY3" fmla="*/ 6863976 h 6874927"/>
              <a:gd name="connsiteX4" fmla="*/ 0 w 4584879"/>
              <a:gd name="connsiteY4" fmla="*/ 0 h 6874927"/>
              <a:gd name="connsiteX0" fmla="*/ 0 w 4435688"/>
              <a:gd name="connsiteY0" fmla="*/ 0 h 6874927"/>
              <a:gd name="connsiteX1" fmla="*/ 4435688 w 4435688"/>
              <a:gd name="connsiteY1" fmla="*/ 4763 h 6874927"/>
              <a:gd name="connsiteX2" fmla="*/ 3842978 w 4435688"/>
              <a:gd name="connsiteY2" fmla="*/ 6874927 h 6874927"/>
              <a:gd name="connsiteX3" fmla="*/ 0 w 4435688"/>
              <a:gd name="connsiteY3" fmla="*/ 6863976 h 6874927"/>
              <a:gd name="connsiteX4" fmla="*/ 0 w 4435688"/>
              <a:gd name="connsiteY4" fmla="*/ 0 h 6874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5688" h="6874927">
                <a:moveTo>
                  <a:pt x="0" y="0"/>
                </a:moveTo>
                <a:lnTo>
                  <a:pt x="4435688" y="4763"/>
                </a:lnTo>
                <a:lnTo>
                  <a:pt x="3842978" y="6874927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EEABD6-0081-084B-B1EF-BDB493AF6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705" y="542926"/>
            <a:ext cx="4439894" cy="1668143"/>
          </a:xfrm>
        </p:spPr>
        <p:txBody>
          <a:bodyPr>
            <a:normAutofit/>
          </a:bodyPr>
          <a:lstStyle/>
          <a:p>
            <a:r>
              <a:rPr lang="da-DK" sz="3100"/>
              <a:t>Efterbehandling af noter </a:t>
            </a:r>
          </a:p>
        </p:txBody>
      </p:sp>
      <p:pic>
        <p:nvPicPr>
          <p:cNvPr id="7" name="Graphic 6" descr="Circular Flowchart">
            <a:extLst>
              <a:ext uri="{FF2B5EF4-FFF2-40B4-BE49-F238E27FC236}">
                <a16:creationId xmlns:a16="http://schemas.microsoft.com/office/drawing/2014/main" id="{C9803EF6-3F0E-48FA-8CF7-2150AA98C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400" y="793973"/>
            <a:ext cx="5270053" cy="5270053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8FBE787-8B1D-40E5-8468-6F665BB5D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43268" y="0"/>
            <a:ext cx="488370" cy="68804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B13F0-B245-0248-B8DB-129B8BAC0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706" y="2211069"/>
            <a:ext cx="4439894" cy="411353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sz="1900" dirty="0"/>
              <a:t>I gruppen (når tiden er gået):</a:t>
            </a:r>
          </a:p>
          <a:p>
            <a:pPr marL="0" indent="0">
              <a:lnSpc>
                <a:spcPct val="90000"/>
              </a:lnSpc>
              <a:buNone/>
            </a:pPr>
            <a:endParaRPr lang="da-DK" sz="1900" dirty="0"/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da-DK" sz="1900" dirty="0"/>
              <a:t>Tag en runde, hvor I hjælper hinanden med at besvare jeres spørgsmål til teksten.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da-DK" sz="1900" dirty="0">
                <a:highlight>
                  <a:srgbClr val="FFFF00"/>
                </a:highlight>
              </a:rPr>
              <a:t>Lav en fælles liste med begreber på tavlen.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da-DK" sz="1900" dirty="0"/>
              <a:t>Gennemgå alle begreberne på listen. I skiftes til at forklare dem med jeres egne ord. Kan I ikke forklare dem, lader I den næste prøve. Kan ingen forklare begrebet tegner I en cirkel om det.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da-DK" sz="1900" dirty="0">
                <a:highlight>
                  <a:srgbClr val="FFFF00"/>
                </a:highlight>
              </a:rPr>
              <a:t>Skriv en kort tekst, hvor I forklarer emnet natursyn til en, der intet ved om emnet. </a:t>
            </a:r>
          </a:p>
          <a:p>
            <a:pPr>
              <a:lnSpc>
                <a:spcPct val="90000"/>
              </a:lnSpc>
            </a:pPr>
            <a:endParaRPr lang="da-DK" sz="1900" dirty="0"/>
          </a:p>
          <a:p>
            <a:pPr>
              <a:lnSpc>
                <a:spcPct val="90000"/>
              </a:lnSpc>
            </a:pPr>
            <a:endParaRPr lang="da-DK" sz="1900" dirty="0"/>
          </a:p>
        </p:txBody>
      </p:sp>
    </p:spTree>
    <p:extLst>
      <p:ext uri="{BB962C8B-B14F-4D97-AF65-F5344CB8AC3E}">
        <p14:creationId xmlns:p14="http://schemas.microsoft.com/office/powerpoint/2010/main" val="1178801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A5BB70-1673-4097-A7F8-BCF5F4F19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7AA72C55-67D2-47FE-9C0B-01A954C8B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4307196" cy="6857998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2320626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320626 w 6125882"/>
              <a:gd name="connsiteY4" fmla="*/ 0 h 6857998"/>
              <a:gd name="connsiteX0" fmla="*/ 2034528 w 5839784"/>
              <a:gd name="connsiteY0" fmla="*/ 0 h 6857998"/>
              <a:gd name="connsiteX1" fmla="*/ 5839784 w 5839784"/>
              <a:gd name="connsiteY1" fmla="*/ 0 h 6857998"/>
              <a:gd name="connsiteX2" fmla="*/ 5839784 w 5839784"/>
              <a:gd name="connsiteY2" fmla="*/ 6857998 h 6857998"/>
              <a:gd name="connsiteX3" fmla="*/ 0 w 5839784"/>
              <a:gd name="connsiteY3" fmla="*/ 6856093 h 6857998"/>
              <a:gd name="connsiteX4" fmla="*/ 2034528 w 5839784"/>
              <a:gd name="connsiteY4" fmla="*/ 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9784" h="6857998">
                <a:moveTo>
                  <a:pt x="2034528" y="0"/>
                </a:moveTo>
                <a:lnTo>
                  <a:pt x="5839784" y="0"/>
                </a:lnTo>
                <a:lnTo>
                  <a:pt x="5839784" y="6857998"/>
                </a:lnTo>
                <a:lnTo>
                  <a:pt x="0" y="6856093"/>
                </a:lnTo>
                <a:lnTo>
                  <a:pt x="20345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B98B95-EA81-1BA1-7B72-12D743F1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908" y="657225"/>
            <a:ext cx="2965938" cy="2921385"/>
          </a:xfrm>
        </p:spPr>
        <p:txBody>
          <a:bodyPr anchor="t">
            <a:normAutofit/>
          </a:bodyPr>
          <a:lstStyle/>
          <a:p>
            <a:r>
              <a:rPr lang="da-DK" sz="3600" dirty="0"/>
              <a:t>Samle op på forrige modul - i plenum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D23ACC-C318-4DEB-B776-570408C7F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20896" y="4496637"/>
            <a:ext cx="3764149" cy="23613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D9BE15-6B66-4F4C-B41A-B2A4C3049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884066"/>
            <a:ext cx="3140110" cy="497393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Pladsholder til indhold 4">
            <a:extLst>
              <a:ext uri="{FF2B5EF4-FFF2-40B4-BE49-F238E27FC236}">
                <a16:creationId xmlns:a16="http://schemas.microsoft.com/office/drawing/2014/main" id="{000117F1-F882-5E3F-88C8-1A7E2DC114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175306"/>
              </p:ext>
            </p:extLst>
          </p:nvPr>
        </p:nvGraphicFramePr>
        <p:xfrm>
          <a:off x="4788040" y="728505"/>
          <a:ext cx="6541475" cy="5265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9A211273-551D-D9F6-C053-A1DDFBD969D3}"/>
              </a:ext>
            </a:extLst>
          </p:cNvPr>
          <p:cNvSpPr txBox="1"/>
          <p:nvPr/>
        </p:nvSpPr>
        <p:spPr>
          <a:xfrm>
            <a:off x="493174" y="3298960"/>
            <a:ext cx="23548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I jeres par fra sidst: </a:t>
            </a:r>
            <a:r>
              <a:rPr lang="da-DK" dirty="0"/>
              <a:t>Kan vi bruge dele af teoriteksten til at sige noget om de to tekster I arbejde med sidste gang?</a:t>
            </a:r>
          </a:p>
        </p:txBody>
      </p:sp>
    </p:spTree>
    <p:extLst>
      <p:ext uri="{BB962C8B-B14F-4D97-AF65-F5344CB8AC3E}">
        <p14:creationId xmlns:p14="http://schemas.microsoft.com/office/powerpoint/2010/main" val="3025479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069B43-F766-CA45-A1A0-B59C7B27A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11309"/>
            <a:ext cx="9577116" cy="1221957"/>
          </a:xfrm>
        </p:spPr>
        <p:txBody>
          <a:bodyPr anchor="ctr">
            <a:normAutofit/>
          </a:bodyPr>
          <a:lstStyle/>
          <a:p>
            <a:r>
              <a:rPr lang="da-DK" dirty="0"/>
              <a:t>Tekster fra 1.modul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FAFA4A5B-1B81-974C-A478-0D85C8C25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3" y="2420471"/>
            <a:ext cx="5479065" cy="3884410"/>
          </a:xfrm>
        </p:spPr>
        <p:txBody>
          <a:bodyPr anchor="ctr">
            <a:normAutofit/>
          </a:bodyPr>
          <a:lstStyle/>
          <a:p>
            <a:r>
              <a:rPr lang="da-DK" b="1" dirty="0"/>
              <a:t> </a:t>
            </a:r>
            <a:r>
              <a:rPr lang="da-DK" dirty="0"/>
              <a:t>Emil Aarestrup: “</a:t>
            </a:r>
            <a:r>
              <a:rPr lang="da-DK" u="sng" dirty="0">
                <a:hlinkClick r:id="rId2"/>
              </a:rPr>
              <a:t>Var det synd</a:t>
            </a:r>
            <a:r>
              <a:rPr lang="da-DK" dirty="0"/>
              <a:t>” (1838) </a:t>
            </a:r>
          </a:p>
          <a:p>
            <a:r>
              <a:rPr lang="da-DK" dirty="0"/>
              <a:t>Tegnefilmen </a:t>
            </a:r>
            <a:r>
              <a:rPr lang="da-DK" u="sng" dirty="0">
                <a:hlinkClick r:id="rId3"/>
              </a:rPr>
              <a:t>Naturmælk</a:t>
            </a:r>
            <a:r>
              <a:rPr lang="da-DK" dirty="0"/>
              <a:t> (2014) på YouTube.</a:t>
            </a:r>
          </a:p>
          <a:p>
            <a:r>
              <a:rPr lang="da-DK" dirty="0"/>
              <a:t>Søren Ryge: </a:t>
            </a:r>
            <a:r>
              <a:rPr lang="da-DK" u="sng" dirty="0">
                <a:hlinkClick r:id="rId4"/>
              </a:rPr>
              <a:t>Far, mor og børn</a:t>
            </a:r>
            <a:r>
              <a:rPr lang="da-DK" dirty="0"/>
              <a:t> (DR 2020) afsnit 3 på </a:t>
            </a:r>
            <a:r>
              <a:rPr lang="da-DK" dirty="0" err="1"/>
              <a:t>dr.dk</a:t>
            </a:r>
            <a:r>
              <a:rPr lang="da-DK" dirty="0"/>
              <a:t>.</a:t>
            </a:r>
          </a:p>
          <a:p>
            <a:r>
              <a:rPr lang="da-DK" dirty="0"/>
              <a:t>Sarah Greens Rejseblog </a:t>
            </a:r>
            <a:r>
              <a:rPr lang="da-DK" u="sng" dirty="0">
                <a:hlinkClick r:id="rId5"/>
              </a:rPr>
              <a:t>Småland: 5 skønne seværdigheder i naturen – en rejse guide</a:t>
            </a:r>
            <a:r>
              <a:rPr lang="da-DK" dirty="0"/>
              <a:t>.</a:t>
            </a:r>
          </a:p>
          <a:p>
            <a:r>
              <a:rPr lang="da-DK" dirty="0"/>
              <a:t>Robert Storm Petersens akvarel </a:t>
            </a:r>
            <a:r>
              <a:rPr lang="da-DK" i="1" dirty="0"/>
              <a:t>Tilbage til naturen</a:t>
            </a:r>
            <a:r>
              <a:rPr lang="da-DK" dirty="0"/>
              <a:t> (1945):</a:t>
            </a:r>
          </a:p>
          <a:p>
            <a:endParaRPr lang="da-DK" b="1" dirty="0"/>
          </a:p>
        </p:txBody>
      </p:sp>
      <p:pic>
        <p:nvPicPr>
          <p:cNvPr id="1028" name="Billede 1" descr="Et billede, der indeholder træ, omgivet, adskillige, spisebord&#10;&#10;Automatisk genereret beskrivelse">
            <a:extLst>
              <a:ext uri="{FF2B5EF4-FFF2-40B4-BE49-F238E27FC236}">
                <a16:creationId xmlns:a16="http://schemas.microsoft.com/office/drawing/2014/main" id="{257892E0-0B96-0D49-9BAA-1F6FC8B412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4" r="-2" b="-2"/>
          <a:stretch>
            <a:fillRect/>
          </a:stretch>
        </p:blipFill>
        <p:spPr bwMode="auto">
          <a:xfrm>
            <a:off x="7225552" y="1995117"/>
            <a:ext cx="4966447" cy="486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07EA850C-63F8-B245-8BE2-7A223740E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7667115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9340</TotalTime>
  <Words>419</Words>
  <Application>Microsoft Macintosh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Univers Condensed Light</vt:lpstr>
      <vt:lpstr>Walbaum Display Light</vt:lpstr>
      <vt:lpstr>AngleLinesVTI</vt:lpstr>
      <vt:lpstr>NATURSYN</vt:lpstr>
      <vt:lpstr>Læse en tekst… og huske den..</vt:lpstr>
      <vt:lpstr>I dag:</vt:lpstr>
      <vt:lpstr>Efterbehandling af noter</vt:lpstr>
      <vt:lpstr>Grupper:</vt:lpstr>
      <vt:lpstr>Efterbehandling af noter </vt:lpstr>
      <vt:lpstr>Samle op på forrige modul - i plenum </vt:lpstr>
      <vt:lpstr>Tekster fra 1.modul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NATURSYN</dc:title>
  <dc:creator>[MR]  Maria Krarup Hansen</dc:creator>
  <cp:lastModifiedBy>[MR]  Maria Krarup Hansen</cp:lastModifiedBy>
  <cp:revision>22</cp:revision>
  <dcterms:created xsi:type="dcterms:W3CDTF">2021-09-06T16:57:15Z</dcterms:created>
  <dcterms:modified xsi:type="dcterms:W3CDTF">2023-12-04T09:44:52Z</dcterms:modified>
</cp:coreProperties>
</file>