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24"/>
  </p:notesMasterIdLst>
  <p:sldIdLst>
    <p:sldId id="309" r:id="rId2"/>
    <p:sldId id="256" r:id="rId3"/>
    <p:sldId id="257" r:id="rId4"/>
    <p:sldId id="258" r:id="rId5"/>
    <p:sldId id="316" r:id="rId6"/>
    <p:sldId id="317" r:id="rId7"/>
    <p:sldId id="318" r:id="rId8"/>
    <p:sldId id="319" r:id="rId9"/>
    <p:sldId id="259" r:id="rId10"/>
    <p:sldId id="285" r:id="rId11"/>
    <p:sldId id="295" r:id="rId12"/>
    <p:sldId id="296" r:id="rId13"/>
    <p:sldId id="297" r:id="rId14"/>
    <p:sldId id="299" r:id="rId15"/>
    <p:sldId id="301" r:id="rId16"/>
    <p:sldId id="315" r:id="rId17"/>
    <p:sldId id="302" r:id="rId18"/>
    <p:sldId id="311" r:id="rId19"/>
    <p:sldId id="312" r:id="rId20"/>
    <p:sldId id="313" r:id="rId21"/>
    <p:sldId id="314" r:id="rId22"/>
    <p:sldId id="310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9216"/>
    <p:restoredTop sz="94672"/>
  </p:normalViewPr>
  <p:slideViewPr>
    <p:cSldViewPr snapToGrid="0" snapToObjects="1">
      <p:cViewPr varScale="1">
        <p:scale>
          <a:sx n="99" d="100"/>
          <a:sy n="99" d="100"/>
        </p:scale>
        <p:origin x="256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55CF05-2731-AA46-AD56-8263A0F25F9F}" type="datetimeFigureOut">
              <a:rPr lang="da-DK" smtClean="0"/>
              <a:t>29.04.2025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3B4E84-81D6-D149-B30C-BD2B1D3ABE4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1799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da-DK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4/29/25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4/29/25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da-DK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4/29/25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4/29/25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4/29/25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‹nr.›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4/29/25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4/29/25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da-DK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4/29/25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‹nr.›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4/29/25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4/29/25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da-DK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4/29/25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CE38E4D-051A-41E1-86A4-E56916468FD0}" type="datetimeFigureOut">
              <a:rPr lang="en-US" smtClean="0"/>
              <a:t>4/29/25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886BB73A-582F-4420-9A14-CB10A2B2E5E8}" type="slidenum">
              <a:rPr lang="en-US" smtClean="0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9B28AF-1480-1481-E548-48A852B2F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/>
          <a:p>
            <a:r>
              <a:rPr lang="da-DK"/>
              <a:t>Repetition </a:t>
            </a:r>
            <a:r>
              <a:rPr lang="da-DK" dirty="0"/>
              <a:t>– NATURSYN I ROMANTIKKEN.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6A53022-F431-751F-A33B-57FC044D88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/>
          <a:lstStyle/>
          <a:p>
            <a:r>
              <a:rPr lang="en-US" dirty="0"/>
              <a:t>3.M</a:t>
            </a:r>
          </a:p>
        </p:txBody>
      </p:sp>
    </p:spTree>
    <p:extLst>
      <p:ext uri="{BB962C8B-B14F-4D97-AF65-F5344CB8AC3E}">
        <p14:creationId xmlns:p14="http://schemas.microsoft.com/office/powerpoint/2010/main" val="1598477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/>
          <a:p>
            <a:r>
              <a:rPr lang="da-DK" dirty="0"/>
              <a:t>Schack Staffeldt</a:t>
            </a:r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/>
          <a:p>
            <a:r>
              <a:rPr lang="da-DK" i="1"/>
              <a:t>Indvielsen </a:t>
            </a:r>
            <a:r>
              <a:rPr lang="da-DK"/>
              <a:t>(1804)</a:t>
            </a:r>
            <a:endParaRPr lang="da-DK" i="1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E141284A-B94A-3CB3-B812-0A6C2BB70E18}"/>
              </a:ext>
            </a:extLst>
          </p:cNvPr>
          <p:cNvSpPr txBox="1"/>
          <p:nvPr/>
        </p:nvSpPr>
        <p:spPr>
          <a:xfrm>
            <a:off x="2640169" y="2021983"/>
            <a:ext cx="1303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NY TEKST</a:t>
            </a:r>
          </a:p>
        </p:txBody>
      </p:sp>
    </p:spTree>
    <p:extLst>
      <p:ext uri="{BB962C8B-B14F-4D97-AF65-F5344CB8AC3E}">
        <p14:creationId xmlns:p14="http://schemas.microsoft.com/office/powerpoint/2010/main" val="1460776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da-DK" sz="1600" b="1" dirty="0"/>
              <a:t>TEKST</a:t>
            </a:r>
          </a:p>
          <a:p>
            <a:pPr marL="0" indent="0" algn="ctr">
              <a:buNone/>
            </a:pPr>
            <a:endParaRPr lang="da-DK" sz="1600" dirty="0"/>
          </a:p>
          <a:p>
            <a:pPr marL="0" indent="0">
              <a:buNone/>
            </a:pPr>
            <a:r>
              <a:rPr lang="da-DK" sz="1600" dirty="0"/>
              <a:t>1. Jeg sad </a:t>
            </a:r>
            <a:r>
              <a:rPr lang="da-DK" sz="1600" dirty="0" err="1"/>
              <a:t>paa</a:t>
            </a:r>
            <a:r>
              <a:rPr lang="da-DK" sz="1600" dirty="0"/>
              <a:t> Pynten ved Sundets Bred,</a:t>
            </a:r>
          </a:p>
          <a:p>
            <a:pPr marL="0" indent="0">
              <a:buNone/>
            </a:pPr>
            <a:r>
              <a:rPr lang="da-DK" sz="1600" dirty="0"/>
              <a:t>Himlene smilte,</a:t>
            </a:r>
          </a:p>
          <a:p>
            <a:pPr marL="0" indent="0">
              <a:buNone/>
            </a:pPr>
            <a:r>
              <a:rPr lang="da-DK" sz="1600" dirty="0"/>
              <a:t>Og </a:t>
            </a:r>
            <a:r>
              <a:rPr lang="da-DK" sz="1600" dirty="0" err="1"/>
              <a:t>saae</a:t>
            </a:r>
            <a:r>
              <a:rPr lang="da-DK" sz="1600" dirty="0"/>
              <a:t> med Længsel i Dybet ned,</a:t>
            </a:r>
          </a:p>
          <a:p>
            <a:pPr marL="0" indent="0">
              <a:buNone/>
            </a:pPr>
            <a:r>
              <a:rPr lang="da-DK" sz="1600" dirty="0" err="1"/>
              <a:t>Bölgerne</a:t>
            </a:r>
            <a:r>
              <a:rPr lang="da-DK" sz="1600" dirty="0"/>
              <a:t> </a:t>
            </a:r>
            <a:r>
              <a:rPr lang="da-DK" sz="1600" dirty="0" err="1"/>
              <a:t>hvillte</a:t>
            </a:r>
            <a:r>
              <a:rPr lang="da-DK" sz="1600" dirty="0"/>
              <a:t>,</a:t>
            </a:r>
          </a:p>
          <a:p>
            <a:pPr marL="0" indent="0">
              <a:buNone/>
            </a:pPr>
            <a:r>
              <a:rPr lang="en-US" sz="1600" dirty="0"/>
              <a:t>D</a:t>
            </a:r>
            <a:r>
              <a:rPr lang="da-DK" sz="1600" dirty="0"/>
              <a:t>a </a:t>
            </a:r>
            <a:r>
              <a:rPr lang="da-DK" sz="1600" dirty="0" err="1"/>
              <a:t>hælded</a:t>
            </a:r>
            <a:r>
              <a:rPr lang="da-DK" sz="1600" dirty="0"/>
              <a:t>’ Solen til Havets Bryst</a:t>
            </a:r>
          </a:p>
          <a:p>
            <a:pPr marL="0" indent="0">
              <a:buNone/>
            </a:pPr>
            <a:r>
              <a:rPr lang="en-US" sz="1600" dirty="0"/>
              <a:t>O</a:t>
            </a:r>
            <a:r>
              <a:rPr lang="da-DK" sz="1600" dirty="0"/>
              <a:t>g rundtom rødmede Luft og Kyst</a:t>
            </a:r>
          </a:p>
          <a:p>
            <a:pPr marL="0" indent="0">
              <a:buNone/>
            </a:pPr>
            <a:endParaRPr lang="da-DK" sz="1600" dirty="0"/>
          </a:p>
          <a:p>
            <a:pPr marL="0" indent="0">
              <a:buNone/>
            </a:pPr>
            <a:r>
              <a:rPr lang="da-DK" sz="1600" dirty="0"/>
              <a:t>2. Og brat fra Skyerne </a:t>
            </a:r>
            <a:r>
              <a:rPr lang="da-DK" sz="1600" dirty="0" err="1"/>
              <a:t>Strengeleeg</a:t>
            </a:r>
            <a:endParaRPr lang="da-DK" sz="1600" dirty="0"/>
          </a:p>
          <a:p>
            <a:pPr marL="0" indent="0">
              <a:buNone/>
            </a:pPr>
            <a:r>
              <a:rPr lang="da-DK" sz="1600" dirty="0"/>
              <a:t>Anelsen vakte</a:t>
            </a:r>
          </a:p>
          <a:p>
            <a:pPr marL="0" indent="0">
              <a:buNone/>
            </a:pPr>
            <a:r>
              <a:rPr lang="da-DK" sz="1600" dirty="0"/>
              <a:t>I </a:t>
            </a:r>
            <a:r>
              <a:rPr lang="da-DK" sz="1600" dirty="0" err="1"/>
              <a:t>Aftenröde</a:t>
            </a:r>
            <a:r>
              <a:rPr lang="da-DK" sz="1600" dirty="0"/>
              <a:t> Musen </a:t>
            </a:r>
            <a:r>
              <a:rPr lang="da-DK" sz="1600" dirty="0" err="1"/>
              <a:t>nedsteeg</a:t>
            </a:r>
            <a:r>
              <a:rPr lang="da-DK" sz="1600" dirty="0"/>
              <a:t>,</a:t>
            </a:r>
          </a:p>
          <a:p>
            <a:pPr marL="0" indent="0">
              <a:buNone/>
            </a:pPr>
            <a:r>
              <a:rPr lang="da-DK" sz="1600" dirty="0"/>
              <a:t>Harpen mig rakte,</a:t>
            </a:r>
          </a:p>
          <a:p>
            <a:pPr marL="0" indent="0">
              <a:buNone/>
            </a:pPr>
            <a:r>
              <a:rPr lang="da-DK" sz="1600" dirty="0"/>
              <a:t>Og raskt et brændende Kys mig gav,</a:t>
            </a:r>
          </a:p>
          <a:p>
            <a:pPr marL="0" indent="0">
              <a:buNone/>
            </a:pPr>
            <a:r>
              <a:rPr lang="da-DK" sz="1600" dirty="0"/>
              <a:t>Nedsynkende i det luende Hav.</a:t>
            </a:r>
          </a:p>
          <a:p>
            <a:pPr marL="0" indent="0">
              <a:buNone/>
            </a:pPr>
            <a:endParaRPr lang="da-DK" sz="1600" dirty="0"/>
          </a:p>
          <a:p>
            <a:pPr marL="0" indent="0">
              <a:buNone/>
            </a:pPr>
            <a:endParaRPr lang="da-DK" sz="1600" dirty="0"/>
          </a:p>
          <a:p>
            <a:pPr marL="0" indent="0">
              <a:buNone/>
            </a:pPr>
            <a:endParaRPr lang="da-DK" sz="1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da-DK" sz="1600" b="1" dirty="0">
                <a:solidFill>
                  <a:srgbClr val="FF6600"/>
                </a:solidFill>
              </a:rPr>
              <a:t>ARBEJDSSPØRGSMÅL</a:t>
            </a:r>
          </a:p>
          <a:p>
            <a:pPr marL="0" indent="0" algn="just">
              <a:buNone/>
            </a:pPr>
            <a:endParaRPr lang="da-DK" sz="1600" dirty="0"/>
          </a:p>
          <a:p>
            <a:pPr marL="0" indent="0" algn="just">
              <a:buNone/>
            </a:pPr>
            <a:r>
              <a:rPr lang="da-DK" sz="1600" dirty="0">
                <a:solidFill>
                  <a:srgbClr val="FF6600"/>
                </a:solidFill>
              </a:rPr>
              <a:t>Str. 1. </a:t>
            </a:r>
          </a:p>
          <a:p>
            <a:pPr marL="0" indent="0" algn="just">
              <a:buNone/>
            </a:pPr>
            <a:r>
              <a:rPr lang="da-DK" sz="1600" dirty="0">
                <a:solidFill>
                  <a:srgbClr val="FF6600"/>
                </a:solidFill>
              </a:rPr>
              <a:t>Giv en karakteristisk af Staffeldts beskrivelse af naturen. Hvilke sproglige virkemidler gør han brug af? </a:t>
            </a:r>
          </a:p>
          <a:p>
            <a:pPr marL="0" indent="0" algn="just">
              <a:buNone/>
            </a:pPr>
            <a:endParaRPr lang="da-DK" sz="1600" dirty="0">
              <a:solidFill>
                <a:srgbClr val="FF6600"/>
              </a:solidFill>
            </a:endParaRPr>
          </a:p>
          <a:p>
            <a:pPr marL="0" indent="0" algn="just">
              <a:buNone/>
            </a:pPr>
            <a:endParaRPr lang="da-DK" sz="1600" dirty="0">
              <a:solidFill>
                <a:srgbClr val="FF6600"/>
              </a:solidFill>
            </a:endParaRPr>
          </a:p>
          <a:p>
            <a:pPr marL="0" indent="0" algn="just">
              <a:buNone/>
            </a:pPr>
            <a:endParaRPr lang="da-DK" sz="1600" dirty="0">
              <a:solidFill>
                <a:srgbClr val="FF6600"/>
              </a:solidFill>
            </a:endParaRPr>
          </a:p>
          <a:p>
            <a:pPr marL="0" indent="0" algn="just">
              <a:buNone/>
            </a:pPr>
            <a:r>
              <a:rPr lang="da-DK" sz="1600" dirty="0">
                <a:solidFill>
                  <a:srgbClr val="FF6600"/>
                </a:solidFill>
              </a:rPr>
              <a:t>Str. 2</a:t>
            </a:r>
          </a:p>
          <a:p>
            <a:pPr marL="0" indent="0" algn="just">
              <a:buNone/>
            </a:pPr>
            <a:r>
              <a:rPr lang="da-DK" sz="1600" dirty="0">
                <a:solidFill>
                  <a:srgbClr val="FF6600"/>
                </a:solidFill>
              </a:rPr>
              <a:t>Hvad er det, der sker for </a:t>
            </a:r>
            <a:r>
              <a:rPr lang="da-DK" sz="1600" dirty="0" err="1">
                <a:solidFill>
                  <a:srgbClr val="FF6600"/>
                </a:solidFill>
              </a:rPr>
              <a:t>jeg’et</a:t>
            </a:r>
            <a:r>
              <a:rPr lang="da-DK" sz="1600" dirty="0">
                <a:solidFill>
                  <a:srgbClr val="FF6600"/>
                </a:solidFill>
              </a:rPr>
              <a:t> på realplan og på billedplan?</a:t>
            </a:r>
          </a:p>
          <a:p>
            <a:pPr marL="0" indent="0" algn="just">
              <a:buNone/>
            </a:pPr>
            <a:endParaRPr lang="da-DK" sz="1600" dirty="0">
              <a:solidFill>
                <a:srgbClr val="FF6600"/>
              </a:solidFill>
            </a:endParaRPr>
          </a:p>
          <a:p>
            <a:pPr marL="0" indent="0" algn="just">
              <a:buNone/>
            </a:pPr>
            <a:endParaRPr lang="da-DK" sz="1600" dirty="0">
              <a:solidFill>
                <a:srgbClr val="FF6600"/>
              </a:solidFill>
            </a:endParaRPr>
          </a:p>
          <a:p>
            <a:pPr marL="0" indent="0" algn="just">
              <a:buNone/>
            </a:pPr>
            <a:r>
              <a:rPr lang="da-DK" sz="1600" dirty="0">
                <a:solidFill>
                  <a:srgbClr val="FF6600"/>
                </a:solidFill>
              </a:rPr>
              <a:t>Str. 1+2:</a:t>
            </a:r>
          </a:p>
          <a:p>
            <a:pPr marL="0" indent="0" algn="just">
              <a:buNone/>
            </a:pPr>
            <a:r>
              <a:rPr lang="da-DK" sz="1600" dirty="0">
                <a:solidFill>
                  <a:srgbClr val="FF6600"/>
                </a:solidFill>
              </a:rPr>
              <a:t>Hvordan er stemningen her i den første halvdel af digtet?</a:t>
            </a:r>
          </a:p>
          <a:p>
            <a:pPr marL="0" indent="0" algn="just">
              <a:buNone/>
            </a:pPr>
            <a:endParaRPr lang="da-DK" sz="1600" dirty="0">
              <a:solidFill>
                <a:srgbClr val="FF6600"/>
              </a:solidFill>
            </a:endParaRPr>
          </a:p>
          <a:p>
            <a:pPr marL="0" indent="0" algn="just">
              <a:buNone/>
            </a:pPr>
            <a:endParaRPr lang="da-DK" sz="1600" dirty="0">
              <a:solidFill>
                <a:srgbClr val="FF6600"/>
              </a:solidFill>
            </a:endParaRPr>
          </a:p>
          <a:p>
            <a:pPr marL="0" indent="0" algn="ctr">
              <a:buNone/>
            </a:pPr>
            <a:endParaRPr lang="da-DK" sz="1600" dirty="0"/>
          </a:p>
        </p:txBody>
      </p:sp>
    </p:spTree>
    <p:extLst>
      <p:ext uri="{BB962C8B-B14F-4D97-AF65-F5344CB8AC3E}">
        <p14:creationId xmlns:p14="http://schemas.microsoft.com/office/powerpoint/2010/main" val="3828287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7714" y="1673352"/>
            <a:ext cx="4278086" cy="47183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a-DK" sz="1600" b="1" dirty="0"/>
              <a:t>TEKST</a:t>
            </a:r>
          </a:p>
          <a:p>
            <a:pPr marL="0" indent="0" algn="ctr">
              <a:buNone/>
            </a:pPr>
            <a:endParaRPr lang="da-DK" sz="1600" dirty="0"/>
          </a:p>
          <a:p>
            <a:pPr marL="0" indent="0">
              <a:buNone/>
            </a:pPr>
            <a:r>
              <a:rPr lang="da-DK" sz="1600" dirty="0"/>
              <a:t>3. Da rundt en anden Natur der blev,</a:t>
            </a:r>
          </a:p>
          <a:p>
            <a:pPr marL="0" indent="0">
              <a:buNone/>
            </a:pPr>
            <a:r>
              <a:rPr lang="da-DK" sz="1600" dirty="0"/>
              <a:t>Vindene talte;</a:t>
            </a:r>
          </a:p>
          <a:p>
            <a:pPr marL="0" indent="0">
              <a:buNone/>
            </a:pPr>
            <a:r>
              <a:rPr lang="da-DK" sz="1600" dirty="0"/>
              <a:t>Fra Skyer, som blege for </a:t>
            </a:r>
            <a:r>
              <a:rPr lang="da-DK" sz="1600" dirty="0" err="1"/>
              <a:t>Maanen</a:t>
            </a:r>
            <a:r>
              <a:rPr lang="da-DK" sz="1600" dirty="0"/>
              <a:t> </a:t>
            </a:r>
            <a:r>
              <a:rPr lang="da-DK" sz="1600" dirty="0" err="1"/>
              <a:t>hendrev</a:t>
            </a:r>
            <a:r>
              <a:rPr lang="da-DK" sz="1600" dirty="0"/>
              <a:t>,</a:t>
            </a:r>
          </a:p>
          <a:p>
            <a:pPr marL="0" indent="0">
              <a:buNone/>
            </a:pPr>
            <a:r>
              <a:rPr lang="da-DK" sz="1600" dirty="0" err="1"/>
              <a:t>Aanderne</a:t>
            </a:r>
            <a:r>
              <a:rPr lang="da-DK" sz="1600" dirty="0"/>
              <a:t> kaldte,</a:t>
            </a:r>
          </a:p>
          <a:p>
            <a:pPr marL="0" indent="0">
              <a:buNone/>
            </a:pPr>
            <a:r>
              <a:rPr lang="da-DK" sz="1600" dirty="0"/>
              <a:t>Et </a:t>
            </a:r>
            <a:r>
              <a:rPr lang="da-DK" sz="1600" dirty="0" err="1"/>
              <a:t>Hierte</a:t>
            </a:r>
            <a:r>
              <a:rPr lang="da-DK" sz="1600" dirty="0"/>
              <a:t> slog varmt og kiærligt i Alt,</a:t>
            </a:r>
          </a:p>
          <a:p>
            <a:pPr marL="0" indent="0">
              <a:buNone/>
            </a:pPr>
            <a:r>
              <a:rPr lang="da-DK" sz="1600" dirty="0"/>
              <a:t>I Alt mig </a:t>
            </a:r>
            <a:r>
              <a:rPr lang="da-DK" sz="1600" dirty="0" err="1"/>
              <a:t>vinked</a:t>
            </a:r>
            <a:r>
              <a:rPr lang="da-DK" sz="1600" dirty="0"/>
              <a:t>’ min egen Gestalt.</a:t>
            </a:r>
          </a:p>
          <a:p>
            <a:pPr marL="0" indent="0">
              <a:buNone/>
            </a:pPr>
            <a:endParaRPr lang="da-DK" sz="1600" dirty="0"/>
          </a:p>
          <a:p>
            <a:pPr marL="0" indent="0">
              <a:buNone/>
            </a:pPr>
            <a:r>
              <a:rPr lang="da-DK" sz="1600" dirty="0"/>
              <a:t>4. Dog blev fra nu for Tanke og Trang</a:t>
            </a:r>
          </a:p>
          <a:p>
            <a:pPr marL="0" indent="0">
              <a:buNone/>
            </a:pPr>
            <a:r>
              <a:rPr lang="da-DK" sz="1600" dirty="0"/>
              <a:t>Jorden et Fængsel;</a:t>
            </a:r>
          </a:p>
          <a:p>
            <a:pPr marL="0" indent="0">
              <a:buNone/>
            </a:pPr>
            <a:r>
              <a:rPr lang="da-DK" sz="1600" dirty="0"/>
              <a:t>Vel lindrer ved Anelse, </a:t>
            </a:r>
            <a:r>
              <a:rPr lang="da-DK" sz="1600" dirty="0" err="1"/>
              <a:t>Dröm</a:t>
            </a:r>
            <a:r>
              <a:rPr lang="da-DK" sz="1600" dirty="0"/>
              <a:t> og Sang</a:t>
            </a:r>
          </a:p>
          <a:p>
            <a:pPr marL="0" indent="0">
              <a:buNone/>
            </a:pPr>
            <a:r>
              <a:rPr lang="da-DK" sz="1600" dirty="0" err="1"/>
              <a:t>Hiertet</a:t>
            </a:r>
            <a:r>
              <a:rPr lang="da-DK" sz="1600" dirty="0"/>
              <a:t> sin Længsel,</a:t>
            </a:r>
          </a:p>
          <a:p>
            <a:pPr marL="0" indent="0">
              <a:buNone/>
            </a:pPr>
            <a:r>
              <a:rPr lang="da-DK" sz="1600" dirty="0"/>
              <a:t>Dog brænder mig Kysset, jeg </a:t>
            </a:r>
            <a:r>
              <a:rPr lang="da-DK" sz="1600" dirty="0" err="1"/>
              <a:t>kiender</a:t>
            </a:r>
            <a:r>
              <a:rPr lang="da-DK" sz="1600" dirty="0"/>
              <a:t> </a:t>
            </a:r>
            <a:r>
              <a:rPr lang="da-DK" sz="1600" dirty="0" err="1"/>
              <a:t>ei</a:t>
            </a:r>
            <a:r>
              <a:rPr lang="da-DK" sz="1600" dirty="0"/>
              <a:t> Fred</a:t>
            </a:r>
          </a:p>
          <a:p>
            <a:pPr marL="0" indent="0">
              <a:buNone/>
            </a:pPr>
            <a:r>
              <a:rPr lang="da-DK" sz="1600" dirty="0"/>
              <a:t>Førend jeg drager Himlene ned!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da-DK" sz="1600" b="1" dirty="0">
                <a:solidFill>
                  <a:srgbClr val="FF6600"/>
                </a:solidFill>
              </a:rPr>
              <a:t>ARBEJDSSPØRGSMÅL</a:t>
            </a:r>
          </a:p>
          <a:p>
            <a:pPr marL="0" indent="0" algn="ctr">
              <a:buNone/>
            </a:pPr>
            <a:endParaRPr lang="da-DK" sz="1600" dirty="0">
              <a:solidFill>
                <a:srgbClr val="FF6600"/>
              </a:solidFill>
            </a:endParaRPr>
          </a:p>
          <a:p>
            <a:pPr marL="0" indent="0" algn="just">
              <a:buNone/>
            </a:pPr>
            <a:r>
              <a:rPr lang="da-DK" sz="1600" dirty="0">
                <a:solidFill>
                  <a:srgbClr val="FF6600"/>
                </a:solidFill>
              </a:rPr>
              <a:t>Str. 3.</a:t>
            </a:r>
          </a:p>
          <a:p>
            <a:pPr marL="342900" indent="-342900" algn="just">
              <a:buAutoNum type="alphaLcParenR"/>
            </a:pPr>
            <a:r>
              <a:rPr lang="da-DK" sz="1600" dirty="0">
                <a:solidFill>
                  <a:srgbClr val="FF6600"/>
                </a:solidFill>
              </a:rPr>
              <a:t>Hvilke sproglige virkemidler anvendes? Hvilket effekt har det? </a:t>
            </a:r>
          </a:p>
          <a:p>
            <a:pPr marL="342900" indent="-342900" algn="just">
              <a:buAutoNum type="alphaLcParenR"/>
            </a:pPr>
            <a:r>
              <a:rPr lang="da-DK" sz="1600" dirty="0">
                <a:solidFill>
                  <a:srgbClr val="FF6600"/>
                </a:solidFill>
              </a:rPr>
              <a:t>Hvordan er stemningen her i 3. strofe i forhold til strofe 1 og 2?</a:t>
            </a:r>
          </a:p>
          <a:p>
            <a:pPr marL="342900" indent="-342900" algn="just">
              <a:buAutoNum type="alphaLcParenR"/>
            </a:pPr>
            <a:r>
              <a:rPr lang="da-DK" sz="1600" dirty="0">
                <a:solidFill>
                  <a:srgbClr val="FF6600"/>
                </a:solidFill>
              </a:rPr>
              <a:t>Hvad sker der på real- og billedplan?</a:t>
            </a:r>
          </a:p>
          <a:p>
            <a:pPr marL="0" indent="0" algn="just">
              <a:buNone/>
            </a:pPr>
            <a:endParaRPr lang="da-DK" sz="1600" dirty="0">
              <a:solidFill>
                <a:srgbClr val="FF6600"/>
              </a:solidFill>
            </a:endParaRPr>
          </a:p>
          <a:p>
            <a:pPr marL="0" indent="0" algn="just">
              <a:buNone/>
            </a:pPr>
            <a:r>
              <a:rPr lang="da-DK" sz="1600" dirty="0">
                <a:solidFill>
                  <a:srgbClr val="FF6600"/>
                </a:solidFill>
              </a:rPr>
              <a:t>Str. 4:</a:t>
            </a:r>
          </a:p>
          <a:p>
            <a:pPr marL="342900" indent="-342900" algn="just">
              <a:buAutoNum type="alphaLcParenR"/>
            </a:pPr>
            <a:r>
              <a:rPr lang="da-DK" sz="1600" dirty="0">
                <a:solidFill>
                  <a:srgbClr val="FF6600"/>
                </a:solidFill>
              </a:rPr>
              <a:t>Hvad er effekten af </a:t>
            </a:r>
            <a:r>
              <a:rPr lang="da-DK" sz="1600" dirty="0" err="1">
                <a:solidFill>
                  <a:srgbClr val="FF6600"/>
                </a:solidFill>
              </a:rPr>
              <a:t>jeg’ets</a:t>
            </a:r>
            <a:r>
              <a:rPr lang="da-DK" sz="1600" dirty="0">
                <a:solidFill>
                  <a:srgbClr val="FF6600"/>
                </a:solidFill>
              </a:rPr>
              <a:t> oplevelse? </a:t>
            </a:r>
          </a:p>
          <a:p>
            <a:pPr marL="342900" indent="-342900" algn="just">
              <a:buAutoNum type="alphaLcParenR"/>
            </a:pPr>
            <a:r>
              <a:rPr lang="da-DK" sz="1600" dirty="0">
                <a:solidFill>
                  <a:srgbClr val="FF6600"/>
                </a:solidFill>
              </a:rPr>
              <a:t>Hvad er ’Kysset’ et symbol på?</a:t>
            </a:r>
          </a:p>
          <a:p>
            <a:pPr marL="0" indent="0" algn="just">
              <a:buNone/>
            </a:pPr>
            <a:endParaRPr lang="da-DK" sz="1600" dirty="0">
              <a:solidFill>
                <a:srgbClr val="FF6600"/>
              </a:solidFill>
            </a:endParaRPr>
          </a:p>
          <a:p>
            <a:pPr marL="0" indent="0" algn="just">
              <a:buNone/>
            </a:pPr>
            <a:endParaRPr lang="da-DK" sz="1600" dirty="0">
              <a:solidFill>
                <a:srgbClr val="FF6600"/>
              </a:solidFill>
            </a:endParaRPr>
          </a:p>
          <a:p>
            <a:pPr marL="0" indent="0" algn="just">
              <a:buNone/>
            </a:pPr>
            <a:endParaRPr lang="da-DK" sz="1600" dirty="0">
              <a:solidFill>
                <a:srgbClr val="FF6600"/>
              </a:solidFill>
            </a:endParaRPr>
          </a:p>
          <a:p>
            <a:pPr marL="0" indent="0" algn="just">
              <a:buNone/>
            </a:pPr>
            <a:endParaRPr lang="da-DK" sz="1600" dirty="0">
              <a:solidFill>
                <a:srgbClr val="FF6600"/>
              </a:solidFill>
            </a:endParaRPr>
          </a:p>
          <a:p>
            <a:pPr marL="0" indent="0" algn="just">
              <a:buNone/>
            </a:pPr>
            <a:endParaRPr lang="da-DK" sz="1600" dirty="0">
              <a:solidFill>
                <a:srgbClr val="FF6600"/>
              </a:solidFill>
            </a:endParaRPr>
          </a:p>
          <a:p>
            <a:pPr marL="0" indent="0" algn="just">
              <a:buNone/>
            </a:pPr>
            <a:endParaRPr lang="da-DK" sz="1600" dirty="0">
              <a:solidFill>
                <a:srgbClr val="FF6600"/>
              </a:solidFill>
            </a:endParaRPr>
          </a:p>
          <a:p>
            <a:pPr marL="0" indent="0" algn="just">
              <a:buNone/>
            </a:pPr>
            <a:endParaRPr lang="da-DK" sz="1600" dirty="0">
              <a:solidFill>
                <a:srgbClr val="FF6600"/>
              </a:solidFill>
            </a:endParaRPr>
          </a:p>
          <a:p>
            <a:pPr marL="0" indent="0" algn="just">
              <a:buNone/>
            </a:pPr>
            <a:endParaRPr lang="da-DK" sz="1600" dirty="0">
              <a:solidFill>
                <a:srgbClr val="FF6600"/>
              </a:solidFill>
            </a:endParaRPr>
          </a:p>
          <a:p>
            <a:pPr marL="0" indent="0" algn="just">
              <a:buNone/>
            </a:pPr>
            <a:endParaRPr lang="da-DK" sz="16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610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F99FFC-1BC0-67B7-3A43-0F2E03704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Naturen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Kirke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1819EF6-953C-82A8-06F7-BDAF26067F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1800" dirty="0">
                <a:effectLst/>
                <a:latin typeface="GlyphLessFont"/>
              </a:rPr>
              <a:t>At noget er </a:t>
            </a:r>
            <a:r>
              <a:rPr lang="da-DK" sz="1800" dirty="0" err="1">
                <a:effectLst/>
                <a:latin typeface="GlyphLessFont"/>
              </a:rPr>
              <a:t>sublimteller</a:t>
            </a:r>
            <a:r>
              <a:rPr lang="da-DK" sz="1800" dirty="0">
                <a:effectLst/>
                <a:latin typeface="GlyphLessFont"/>
              </a:rPr>
              <a:t> </a:t>
            </a:r>
            <a:r>
              <a:rPr lang="da-DK" sz="1800" dirty="0" err="1">
                <a:effectLst/>
                <a:latin typeface="GlyphLessFont"/>
              </a:rPr>
              <a:t>ophgjet</a:t>
            </a:r>
            <a:r>
              <a:rPr lang="da-DK" sz="1800" dirty="0">
                <a:effectLst/>
                <a:latin typeface="GlyphLessFont"/>
              </a:rPr>
              <a:t>, vil sige at det overskrider den karakterisere Baggesens oplevelser, mä vi se lidt pa et centralt begreb fra den </a:t>
            </a:r>
            <a:r>
              <a:rPr lang="da-DK" sz="1800" dirty="0" err="1">
                <a:effectLst/>
                <a:latin typeface="GlyphLessFont"/>
              </a:rPr>
              <a:t>almindeligetilverelse</a:t>
            </a:r>
            <a:r>
              <a:rPr lang="da-DK" sz="1800" dirty="0">
                <a:effectLst/>
                <a:latin typeface="GlyphLessFont"/>
              </a:rPr>
              <a:t>. Det sublime er grænsesprængende og overvældende. For </a:t>
            </a:r>
            <a:endParaRPr lang="da-DK" dirty="0"/>
          </a:p>
          <a:p>
            <a:endParaRPr lang="en-GB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8FC7D899-45B6-3A89-A9A0-D34B3E20B4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00" y="2857500"/>
            <a:ext cx="4826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602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05927904-04D7-9610-73AE-54DAFF326B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123" y="517525"/>
            <a:ext cx="4625755" cy="6272213"/>
          </a:xfrm>
          <a:noFill/>
        </p:spPr>
      </p:pic>
    </p:spTree>
    <p:extLst>
      <p:ext uri="{BB962C8B-B14F-4D97-AF65-F5344CB8AC3E}">
        <p14:creationId xmlns:p14="http://schemas.microsoft.com/office/powerpoint/2010/main" val="515378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852060-A86A-614E-C108-201FF6111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39714BD9-8FF4-3C17-1CE5-F8F3EFECBD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120" y="1600200"/>
            <a:ext cx="3331760" cy="4876800"/>
          </a:xfrm>
        </p:spPr>
      </p:pic>
    </p:spTree>
    <p:extLst>
      <p:ext uri="{BB962C8B-B14F-4D97-AF65-F5344CB8AC3E}">
        <p14:creationId xmlns:p14="http://schemas.microsoft.com/office/powerpoint/2010/main" val="906058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FFF18E-1E9D-9A45-3EA9-B6063E567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78DDFDE3-18E6-E2AD-F2F9-4537069458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150" y="1600200"/>
            <a:ext cx="3695700" cy="4876800"/>
          </a:xfrm>
        </p:spPr>
      </p:pic>
    </p:spTree>
    <p:extLst>
      <p:ext uri="{BB962C8B-B14F-4D97-AF65-F5344CB8AC3E}">
        <p14:creationId xmlns:p14="http://schemas.microsoft.com/office/powerpoint/2010/main" val="3700600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511EB-E494-FF79-1EB4-69995EEAC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A9A78-AE8D-F91F-B682-6F6FC9571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da-DK" sz="2800" dirty="0"/>
              <a:t>Noter til natursynet i romantikken fra teksten: </a:t>
            </a:r>
            <a:br>
              <a:rPr lang="da-DK" sz="2800" dirty="0"/>
            </a:br>
            <a:r>
              <a:rPr lang="da-DK" sz="2800" i="1" dirty="0"/>
              <a:t>Det romantiske projekt: Naturen som kirke. </a:t>
            </a:r>
            <a:br>
              <a:rPr lang="da-DK" sz="2800" dirty="0"/>
            </a:br>
            <a:r>
              <a:rPr lang="da-DK" sz="1800" dirty="0"/>
              <a:t>Diskuter hvilke dele, der kan bruges til at sige noget om natursynet i </a:t>
            </a:r>
            <a:r>
              <a:rPr lang="da-DK" sz="1800" i="1" dirty="0"/>
              <a:t>Indvielsen</a:t>
            </a:r>
            <a:r>
              <a:rPr lang="da-DK" sz="1800" dirty="0"/>
              <a:t>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B4F44-5E31-3153-133D-732D2DEC9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75294"/>
            <a:ext cx="8229600" cy="4601705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Idylliseret natur.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Det guddommelige skrives ind i vores verden – en horisontal anskuelse. Ses bl.a. ved den hyppige brug af besjæling.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Digteren søger noget ophøjet i naturen som bliver individets kirke.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Søger en sammenhæng som digteren gennem sin poesi kan formidle – digtergeniet.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Det sublime: Et ophøjet/grænsesprængende/overvældende øjeblik.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Nyplatonisme: En dualistisk verdensopfattelse: Ideernes verden (den åndelige verden og fænomenernes verden (materielle verden).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Eros: Længslen efter at forbinde disse to verdener.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Universalromantik/Organismetanken: Alt er ét. Gud er i alt – panteisme.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Det romantiske historiesyn: Fortiden er ædel. Nutiden er ussel. Fremtiden skal være ædel som fortiden.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Nationalromantikken – hylde det særligt danske.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457200" indent="-457200">
              <a:buFont typeface="+mj-lt"/>
              <a:buAutoNum type="arabicPeriod"/>
            </a:pPr>
            <a:endParaRPr lang="da-DK" dirty="0"/>
          </a:p>
          <a:p>
            <a:pPr marL="457200" indent="-457200">
              <a:buFont typeface="+mj-lt"/>
              <a:buAutoNum type="arabicPeriod"/>
            </a:pPr>
            <a:endParaRPr lang="da-DK" dirty="0"/>
          </a:p>
          <a:p>
            <a:pPr marL="457200" indent="-457200">
              <a:buFont typeface="+mj-lt"/>
              <a:buAutoNum type="arabicPeriod"/>
            </a:pPr>
            <a:endParaRPr lang="da-DK" dirty="0"/>
          </a:p>
          <a:p>
            <a:pPr marL="457200" indent="-457200">
              <a:buFont typeface="+mj-lt"/>
              <a:buAutoNum type="arabicPeriod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63212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0B79ABDE-4F22-A1C3-F2C6-E6F114F7F6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285" y="-25284"/>
            <a:ext cx="4408715" cy="6883284"/>
          </a:xfrm>
        </p:spPr>
      </p:pic>
    </p:spTree>
    <p:extLst>
      <p:ext uri="{BB962C8B-B14F-4D97-AF65-F5344CB8AC3E}">
        <p14:creationId xmlns:p14="http://schemas.microsoft.com/office/powerpoint/2010/main" val="3370221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A5F9B0-2D5A-24EA-02EE-F52E81CF7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 anchor="ctr">
            <a:normAutofit/>
          </a:bodyPr>
          <a:lstStyle/>
          <a:p>
            <a:r>
              <a:rPr lang="da-DK" dirty="0"/>
              <a:t>Natursyn - overordnet</a:t>
            </a:r>
          </a:p>
        </p:txBody>
      </p:sp>
      <p:pic>
        <p:nvPicPr>
          <p:cNvPr id="5" name="Pladsholder til indhold 4" descr="Et billede, der indeholder tekst, Font/skrifttype, skærmbillede, dokument&#10;&#10;Automatisk genereret beskrivelse">
            <a:extLst>
              <a:ext uri="{FF2B5EF4-FFF2-40B4-BE49-F238E27FC236}">
                <a16:creationId xmlns:a16="http://schemas.microsoft.com/office/drawing/2014/main" id="{D316A01E-5F1F-8410-0157-7D37871121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36698"/>
            <a:ext cx="8229600" cy="3003804"/>
          </a:xfrm>
          <a:noFill/>
        </p:spPr>
      </p:pic>
    </p:spTree>
    <p:extLst>
      <p:ext uri="{BB962C8B-B14F-4D97-AF65-F5344CB8AC3E}">
        <p14:creationId xmlns:p14="http://schemas.microsoft.com/office/powerpoint/2010/main" val="2981807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Et billede, der indeholder tekst, skærmbillede, Font/skrifttype, nummer/tal&#10;&#10;Automatisk genereret beskrivelse">
            <a:extLst>
              <a:ext uri="{FF2B5EF4-FFF2-40B4-BE49-F238E27FC236}">
                <a16:creationId xmlns:a16="http://schemas.microsoft.com/office/drawing/2014/main" id="{F491F5D8-140A-B56B-E731-A2F311164C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15" y="517525"/>
            <a:ext cx="7791570" cy="6272213"/>
          </a:xfrm>
          <a:noFill/>
        </p:spPr>
      </p:pic>
    </p:spTree>
    <p:extLst>
      <p:ext uri="{BB962C8B-B14F-4D97-AF65-F5344CB8AC3E}">
        <p14:creationId xmlns:p14="http://schemas.microsoft.com/office/powerpoint/2010/main" val="4215368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Et billede, der indeholder tekst, skærmbillede, Font/skrifttype, nummer/tal&#10;&#10;Automatisk genereret beskrivelse">
            <a:extLst>
              <a:ext uri="{FF2B5EF4-FFF2-40B4-BE49-F238E27FC236}">
                <a16:creationId xmlns:a16="http://schemas.microsoft.com/office/drawing/2014/main" id="{6F8BD868-3071-CE61-54AB-E6DF52F384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8" y="1043151"/>
            <a:ext cx="8963025" cy="5220960"/>
          </a:xfrm>
          <a:noFill/>
        </p:spPr>
      </p:pic>
    </p:spTree>
    <p:extLst>
      <p:ext uri="{BB962C8B-B14F-4D97-AF65-F5344CB8AC3E}">
        <p14:creationId xmlns:p14="http://schemas.microsoft.com/office/powerpoint/2010/main" val="9711306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D35B2C-9B07-AC90-A7CE-DD731B415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657725"/>
            <a:ext cx="7772400" cy="2200275"/>
          </a:xfrm>
        </p:spPr>
        <p:txBody>
          <a:bodyPr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da-DK" sz="3400" dirty="0"/>
              <a:t>brug noterne i denne PPT og karakteriser (i noteform) natursynet i følgende  kernetekster fra forløbet</a:t>
            </a:r>
            <a:br>
              <a:rPr lang="da-DK" sz="3400" dirty="0"/>
            </a:br>
            <a:br>
              <a:rPr lang="da-DK" sz="3400" dirty="0"/>
            </a:br>
            <a:r>
              <a:rPr lang="da-DK" sz="3400" dirty="0"/>
              <a:t>- tilføj også gerne andet relevant om teksterne som fx forfatter og periode.</a:t>
            </a:r>
            <a:br>
              <a:rPr lang="da-DK" sz="3400" dirty="0"/>
            </a:br>
            <a:br>
              <a:rPr lang="da-DK" sz="3400" dirty="0"/>
            </a:br>
            <a:r>
              <a:rPr lang="da-DK" sz="3400" dirty="0"/>
              <a:t>- Er der noget I er I tvivl om, så spørg mig og hinanden, så der er helt styr på det inden eksamen. Alle tekster ligger i undervisningsbeskrivelsen</a:t>
            </a:r>
          </a:p>
        </p:txBody>
      </p:sp>
    </p:spTree>
    <p:extLst>
      <p:ext uri="{BB962C8B-B14F-4D97-AF65-F5344CB8AC3E}">
        <p14:creationId xmlns:p14="http://schemas.microsoft.com/office/powerpoint/2010/main" val="39595812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423B66-CD95-95F7-7F03-0D8B69B2F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Nu falmer skoven trindt om land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C9F2B68-9CE2-6D6A-1F1F-B3E0DB0FB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136151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72E326-14D1-77B2-E466-F7CD09B95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Digte</a:t>
            </a:r>
            <a:r>
              <a:rPr lang="en-GB" dirty="0"/>
              <a:t> 2014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E55BD4E-5F97-90E4-915E-6C2DE0D1F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59774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915196-3CEA-C410-B11C-8ADF64636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Jern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818B04D-FDD0-EC44-BA7C-2A6789CC9F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446663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806A01-AEA6-7A38-67FE-457E3CCD6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Simon Peder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ED14CC4-5A25-1DFB-B716-2475790BA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97910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23444C-6520-2A6E-8CD1-9FD12A93B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Marie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fortælling</a:t>
            </a:r>
            <a:r>
              <a:rPr lang="en-GB" dirty="0"/>
              <a:t> </a:t>
            </a:r>
            <a:r>
              <a:rPr lang="en-GB" dirty="0" err="1"/>
              <a:t>fra</a:t>
            </a:r>
            <a:r>
              <a:rPr lang="en-GB" dirty="0"/>
              <a:t> </a:t>
            </a:r>
            <a:r>
              <a:rPr lang="en-GB" dirty="0" err="1"/>
              <a:t>Vesterhavet</a:t>
            </a:r>
            <a:endParaRPr lang="en-GB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6702B66-6D72-83D2-EA35-CF5AF169EA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8118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A75D9C-EC5E-CA05-9F14-851547BDE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Robert Storm Petersen – </a:t>
            </a:r>
            <a:r>
              <a:rPr lang="en-GB" dirty="0" err="1"/>
              <a:t>Tilbage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Naturen</a:t>
            </a:r>
            <a:endParaRPr lang="en-GB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5C1A90D-69E8-DFFE-99CC-A45A82E1F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514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CA5784-F7B0-F477-255E-41374333A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Klokken</a:t>
            </a:r>
            <a:endParaRPr lang="en-GB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EAB99F5-6D50-4293-3CF6-AE4F508999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12169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1CB7A9-6F8D-E598-B698-897947A21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/>
          <a:p>
            <a:r>
              <a:rPr lang="da-DK" dirty="0"/>
              <a:t>Perspektivere…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739352A-2240-70C6-8EBB-159EB3547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da-DK" sz="1500"/>
              <a:t>Forsøg at perspektivere en eller flere tekster fra forløbet til hinanden. </a:t>
            </a:r>
          </a:p>
          <a:p>
            <a:pPr>
              <a:lnSpc>
                <a:spcPct val="90000"/>
              </a:lnSpc>
            </a:pPr>
            <a:endParaRPr lang="da-DK" sz="1500"/>
          </a:p>
          <a:p>
            <a:pPr>
              <a:lnSpc>
                <a:spcPct val="90000"/>
              </a:lnSpc>
            </a:pPr>
            <a:r>
              <a:rPr lang="da-DK" sz="1500"/>
              <a:t>Se vejledningen til at lave en god perspektivering i danskfaget i modulet til i dag.</a:t>
            </a:r>
          </a:p>
          <a:p>
            <a:pPr>
              <a:lnSpc>
                <a:spcPct val="90000"/>
              </a:lnSpc>
            </a:pPr>
            <a:endParaRPr lang="da-DK" sz="1500"/>
          </a:p>
          <a:p>
            <a:pPr>
              <a:lnSpc>
                <a:spcPct val="90000"/>
              </a:lnSpc>
            </a:pPr>
            <a:r>
              <a:rPr lang="da-DK" sz="1500"/>
              <a:t>Dette er også godt at læse op på inden den skriftlige eksamen. </a:t>
            </a:r>
          </a:p>
        </p:txBody>
      </p:sp>
    </p:spTree>
    <p:extLst>
      <p:ext uri="{BB962C8B-B14F-4D97-AF65-F5344CB8AC3E}">
        <p14:creationId xmlns:p14="http://schemas.microsoft.com/office/powerpoint/2010/main" val="25304676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168</TotalTime>
  <Words>628</Words>
  <Application>Microsoft Macintosh PowerPoint</Application>
  <PresentationFormat>Skærmshow (4:3)</PresentationFormat>
  <Paragraphs>110</Paragraphs>
  <Slides>22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22</vt:i4>
      </vt:variant>
    </vt:vector>
  </HeadingPairs>
  <TitlesOfParts>
    <vt:vector size="26" baseType="lpstr">
      <vt:lpstr>Arial</vt:lpstr>
      <vt:lpstr>Calibri</vt:lpstr>
      <vt:lpstr>GlyphLessFont</vt:lpstr>
      <vt:lpstr>Clarity</vt:lpstr>
      <vt:lpstr>Repetition – NATURSYN I ROMANTIKKEN.</vt:lpstr>
      <vt:lpstr>Schack Staffeldt</vt:lpstr>
      <vt:lpstr>PowerPoint-præsentation</vt:lpstr>
      <vt:lpstr>PowerPoint-præsentation</vt:lpstr>
      <vt:lpstr>Naturen som Kirke</vt:lpstr>
      <vt:lpstr>PowerPoint-præsentation</vt:lpstr>
      <vt:lpstr>PowerPoint-præsentation</vt:lpstr>
      <vt:lpstr>PowerPoint-præsentation</vt:lpstr>
      <vt:lpstr>Noter til natursynet i romantikken fra teksten:  Det romantiske projekt: Naturen som kirke.  Diskuter hvilke dele, der kan bruges til at sige noget om natursynet i Indvielsen. </vt:lpstr>
      <vt:lpstr>PowerPoint-præsentation</vt:lpstr>
      <vt:lpstr>Natursyn - overordnet</vt:lpstr>
      <vt:lpstr>PowerPoint-præsentation</vt:lpstr>
      <vt:lpstr>PowerPoint-præsentation</vt:lpstr>
      <vt:lpstr>brug noterne i denne PPT og karakteriser (i noteform) natursynet i følgende  kernetekster fra forløbet  - tilføj også gerne andet relevant om teksterne som fx forfatter og periode.  - Er der noget I er I tvivl om, så spørg mig og hinanden, så der er helt styr på det inden eksamen. Alle tekster ligger i undervisningsbeskrivelsen</vt:lpstr>
      <vt:lpstr>Nu falmer skoven trindt om land</vt:lpstr>
      <vt:lpstr>Digte 2014</vt:lpstr>
      <vt:lpstr>Jern</vt:lpstr>
      <vt:lpstr>Simon Peder</vt:lpstr>
      <vt:lpstr>Marie en fortælling fra Vesterhavet</vt:lpstr>
      <vt:lpstr>Robert Storm Petersen – Tilbage til Naturen</vt:lpstr>
      <vt:lpstr>Klokken</vt:lpstr>
      <vt:lpstr>Perspektivere…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Schack Staffeldt</dc:title>
  <dc:creator>Bruger</dc:creator>
  <cp:lastModifiedBy>[MR]  Maria Krarup Hansen</cp:lastModifiedBy>
  <cp:revision>19</cp:revision>
  <cp:lastPrinted>2025-04-29T09:49:18Z</cp:lastPrinted>
  <dcterms:created xsi:type="dcterms:W3CDTF">2014-08-14T07:05:12Z</dcterms:created>
  <dcterms:modified xsi:type="dcterms:W3CDTF">2025-04-29T10:07:05Z</dcterms:modified>
</cp:coreProperties>
</file>