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</p:sldMasterIdLst>
  <p:notesMasterIdLst>
    <p:notesMasterId r:id="rId30"/>
  </p:notesMasterIdLst>
  <p:handoutMasterIdLst>
    <p:handoutMasterId r:id="rId31"/>
  </p:handoutMasterIdLst>
  <p:sldIdLst>
    <p:sldId id="332" r:id="rId3"/>
    <p:sldId id="274" r:id="rId4"/>
    <p:sldId id="275" r:id="rId5"/>
    <p:sldId id="307" r:id="rId6"/>
    <p:sldId id="308" r:id="rId7"/>
    <p:sldId id="311" r:id="rId8"/>
    <p:sldId id="312" r:id="rId9"/>
    <p:sldId id="265" r:id="rId10"/>
    <p:sldId id="322" r:id="rId11"/>
    <p:sldId id="267" r:id="rId12"/>
    <p:sldId id="317" r:id="rId13"/>
    <p:sldId id="333" r:id="rId14"/>
    <p:sldId id="321" r:id="rId15"/>
    <p:sldId id="310" r:id="rId16"/>
    <p:sldId id="336" r:id="rId17"/>
    <p:sldId id="314" r:id="rId18"/>
    <p:sldId id="315" r:id="rId19"/>
    <p:sldId id="326" r:id="rId20"/>
    <p:sldId id="328" r:id="rId21"/>
    <p:sldId id="330" r:id="rId22"/>
    <p:sldId id="272" r:id="rId23"/>
    <p:sldId id="268" r:id="rId24"/>
    <p:sldId id="270" r:id="rId25"/>
    <p:sldId id="271" r:id="rId26"/>
    <p:sldId id="329" r:id="rId27"/>
    <p:sldId id="334" r:id="rId28"/>
    <p:sldId id="335" r:id="rId29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3C8D"/>
    <a:srgbClr val="73ADA0"/>
    <a:srgbClr val="58A99F"/>
    <a:srgbClr val="3EA089"/>
    <a:srgbClr val="9DBCB0"/>
    <a:srgbClr val="62B2C4"/>
    <a:srgbClr val="75B3C0"/>
    <a:srgbClr val="79B57F"/>
    <a:srgbClr val="B52933"/>
    <a:srgbClr val="53A1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Mørkt layou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Mørkt layou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Mørkt layout 2 - Markering 5/Markerin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80610" autoAdjust="0"/>
  </p:normalViewPr>
  <p:slideViewPr>
    <p:cSldViewPr>
      <p:cViewPr varScale="1">
        <p:scale>
          <a:sx n="67" d="100"/>
          <a:sy n="67" d="100"/>
        </p:scale>
        <p:origin x="116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98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3" d="100"/>
          <a:sy n="93" d="100"/>
        </p:scale>
        <p:origin x="3726" y="78"/>
      </p:cViewPr>
      <p:guideLst>
        <p:guide orient="horz" pos="3127"/>
        <p:guide pos="2141"/>
      </p:guideLst>
    </p:cSldViewPr>
  </p:notesViewPr>
  <p:gridSpacing cx="90012" cy="90012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1C7E1-912F-44A5-AA1E-823F5BC1E7A3}" type="datetime1">
              <a:rPr lang="da-DK" smtClean="0"/>
              <a:t>18-09-2024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4B31C-007A-410F-BB42-8A2D3B6872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403678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EB5FE-4561-469F-AFBF-A10AA9A1D6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917462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3929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243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3125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2328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646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374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863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956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3929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3125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9556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7612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6552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64678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57582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18-09-2024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713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299019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400042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400042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400042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64614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-4832" y="5157192"/>
            <a:ext cx="9144000" cy="1728192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139821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62B2C4">
              <a:alpha val="84706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270343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79B57F">
              <a:alpha val="85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186924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B52933">
              <a:alpha val="85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64103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613C8D">
              <a:alpha val="85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19779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4832" y="0"/>
            <a:ext cx="9144000" cy="6885384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1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7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1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  <a:p>
            <a:endParaRPr lang="da-DK" dirty="0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cxnSp>
        <p:nvCxnSpPr>
          <p:cNvPr id="15" name="Lige forbindelse 14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6" name="Billed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21" name="Lige forbindelse 20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21" name="Lige forbindelse 20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9" name="Billed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dsholder til indhold 2"/>
          <p:cNvSpPr>
            <a:spLocks noGrp="1"/>
          </p:cNvSpPr>
          <p:nvPr>
            <p:ph sz="half" idx="14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9" name="Billed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1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11509234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4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59368496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59368496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59368496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40816170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01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53A1B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22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1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5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6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7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53A1B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0502681-D8EB-4509-8E8C-05600B97D7B1}" type="slidenum">
              <a:t>‹nr.›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61532" y="548616"/>
            <a:ext cx="7110948" cy="90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1532" y="1808784"/>
            <a:ext cx="7110948" cy="4317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Line 49"/>
          <p:cNvSpPr>
            <a:spLocks noChangeShapeType="1"/>
          </p:cNvSpPr>
          <p:nvPr userDrawn="1"/>
        </p:nvSpPr>
        <p:spPr bwMode="auto">
          <a:xfrm>
            <a:off x="467544" y="6237312"/>
            <a:ext cx="3456384" cy="0"/>
          </a:xfrm>
          <a:prstGeom prst="line">
            <a:avLst/>
          </a:prstGeom>
          <a:ln w="28575">
            <a:solidFill>
              <a:schemeClr val="bg1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628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3" r:id="rId3"/>
    <p:sldLayoutId id="2147483674" r:id="rId4"/>
    <p:sldLayoutId id="2147483675" r:id="rId5"/>
    <p:sldLayoutId id="2147483660" r:id="rId6"/>
    <p:sldLayoutId id="2147483676" r:id="rId7"/>
    <p:sldLayoutId id="2147483677" r:id="rId8"/>
    <p:sldLayoutId id="2147483678" r:id="rId9"/>
    <p:sldLayoutId id="2147483679" r:id="rId10"/>
    <p:sldLayoutId id="2147483667" r:id="rId11"/>
    <p:sldLayoutId id="2147483665" r:id="rId12"/>
    <p:sldLayoutId id="2147483670" r:id="rId13"/>
    <p:sldLayoutId id="2147483671" r:id="rId14"/>
    <p:sldLayoutId id="2147483650" r:id="rId15"/>
    <p:sldLayoutId id="2147483652" r:id="rId16"/>
    <p:sldLayoutId id="2147483680" r:id="rId17"/>
    <p:sldLayoutId id="2147483666" r:id="rId18"/>
    <p:sldLayoutId id="2147483681" r:id="rId19"/>
    <p:sldLayoutId id="2147483682" r:id="rId20"/>
    <p:sldLayoutId id="2147483664" r:id="rId21"/>
    <p:sldLayoutId id="2147483707" r:id="rId22"/>
    <p:sldLayoutId id="2147483708" r:id="rId23"/>
    <p:sldLayoutId id="2147483709" r:id="rId24"/>
    <p:sldLayoutId id="2147483710" r:id="rId25"/>
    <p:sldLayoutId id="2147483700" r:id="rId26"/>
    <p:sldLayoutId id="2147483711" r:id="rId27"/>
    <p:sldLayoutId id="2147483712" r:id="rId28"/>
    <p:sldLayoutId id="2147483713" r:id="rId29"/>
    <p:sldLayoutId id="2147483714" r:id="rId30"/>
    <p:sldLayoutId id="2147483663" r:id="rId31"/>
    <p:sldLayoutId id="2147483687" r:id="rId32"/>
    <p:sldLayoutId id="2147483688" r:id="rId33"/>
    <p:sldLayoutId id="2147483689" r:id="rId34"/>
    <p:sldLayoutId id="2147483690" r:id="rId35"/>
    <p:sldLayoutId id="2147483715" r:id="rId36"/>
    <p:sldLayoutId id="2147483696" r:id="rId37"/>
    <p:sldLayoutId id="2147483697" r:id="rId38"/>
    <p:sldLayoutId id="2147483698" r:id="rId39"/>
    <p:sldLayoutId id="2147483699" r:id="rId40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Lucida Sans" panose="020B0602030504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–"/>
        <a:defRPr sz="1800" b="1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400" kern="1200">
          <a:solidFill>
            <a:schemeClr val="bg1">
              <a:lumMod val="50000"/>
            </a:schemeClr>
          </a:solidFill>
          <a:latin typeface="Lucida Sans" panose="020B0602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142910" y="1122480"/>
            <a:ext cx="6858000" cy="2387520"/>
          </a:xfrm>
          <a:prstGeom prst="rect">
            <a:avLst/>
          </a:prstGeom>
          <a:noFill/>
          <a:ln w="12600">
            <a:noFill/>
          </a:ln>
        </p:spPr>
        <p:txBody>
          <a:bodyPr anchor="b" anchorCtr="1">
            <a:norm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da-DK" sz="4500" b="0" strike="noStrike" spc="-1">
                <a:solidFill>
                  <a:srgbClr val="000000"/>
                </a:solidFill>
                <a:latin typeface="Calibri Light"/>
              </a:rPr>
              <a:t>Klik for at redigere titeltypografien i masteren</a:t>
            </a:r>
            <a:endParaRPr lang="da-DK" sz="4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4"/>
          </p:nvPr>
        </p:nvSpPr>
        <p:spPr>
          <a:xfrm>
            <a:off x="628560" y="6356520"/>
            <a:ext cx="2057400" cy="365040"/>
          </a:xfrm>
          <a:prstGeom prst="rect">
            <a:avLst/>
          </a:prstGeom>
          <a:noFill/>
          <a:ln w="1260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da-DK" sz="9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C6E6EC0-38C6-458A-B17F-334F8BAB7691}" type="datetime">
              <a:rPr lang="da-DK" sz="900" b="0" strike="noStrike" spc="-1">
                <a:solidFill>
                  <a:srgbClr val="898989"/>
                </a:solidFill>
                <a:latin typeface="Calibri"/>
              </a:rPr>
              <a:pPr indent="0">
                <a:lnSpc>
                  <a:spcPct val="100000"/>
                </a:lnSpc>
                <a:buNone/>
              </a:pPr>
              <a:t>18-09-2024</a:t>
            </a:fld>
            <a:endParaRPr lang="da-DK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5"/>
          </p:nvPr>
        </p:nvSpPr>
        <p:spPr>
          <a:xfrm>
            <a:off x="3028860" y="6356520"/>
            <a:ext cx="3086100" cy="365040"/>
          </a:xfrm>
          <a:prstGeom prst="rect">
            <a:avLst/>
          </a:prstGeom>
          <a:noFill/>
          <a:ln w="12600">
            <a:noFill/>
          </a:ln>
        </p:spPr>
        <p:txBody>
          <a:bodyPr anchor="ctr" anchorCtr="1">
            <a:noAutofit/>
          </a:bodyPr>
          <a:lstStyle/>
          <a:p>
            <a:pPr indent="0">
              <a:buNone/>
            </a:pPr>
            <a:endParaRPr lang="da-DK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6"/>
          </p:nvPr>
        </p:nvSpPr>
        <p:spPr>
          <a:xfrm>
            <a:off x="6457860" y="6356520"/>
            <a:ext cx="2057400" cy="365040"/>
          </a:xfrm>
          <a:prstGeom prst="rect">
            <a:avLst/>
          </a:prstGeom>
          <a:noFill/>
          <a:ln w="1260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da-DK" sz="9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F41B8A4-D3EB-4BFC-BA90-92DC368A1CE0}" type="slidenum">
              <a:rPr lang="da-DK" sz="900" b="0" strike="noStrike" spc="-1">
                <a:solidFill>
                  <a:srgbClr val="898989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‹nr.›</a:t>
            </a:fld>
            <a:endParaRPr lang="da-DK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110" y="1604520"/>
            <a:ext cx="8229330" cy="397728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marL="324000" indent="-243000">
              <a:spcBef>
                <a:spcPts val="106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a-DK" sz="2400" b="0" strike="noStrike" spc="-1">
                <a:solidFill>
                  <a:srgbClr val="000000"/>
                </a:solidFill>
                <a:latin typeface="Arial"/>
              </a:rPr>
              <a:t>Klik for at redigere dispositionstekstens format</a:t>
            </a:r>
          </a:p>
          <a:p>
            <a:pPr marL="648000" lvl="1" indent="-243000"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a-DK" sz="2100" b="0" strike="noStrike" spc="-1">
                <a:solidFill>
                  <a:srgbClr val="000000"/>
                </a:solidFill>
                <a:latin typeface="Arial"/>
              </a:rPr>
              <a:t>Andet dispositionsniveau</a:t>
            </a:r>
          </a:p>
          <a:p>
            <a:pPr marL="972000" lvl="2" indent="-216000"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a-DK" sz="1800" b="0" strike="noStrike" spc="-1">
                <a:solidFill>
                  <a:srgbClr val="000000"/>
                </a:solidFill>
                <a:latin typeface="Arial"/>
              </a:rPr>
              <a:t>Tredje dispositionsniveau</a:t>
            </a:r>
          </a:p>
          <a:p>
            <a:pPr marL="1296000" lvl="3" indent="-162000"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a-DK" sz="1500" b="0" strike="noStrike" spc="-1">
                <a:solidFill>
                  <a:srgbClr val="000000"/>
                </a:solidFill>
                <a:latin typeface="Arial"/>
              </a:rPr>
              <a:t>Fjerde dispositionsniveau</a:t>
            </a:r>
          </a:p>
          <a:p>
            <a:pPr marL="1620000" lvl="4" indent="-16200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a-DK" sz="1500" b="0" strike="noStrike" spc="-1">
                <a:solidFill>
                  <a:srgbClr val="000000"/>
                </a:solidFill>
                <a:latin typeface="Arial"/>
              </a:rPr>
              <a:t>Femte dispositionsniveau</a:t>
            </a:r>
          </a:p>
          <a:p>
            <a:pPr marL="1944000" lvl="5" indent="-16200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a-DK" sz="1500" b="0" strike="noStrike" spc="-1">
                <a:solidFill>
                  <a:srgbClr val="000000"/>
                </a:solidFill>
                <a:latin typeface="Arial"/>
              </a:rPr>
              <a:t>Sjette dispositionsniveau</a:t>
            </a:r>
          </a:p>
          <a:p>
            <a:pPr marL="2268000" lvl="6" indent="-16200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a-DK" sz="1500" b="0" strike="noStrike" spc="-1">
                <a:solidFill>
                  <a:srgbClr val="000000"/>
                </a:solidFill>
                <a:latin typeface="Arial"/>
              </a:rPr>
              <a:t>Syvende dispositionsniveau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t.dk/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hyperlink" Target="https://www.bam-bus.dk/nyheder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tsinformation.dk/eli/lta/2021/2107" TargetMode="External"/><Relationship Id="rId13" Type="http://schemas.openxmlformats.org/officeDocument/2006/relationships/hyperlink" Target="https://bfa-ba.dk/arbejdsmiljoeloven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www.retsinformation.dk/eli/lta/2020/1406" TargetMode="External"/><Relationship Id="rId12" Type="http://schemas.openxmlformats.org/officeDocument/2006/relationships/hyperlink" Target="https://www.danskindustri.dk/brancher/di-byggeri/publikationer/dokumenter-arbejdsmilj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www.retsinformation.dk/Forms/R0710.aspx?id=203578" TargetMode="External"/><Relationship Id="rId11" Type="http://schemas.openxmlformats.org/officeDocument/2006/relationships/hyperlink" Target="https://at.dk/regler/at-vejledninger/bygherrens-ansvar-hvem-hvor-hvornaar-25-2/" TargetMode="External"/><Relationship Id="rId5" Type="http://schemas.openxmlformats.org/officeDocument/2006/relationships/hyperlink" Target="https://www.retsinformation.dk/Forms/R0710.aspx?id=133285" TargetMode="External"/><Relationship Id="rId10" Type="http://schemas.openxmlformats.org/officeDocument/2006/relationships/hyperlink" Target="https://www.retsinformation.dk/Forms/R0710.aspx?id=145007" TargetMode="External"/><Relationship Id="rId4" Type="http://schemas.openxmlformats.org/officeDocument/2006/relationships/hyperlink" Target="https://www.retsinformation.dk/eli/lta/2020/674" TargetMode="External"/><Relationship Id="rId9" Type="http://schemas.openxmlformats.org/officeDocument/2006/relationships/hyperlink" Target="https://www.retsinformation.dk/Forms/R0710.aspx?id=14500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nskindustri.dk/brancher/di-byggeri/regler-og-vejlednin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nskindustri.dk/DownloadDocument?id=256218&amp;docid=24182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nskindustri.dk/DownloadDocument?id=256218&amp;docid=24182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tsinformation.dk/Forms/R0710.aspx?id=13328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yggesikkerhed.dk/arbejdsmiljoerepraesentan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3.png"/><Relationship Id="rId5" Type="http://schemas.openxmlformats.org/officeDocument/2006/relationships/hyperlink" Target="https://www.bfa-ba.dk/sikkerhedsarbejdet/uddannelse/sikkerhed-med-bent-e" TargetMode="Externa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mid.dk/" TargetMode="External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hyperlink" Target="https://bygherreforeningen.dk/viden/arbejdsmiljoe/" TargetMode="External"/><Relationship Id="rId2" Type="http://schemas.openxmlformats.org/officeDocument/2006/relationships/hyperlink" Target="http://www.bfa-ba.dk/" TargetMode="Externa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://www.bam-bus.dk/" TargetMode="External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5" Type="http://schemas.openxmlformats.org/officeDocument/2006/relationships/image" Target="../media/image30.jpeg"/><Relationship Id="rId10" Type="http://schemas.openxmlformats.org/officeDocument/2006/relationships/hyperlink" Target="http://www.korrektestilladser.dk/" TargetMode="External"/><Relationship Id="rId4" Type="http://schemas.openxmlformats.org/officeDocument/2006/relationships/hyperlink" Target="http://www.under-hjelmene.dk/" TargetMode="External"/><Relationship Id="rId9" Type="http://schemas.openxmlformats.org/officeDocument/2006/relationships/image" Target="../media/image27.png"/><Relationship Id="rId14" Type="http://schemas.openxmlformats.org/officeDocument/2006/relationships/hyperlink" Target="http://www.byggeproces.dk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8BPER8KZ7k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tsinformation.dk/eli/lta/2020/674" TargetMode="External"/><Relationship Id="rId7" Type="http://schemas.openxmlformats.org/officeDocument/2006/relationships/hyperlink" Target="https://www.retsinformation.dk/Forms/R0710.aspx?id=14500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www.retsinformation.dk/eli/lta/2020/1989" TargetMode="External"/><Relationship Id="rId5" Type="http://schemas.openxmlformats.org/officeDocument/2006/relationships/hyperlink" Target="https://www.retsinformation.dk/Forms/R0710.aspx?id=203578" TargetMode="External"/><Relationship Id="rId4" Type="http://schemas.openxmlformats.org/officeDocument/2006/relationships/hyperlink" Target="https://www.retsinformation.dk/Forms/R0710.aspx?id=133285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6.png"/><Relationship Id="rId4" Type="http://schemas.openxmlformats.org/officeDocument/2006/relationships/hyperlink" Target="https://at.dk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bfa-ba.dk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person&#10;&#10;Automatisk genereret beskrivelse">
            <a:extLst>
              <a:ext uri="{FF2B5EF4-FFF2-40B4-BE49-F238E27FC236}">
                <a16:creationId xmlns:a16="http://schemas.microsoft.com/office/drawing/2014/main" id="{BF95BB9A-C63E-4E46-9915-3AEF73BC6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5619750"/>
          </a:xfrm>
          <a:prstGeom prst="rect">
            <a:avLst/>
          </a:prstGeom>
        </p:spPr>
      </p:pic>
      <p:sp>
        <p:nvSpPr>
          <p:cNvPr id="497" name="PlaceHolder 1"/>
          <p:cNvSpPr>
            <a:spLocks noGrp="1"/>
          </p:cNvSpPr>
          <p:nvPr>
            <p:ph type="title"/>
          </p:nvPr>
        </p:nvSpPr>
        <p:spPr>
          <a:xfrm>
            <a:off x="1" y="4702354"/>
            <a:ext cx="9228761" cy="994025"/>
          </a:xfrm>
          <a:prstGeom prst="rect">
            <a:avLst/>
          </a:prstGeom>
          <a:solidFill>
            <a:srgbClr val="0070C0">
              <a:alpha val="56000"/>
            </a:srgbClr>
          </a:solidFill>
          <a:ln w="12600">
            <a:noFill/>
          </a:ln>
        </p:spPr>
        <p:txBody>
          <a:bodyPr anchor="b" anchorCtr="1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</a:pP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r>
              <a:rPr lang="da-DK" sz="8250" b="0" strike="noStrike" spc="-1" dirty="0">
                <a:solidFill>
                  <a:schemeClr val="bg1"/>
                </a:solidFill>
                <a:latin typeface="Calibri Light"/>
              </a:rPr>
              <a:t>TEKNIKFAG</a:t>
            </a:r>
            <a:endParaRPr lang="da-DK" sz="495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3950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Arbejdsmiljø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809810-FF5E-4944-B09A-9673E18C8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58" y="1628760"/>
            <a:ext cx="7206721" cy="370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3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Agenda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>
          <a:xfrm>
            <a:off x="971520" y="1718773"/>
            <a:ext cx="7561008" cy="3960528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da-DK" b="1" dirty="0"/>
              <a:t>Modul 1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 dirty="0"/>
              <a:t>Introduktion til </a:t>
            </a:r>
            <a:br>
              <a:rPr lang="da-DK" b="1" dirty="0"/>
            </a:br>
            <a:r>
              <a:rPr lang="da-DK" b="1" dirty="0"/>
              <a:t>- Arbejdsmiljølovgivning (retskilderne)</a:t>
            </a:r>
            <a:br>
              <a:rPr lang="da-DK" b="1" dirty="0"/>
            </a:br>
            <a:r>
              <a:rPr lang="da-DK" b="1" dirty="0"/>
              <a:t>- Arbejdsmiljøsystemet (aktørerne)</a:t>
            </a:r>
            <a:br>
              <a:rPr lang="da-DK" b="1" dirty="0"/>
            </a:br>
            <a:r>
              <a:rPr lang="da-DK" b="1" dirty="0"/>
              <a:t>- Arbejdstilsynet (myndigheden)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 dirty="0"/>
              <a:t>Film – Bent 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På holdet: Kilder til viden på nettet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Film – Bent E ”Arbejdsmiljørepræsentanten”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 dirty="0"/>
              <a:t>Rundrejse i relevante videns-tjenester på www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 dirty="0"/>
              <a:t>Film – Virkelighedens arbejdsmiljørepræsentanter, rolle og funktioner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da-DK" b="1" dirty="0"/>
          </a:p>
          <a:p>
            <a:pPr lvl="0"/>
            <a:r>
              <a:rPr lang="da-DK" b="1" dirty="0"/>
              <a:t>Modul 2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/>
              <a:t>Webinar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/>
              <a:t>Opgave</a:t>
            </a:r>
            <a:endParaRPr lang="da-DK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 dirty="0"/>
              <a:t>Præsentation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da-DK" b="1" dirty="0"/>
          </a:p>
          <a:p>
            <a:r>
              <a:rPr lang="da-DK" b="1" dirty="0"/>
              <a:t>Modul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Videre arbejde med EO2, måske i et nyt perspektiv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da-DK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da-DK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4099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Nyhedskilder – tilmeld dig gerne</a:t>
            </a:r>
          </a:p>
        </p:txBody>
      </p:sp>
      <p:pic>
        <p:nvPicPr>
          <p:cNvPr id="5" name="Billede 4">
            <a:hlinkClick r:id="rId2"/>
            <a:extLst>
              <a:ext uri="{FF2B5EF4-FFF2-40B4-BE49-F238E27FC236}">
                <a16:creationId xmlns:a16="http://schemas.microsoft.com/office/drawing/2014/main" id="{D545E9BB-A981-4D9B-88B3-C38A0CCE0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68915">
            <a:off x="892151" y="2189729"/>
            <a:ext cx="4752024" cy="3168016"/>
          </a:xfrm>
          <a:prstGeom prst="rect">
            <a:avLst/>
          </a:prstGeom>
        </p:spPr>
      </p:pic>
      <p:pic>
        <p:nvPicPr>
          <p:cNvPr id="6" name="Billede 5">
            <a:hlinkClick r:id="rId4"/>
            <a:extLst>
              <a:ext uri="{FF2B5EF4-FFF2-40B4-BE49-F238E27FC236}">
                <a16:creationId xmlns:a16="http://schemas.microsoft.com/office/drawing/2014/main" id="{CBAAC327-68B8-4E14-A154-02F5D2133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557117">
            <a:off x="4573084" y="1657464"/>
            <a:ext cx="4349112" cy="30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4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921056" cy="900120"/>
          </a:xfrm>
        </p:spPr>
        <p:txBody>
          <a:bodyPr>
            <a:normAutofit/>
          </a:bodyPr>
          <a:lstStyle/>
          <a:p>
            <a:r>
              <a:rPr lang="da-DK" dirty="0"/>
              <a:t>Arbejdsmiljølovgivningen 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2B3D0404-AC04-4DFC-8A10-6B8B6BD15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551285"/>
            <a:ext cx="5030649" cy="412771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CAFD9243-270F-4D79-A831-4BE3A354EFC9}"/>
              </a:ext>
            </a:extLst>
          </p:cNvPr>
          <p:cNvSpPr txBox="1"/>
          <p:nvPr/>
        </p:nvSpPr>
        <p:spPr>
          <a:xfrm>
            <a:off x="611472" y="3017510"/>
            <a:ext cx="180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u="sng" dirty="0"/>
              <a:t>LBK 674 </a:t>
            </a:r>
            <a:r>
              <a:rPr lang="da-DK" sz="1000" dirty="0">
                <a:hlinkClick r:id="rId4"/>
              </a:rPr>
              <a:t>Arbejdsmiljøloven</a:t>
            </a:r>
            <a:r>
              <a:rPr lang="da-DK" sz="1000" dirty="0"/>
              <a:t> 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6F82D908-D88C-465A-80B9-2F88078A32EA}"/>
              </a:ext>
            </a:extLst>
          </p:cNvPr>
          <p:cNvSpPr txBox="1"/>
          <p:nvPr/>
        </p:nvSpPr>
        <p:spPr>
          <a:xfrm>
            <a:off x="39329" y="3429000"/>
            <a:ext cx="23723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u="sng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BEK 1181 om samarbejde, sikkerhed og sundhed</a:t>
            </a:r>
            <a:r>
              <a:rPr lang="da-DK" sz="1000" u="sng" dirty="0"/>
              <a:t> (</a:t>
            </a:r>
            <a:r>
              <a:rPr lang="da-DK" sz="1000" u="sng" dirty="0" err="1"/>
              <a:t>AmO</a:t>
            </a:r>
            <a:r>
              <a:rPr lang="da-DK" sz="1000" u="sng" dirty="0"/>
              <a:t> m.m.)</a:t>
            </a:r>
          </a:p>
          <a:p>
            <a:r>
              <a:rPr lang="da-DK" sz="1000" dirty="0">
                <a:hlinkClick r:id="rId6"/>
              </a:rPr>
              <a:t>BEK 1234 om arbejdets udførelse</a:t>
            </a:r>
            <a:r>
              <a:rPr lang="da-DK" sz="1000" dirty="0"/>
              <a:t> </a:t>
            </a:r>
            <a:br>
              <a:rPr lang="da-DK" sz="1000" dirty="0"/>
            </a:br>
            <a:r>
              <a:rPr lang="da-DK" sz="1000" dirty="0"/>
              <a:t>(Planlægning og APV m.m.)</a:t>
            </a:r>
          </a:p>
          <a:p>
            <a:r>
              <a:rPr lang="da-DK" sz="1000" u="sng" dirty="0">
                <a:hlinkClick r:id="rId7"/>
              </a:rPr>
              <a:t>BEK 1406 om psykiske arbejdsmiljø</a:t>
            </a:r>
            <a:endParaRPr lang="da-DK" sz="1000" u="sng" dirty="0"/>
          </a:p>
          <a:p>
            <a:r>
              <a:rPr lang="da-DK" sz="1000" dirty="0"/>
              <a:t>(Planlægning og APV m.m.)</a:t>
            </a:r>
          </a:p>
          <a:p>
            <a:r>
              <a:rPr lang="da-DK" sz="1000" u="sng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BEK 2107 om bygge- og anlægsarbejde</a:t>
            </a:r>
            <a:endParaRPr lang="da-DK" sz="1000" u="sng" dirty="0"/>
          </a:p>
          <a:p>
            <a:pPr lvl="0"/>
            <a:r>
              <a:rPr lang="da-DK" sz="1000" dirty="0"/>
              <a:t>(byggepladsforhold og AG pligter)</a:t>
            </a:r>
          </a:p>
          <a:p>
            <a:r>
              <a:rPr lang="da-DK" sz="1000" dirty="0">
                <a:hlinkClick r:id="rId9"/>
              </a:rPr>
              <a:t>BEK 117 BH pligter</a:t>
            </a:r>
            <a:endParaRPr lang="da-DK" sz="1000" dirty="0"/>
          </a:p>
          <a:p>
            <a:r>
              <a:rPr lang="da-DK" sz="1000" u="sng" dirty="0">
                <a:hlinkClick r:id="rId10"/>
              </a:rPr>
              <a:t>BEK 110 RÅD pligter</a:t>
            </a:r>
            <a:endParaRPr lang="da-DK" sz="1000" u="sng" dirty="0"/>
          </a:p>
          <a:p>
            <a:endParaRPr lang="da-DK" sz="1200" u="sng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326CEF02-A1F6-4614-8318-2C794B707E93}"/>
              </a:ext>
            </a:extLst>
          </p:cNvPr>
          <p:cNvSpPr txBox="1"/>
          <p:nvPr/>
        </p:nvSpPr>
        <p:spPr>
          <a:xfrm>
            <a:off x="68661" y="5124999"/>
            <a:ext cx="23723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u="sng" dirty="0">
                <a:hlinkClick r:id="rId11"/>
              </a:rPr>
              <a:t>At-vejledninger 25.2 – 25.6 om </a:t>
            </a:r>
            <a:br>
              <a:rPr lang="da-DK" sz="1000" u="sng" dirty="0">
                <a:hlinkClick r:id="rId11"/>
              </a:rPr>
            </a:br>
            <a:r>
              <a:rPr lang="da-DK" sz="1000" u="sng" dirty="0">
                <a:hlinkClick r:id="rId11"/>
              </a:rPr>
              <a:t>BH ansvar</a:t>
            </a:r>
            <a:r>
              <a:rPr lang="da-DK" sz="1000" u="sng" dirty="0"/>
              <a:t> i forsk. forhold</a:t>
            </a:r>
          </a:p>
          <a:p>
            <a:r>
              <a:rPr lang="da-DK" sz="1000" u="sng" dirty="0"/>
              <a:t>(linket er kun til  vejledning 25.2)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829D0836-1C17-424E-9CA7-954592DCF218}"/>
              </a:ext>
            </a:extLst>
          </p:cNvPr>
          <p:cNvSpPr txBox="1"/>
          <p:nvPr/>
        </p:nvSpPr>
        <p:spPr>
          <a:xfrm>
            <a:off x="2232615" y="5606669"/>
            <a:ext cx="26994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u="sng" dirty="0"/>
              <a:t>Illustration: </a:t>
            </a:r>
            <a:r>
              <a:rPr lang="da-DK" sz="800" dirty="0">
                <a:hlinkClick r:id="rId12"/>
              </a:rPr>
              <a:t>Arbejdsmiljø - DI Byggeri (danskindustri.dk)</a:t>
            </a:r>
            <a:endParaRPr lang="da-DK" sz="800" dirty="0"/>
          </a:p>
        </p:txBody>
      </p:sp>
      <p:sp>
        <p:nvSpPr>
          <p:cNvPr id="8" name="Højre klammeparentes 7">
            <a:extLst>
              <a:ext uri="{FF2B5EF4-FFF2-40B4-BE49-F238E27FC236}">
                <a16:creationId xmlns:a16="http://schemas.microsoft.com/office/drawing/2014/main" id="{53F8738B-94BF-4EFF-AEF3-24DAEE6EBB14}"/>
              </a:ext>
            </a:extLst>
          </p:cNvPr>
          <p:cNvSpPr/>
          <p:nvPr/>
        </p:nvSpPr>
        <p:spPr>
          <a:xfrm>
            <a:off x="2141676" y="3429000"/>
            <a:ext cx="90939" cy="1587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4E17AE71-0DED-47A5-AFA0-A7CB0E570328}"/>
              </a:ext>
            </a:extLst>
          </p:cNvPr>
          <p:cNvSpPr txBox="1"/>
          <p:nvPr/>
        </p:nvSpPr>
        <p:spPr>
          <a:xfrm>
            <a:off x="850617" y="5949336"/>
            <a:ext cx="2222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u="sng" dirty="0"/>
              <a:t>Øvelse: </a:t>
            </a:r>
            <a:r>
              <a:rPr lang="da-DK" sz="1200" dirty="0">
                <a:latin typeface="Calibri" panose="020F0502020204030204" pitchFamily="34" charset="0"/>
              </a:rPr>
              <a:t>Brug 15 minutter på at orientere jer i ovenstående slides retskilder. </a:t>
            </a:r>
            <a:endParaRPr lang="da-DK" sz="1200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4BC115F-820F-EE35-DB57-9AF9B091256A}"/>
              </a:ext>
            </a:extLst>
          </p:cNvPr>
          <p:cNvSpPr txBox="1"/>
          <p:nvPr/>
        </p:nvSpPr>
        <p:spPr>
          <a:xfrm>
            <a:off x="5292096" y="6039348"/>
            <a:ext cx="3060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a-DK" sz="1800" dirty="0">
                <a:hlinkClick r:id="rId13"/>
              </a:rPr>
              <a:t>Arbejdsmiljøloven - bfa-ba.dk</a:t>
            </a:r>
            <a:endParaRPr lang="da-DK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17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921056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Arbejdsmiljølovgivning – min. EU krav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6644E58A-D1FC-433B-8740-21183C72ECBF}"/>
              </a:ext>
            </a:extLst>
          </p:cNvPr>
          <p:cNvSpPr txBox="1"/>
          <p:nvPr/>
        </p:nvSpPr>
        <p:spPr>
          <a:xfrm>
            <a:off x="5955130" y="3609024"/>
            <a:ext cx="2757422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000" dirty="0"/>
              <a:t>EU udstikker en lang række direktiver om arbejdsmiljøet. Vi må ikke gå lavere men gerne højere.</a:t>
            </a:r>
          </a:p>
          <a:p>
            <a:endParaRPr lang="da-DK" sz="1000" dirty="0"/>
          </a:p>
          <a:p>
            <a:r>
              <a:rPr lang="da-DK" sz="1000" b="1" dirty="0"/>
              <a:t>Eksempel på EU lovgivning: APV blev indført ved et EU-direktiv (</a:t>
            </a:r>
            <a:r>
              <a:rPr lang="da-DK" sz="1000" b="1" i="1" dirty="0"/>
              <a:t>kilde: https://osha.europa.eu/da/safety-and-health-legislation/european-directives)</a:t>
            </a:r>
            <a:endParaRPr lang="da-DK" sz="1000" b="1" dirty="0"/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F04DE691-3EB5-46DC-80EA-5AD47758FA79}"/>
              </a:ext>
            </a:extLst>
          </p:cNvPr>
          <p:cNvSpPr txBox="1"/>
          <p:nvPr/>
        </p:nvSpPr>
        <p:spPr>
          <a:xfrm>
            <a:off x="611472" y="4474785"/>
            <a:ext cx="2222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u="sng" dirty="0"/>
              <a:t>Kilder: </a:t>
            </a:r>
            <a:r>
              <a:rPr lang="da-DK" sz="800" u="sng" dirty="0">
                <a:hlinkClick r:id="rId3"/>
              </a:rPr>
              <a:t>https://www.danskindustri.dk/brancher/di-byggeri/regler-og-vejledning/</a:t>
            </a:r>
            <a:endParaRPr lang="da-DK" sz="800" u="sng" dirty="0"/>
          </a:p>
          <a:p>
            <a:endParaRPr lang="da-DK" sz="800" u="sng" dirty="0"/>
          </a:p>
          <a:p>
            <a:r>
              <a:rPr lang="da-DK" sz="800" dirty="0"/>
              <a:t>https://www.danskindustri.dk/brancher/di-byggeri/regler-og-vejledning/arbejdsmiljo/</a:t>
            </a:r>
          </a:p>
        </p:txBody>
      </p:sp>
      <p:pic>
        <p:nvPicPr>
          <p:cNvPr id="3074" name="Picture 2" descr="European directives on safety and health at work">
            <a:extLst>
              <a:ext uri="{FF2B5EF4-FFF2-40B4-BE49-F238E27FC236}">
                <a16:creationId xmlns:a16="http://schemas.microsoft.com/office/drawing/2014/main" id="{ED6D892B-69AD-5D6C-F736-C92E249FF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130" y="1894136"/>
            <a:ext cx="2757422" cy="122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DAFCF83-006D-6972-5E63-984CB0EA52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95094">
            <a:off x="361162" y="2028314"/>
            <a:ext cx="5167555" cy="234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5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81508" y="188568"/>
            <a:ext cx="7921056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Arbejdsmiljø gennem Bygge- og anlægsprocessen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C3D65F14-9C21-439C-8BCA-0703279BB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20" y="1448736"/>
            <a:ext cx="7290972" cy="494467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005D99B-8B7C-40AB-8C12-570453CF0252}"/>
              </a:ext>
            </a:extLst>
          </p:cNvPr>
          <p:cNvSpPr txBox="1"/>
          <p:nvPr/>
        </p:nvSpPr>
        <p:spPr>
          <a:xfrm>
            <a:off x="6670507" y="6393410"/>
            <a:ext cx="22220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u="sng" dirty="0"/>
              <a:t>Illustration: Arbejdsmiljø i dansk byggeri</a:t>
            </a:r>
            <a:endParaRPr lang="da-DK" sz="800" dirty="0"/>
          </a:p>
        </p:txBody>
      </p:sp>
    </p:spTree>
    <p:extLst>
      <p:ext uri="{BB962C8B-B14F-4D97-AF65-F5344CB8AC3E}">
        <p14:creationId xmlns:p14="http://schemas.microsoft.com/office/powerpoint/2010/main" val="363401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921056" cy="900120"/>
          </a:xfrm>
        </p:spPr>
        <p:txBody>
          <a:bodyPr>
            <a:normAutofit/>
          </a:bodyPr>
          <a:lstStyle/>
          <a:p>
            <a:r>
              <a:rPr lang="da-DK" dirty="0"/>
              <a:t>Arbejdsmiljøsystemet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53111FB-82BA-4FB9-9053-8988D3184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152" y="1628760"/>
            <a:ext cx="5873695" cy="4061652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D0D18856-5336-41DE-8A14-3B5F0BC7A5AB}"/>
              </a:ext>
            </a:extLst>
          </p:cNvPr>
          <p:cNvSpPr/>
          <p:nvPr/>
        </p:nvSpPr>
        <p:spPr>
          <a:xfrm>
            <a:off x="1635152" y="3158964"/>
            <a:ext cx="1856704" cy="90012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Pil: højre 6">
            <a:extLst>
              <a:ext uri="{FF2B5EF4-FFF2-40B4-BE49-F238E27FC236}">
                <a16:creationId xmlns:a16="http://schemas.microsoft.com/office/drawing/2014/main" id="{E20FB1CC-B7A8-4188-A525-6E86130BDF5D}"/>
              </a:ext>
            </a:extLst>
          </p:cNvPr>
          <p:cNvSpPr/>
          <p:nvPr/>
        </p:nvSpPr>
        <p:spPr>
          <a:xfrm>
            <a:off x="521460" y="3519012"/>
            <a:ext cx="990132" cy="180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il: bøjet til venstre 9">
            <a:extLst>
              <a:ext uri="{FF2B5EF4-FFF2-40B4-BE49-F238E27FC236}">
                <a16:creationId xmlns:a16="http://schemas.microsoft.com/office/drawing/2014/main" id="{AD322B2E-B33A-4370-8D21-735927648AB5}"/>
              </a:ext>
            </a:extLst>
          </p:cNvPr>
          <p:cNvSpPr/>
          <p:nvPr/>
        </p:nvSpPr>
        <p:spPr>
          <a:xfrm rot="9840242">
            <a:off x="1201825" y="3815407"/>
            <a:ext cx="483608" cy="117503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B22619CD-B428-4B26-8DBF-4E0DAD92C2E7}"/>
              </a:ext>
            </a:extLst>
          </p:cNvPr>
          <p:cNvSpPr txBox="1"/>
          <p:nvPr/>
        </p:nvSpPr>
        <p:spPr>
          <a:xfrm>
            <a:off x="493228" y="3198907"/>
            <a:ext cx="1080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VIGTIGT!</a:t>
            </a:r>
          </a:p>
        </p:txBody>
      </p:sp>
      <p:sp>
        <p:nvSpPr>
          <p:cNvPr id="12" name="Pil: bøjet til højre 11">
            <a:extLst>
              <a:ext uri="{FF2B5EF4-FFF2-40B4-BE49-F238E27FC236}">
                <a16:creationId xmlns:a16="http://schemas.microsoft.com/office/drawing/2014/main" id="{43A3F026-125D-42CB-8765-54652940FF60}"/>
              </a:ext>
            </a:extLst>
          </p:cNvPr>
          <p:cNvSpPr/>
          <p:nvPr/>
        </p:nvSpPr>
        <p:spPr>
          <a:xfrm rot="2268832" flipH="1">
            <a:off x="3807428" y="3631865"/>
            <a:ext cx="518207" cy="181641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6CF87AB-B142-42BE-945C-EF045F409306}"/>
              </a:ext>
            </a:extLst>
          </p:cNvPr>
          <p:cNvSpPr/>
          <p:nvPr/>
        </p:nvSpPr>
        <p:spPr>
          <a:xfrm>
            <a:off x="1787147" y="4329120"/>
            <a:ext cx="1656070" cy="774133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FF0000"/>
              </a:solidFill>
            </a:endParaRP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430BC561-1DE8-4EE2-8677-2CCB4568C202}"/>
              </a:ext>
            </a:extLst>
          </p:cNvPr>
          <p:cNvSpPr txBox="1"/>
          <p:nvPr/>
        </p:nvSpPr>
        <p:spPr>
          <a:xfrm>
            <a:off x="6670859" y="6284418"/>
            <a:ext cx="22220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u="sng" dirty="0"/>
              <a:t>Illustration: Arbejdsmiljø i dansk byggeri</a:t>
            </a:r>
            <a:endParaRPr lang="da-DK" sz="800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0E1AAF1-E41A-478F-9787-3B486E80B409}"/>
              </a:ext>
            </a:extLst>
          </p:cNvPr>
          <p:cNvSpPr/>
          <p:nvPr/>
        </p:nvSpPr>
        <p:spPr>
          <a:xfrm>
            <a:off x="5716606" y="5229240"/>
            <a:ext cx="1656070" cy="36787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FF000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8C34E4E-2121-41B2-849C-7647BAA69449}"/>
              </a:ext>
            </a:extLst>
          </p:cNvPr>
          <p:cNvSpPr/>
          <p:nvPr/>
        </p:nvSpPr>
        <p:spPr>
          <a:xfrm>
            <a:off x="5700783" y="4145180"/>
            <a:ext cx="1656070" cy="36787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FF0000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3F08069-87CE-4111-BB99-805E9E3C231D}"/>
              </a:ext>
            </a:extLst>
          </p:cNvPr>
          <p:cNvSpPr/>
          <p:nvPr/>
        </p:nvSpPr>
        <p:spPr>
          <a:xfrm>
            <a:off x="4666391" y="3754114"/>
            <a:ext cx="1656070" cy="36787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5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921056" cy="900120"/>
          </a:xfrm>
        </p:spPr>
        <p:txBody>
          <a:bodyPr>
            <a:normAutofit/>
          </a:bodyPr>
          <a:lstStyle/>
          <a:p>
            <a:r>
              <a:rPr lang="da-DK" dirty="0"/>
              <a:t>Arbejdsmiljøsystemet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430BC561-1DE8-4EE2-8677-2CCB4568C202}"/>
              </a:ext>
            </a:extLst>
          </p:cNvPr>
          <p:cNvSpPr txBox="1"/>
          <p:nvPr/>
        </p:nvSpPr>
        <p:spPr>
          <a:xfrm>
            <a:off x="6670506" y="5608746"/>
            <a:ext cx="22220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u="sng" dirty="0"/>
              <a:t>Illustration: BFA-BA, Haandbogen.dk</a:t>
            </a:r>
            <a:endParaRPr lang="da-DK" sz="8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F0A763-0253-41FE-9DCB-16DDBEF96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580" y="1498374"/>
            <a:ext cx="6219475" cy="407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4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Arbejdstilsyn - myndigheden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35EFACE-AC41-4FDB-A229-C3EA8D007F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78"/>
          <a:stretch/>
        </p:blipFill>
        <p:spPr>
          <a:xfrm>
            <a:off x="881508" y="1481816"/>
            <a:ext cx="3995690" cy="2773332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E78BE350-22FA-4E7A-BEA7-A9583D463E81}"/>
              </a:ext>
            </a:extLst>
          </p:cNvPr>
          <p:cNvSpPr txBox="1"/>
          <p:nvPr/>
        </p:nvSpPr>
        <p:spPr>
          <a:xfrm>
            <a:off x="3131808" y="4006624"/>
            <a:ext cx="21901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sz="800" u="sng" dirty="0"/>
              <a:t>Illustration/tekst: Arbejdsmiljø i dansk byggeri</a:t>
            </a:r>
            <a:endParaRPr lang="da-DK" sz="8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1736509-FEF4-4545-A9C1-2983708F9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227" y="1520420"/>
            <a:ext cx="3883695" cy="398154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69E4BBF-45EF-4F56-A1C3-FE7E886AF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508" y="4255148"/>
            <a:ext cx="3589981" cy="1478227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53627CAA-9D46-BC91-4E90-033B0C827327}"/>
              </a:ext>
            </a:extLst>
          </p:cNvPr>
          <p:cNvSpPr txBox="1"/>
          <p:nvPr/>
        </p:nvSpPr>
        <p:spPr>
          <a:xfrm>
            <a:off x="4932048" y="5859324"/>
            <a:ext cx="2610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Kilde: https://at.dk/</a:t>
            </a:r>
          </a:p>
        </p:txBody>
      </p:sp>
    </p:spTree>
    <p:extLst>
      <p:ext uri="{BB962C8B-B14F-4D97-AF65-F5344CB8AC3E}">
        <p14:creationId xmlns:p14="http://schemas.microsoft.com/office/powerpoint/2010/main" val="125096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Arbejdstilsynet – bødeudsteder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78BE350-22FA-4E7A-BEA7-A9583D463E81}"/>
              </a:ext>
            </a:extLst>
          </p:cNvPr>
          <p:cNvSpPr txBox="1"/>
          <p:nvPr/>
        </p:nvSpPr>
        <p:spPr>
          <a:xfrm>
            <a:off x="3761892" y="5709338"/>
            <a:ext cx="219019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sz="800" u="sng" dirty="0"/>
              <a:t>Illustration/tekst: </a:t>
            </a:r>
            <a:r>
              <a:rPr lang="da-DK" sz="800" dirty="0" err="1">
                <a:hlinkClick r:id="rId3"/>
              </a:rPr>
              <a:t>DownloadDocument</a:t>
            </a:r>
            <a:r>
              <a:rPr lang="da-DK" sz="800" dirty="0">
                <a:hlinkClick r:id="rId3"/>
              </a:rPr>
              <a:t> (danskindustri.dk)</a:t>
            </a:r>
            <a:endParaRPr lang="da-DK" sz="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4C93BC0-0D64-2989-D8B6-50DE047DD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20" y="1718772"/>
            <a:ext cx="4591919" cy="3651894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A8EF8716-185F-0E6A-D2A0-6F13C37084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2168" y="1808784"/>
            <a:ext cx="2988969" cy="423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3420456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Arbejdstilsynet</a:t>
            </a:r>
            <a:br>
              <a:rPr lang="da-DK" dirty="0"/>
            </a:br>
            <a:r>
              <a:rPr lang="da-DK" dirty="0"/>
              <a:t>– bødeudsteder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78BE350-22FA-4E7A-BEA7-A9583D463E81}"/>
              </a:ext>
            </a:extLst>
          </p:cNvPr>
          <p:cNvSpPr txBox="1"/>
          <p:nvPr/>
        </p:nvSpPr>
        <p:spPr>
          <a:xfrm>
            <a:off x="881508" y="5409264"/>
            <a:ext cx="219019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sz="800" u="sng" dirty="0"/>
              <a:t>Illustration/tekst: </a:t>
            </a:r>
            <a:r>
              <a:rPr lang="da-DK" sz="800" dirty="0" err="1">
                <a:hlinkClick r:id="rId3"/>
              </a:rPr>
              <a:t>DownloadDocument</a:t>
            </a:r>
            <a:r>
              <a:rPr lang="da-DK" sz="800" dirty="0">
                <a:hlinkClick r:id="rId3"/>
              </a:rPr>
              <a:t> (danskindustri.dk)</a:t>
            </a:r>
            <a:endParaRPr lang="da-DK" sz="8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7488F73-AA7F-397D-B9FD-A16BB1DCB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976" y="458604"/>
            <a:ext cx="4300232" cy="622121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03523A0-C77B-605B-D54F-719C3213BB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508" y="1628760"/>
            <a:ext cx="3208812" cy="36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10 minutter</a:t>
            </a:r>
          </a:p>
        </p:txBody>
      </p:sp>
      <p:sp>
        <p:nvSpPr>
          <p:cNvPr id="7" name="Pladsholder til indhold 17">
            <a:extLst>
              <a:ext uri="{FF2B5EF4-FFF2-40B4-BE49-F238E27FC236}">
                <a16:creationId xmlns:a16="http://schemas.microsoft.com/office/drawing/2014/main" id="{008B815B-DF3E-48C2-BF13-1242101D95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1520" y="1718773"/>
            <a:ext cx="7561008" cy="3960528"/>
          </a:xfrm>
        </p:spPr>
        <p:txBody>
          <a:bodyPr>
            <a:normAutofit/>
          </a:bodyPr>
          <a:lstStyle/>
          <a:p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da-DK" dirty="0"/>
          </a:p>
        </p:txBody>
      </p:sp>
      <p:pic>
        <p:nvPicPr>
          <p:cNvPr id="2050" name="Picture 2" descr="Giver du dig selv lov til at holde pause i hverdagen? - Time Consult">
            <a:extLst>
              <a:ext uri="{FF2B5EF4-FFF2-40B4-BE49-F238E27FC236}">
                <a16:creationId xmlns:a16="http://schemas.microsoft.com/office/drawing/2014/main" id="{A9A1B467-87AF-C20B-BE05-483CFA9C7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255746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15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ENT-virksomhedens organisering i eget arbejdsmiljøarbejde</a:t>
            </a:r>
          </a:p>
        </p:txBody>
      </p:sp>
      <p:sp>
        <p:nvSpPr>
          <p:cNvPr id="4" name="Pladsholder til indhold 17">
            <a:extLst>
              <a:ext uri="{FF2B5EF4-FFF2-40B4-BE49-F238E27FC236}">
                <a16:creationId xmlns:a16="http://schemas.microsoft.com/office/drawing/2014/main" id="{4ABB2E60-43CE-41AF-B97F-677E3131F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1520" y="1718772"/>
            <a:ext cx="7921056" cy="4410588"/>
          </a:xfrm>
        </p:spPr>
        <p:txBody>
          <a:bodyPr>
            <a:normAutofit fontScale="47500" lnSpcReduction="20000"/>
          </a:bodyPr>
          <a:lstStyle/>
          <a:p>
            <a:r>
              <a:rPr lang="da-DK" sz="2200" b="1" u="sng" dirty="0"/>
              <a:t>Hvad er en arbejdsmiljøorganisation (</a:t>
            </a:r>
            <a:r>
              <a:rPr lang="da-DK" sz="2200" b="1" u="sng" dirty="0" err="1"/>
              <a:t>AmO</a:t>
            </a:r>
            <a:r>
              <a:rPr lang="da-DK" sz="2200" b="1" u="sng" dirty="0"/>
              <a:t>)?</a:t>
            </a:r>
            <a:endParaRPr lang="da-DK" sz="2200" b="1" i="1" u="sng" dirty="0"/>
          </a:p>
          <a:p>
            <a:r>
              <a:rPr lang="da-DK" sz="2100" dirty="0"/>
              <a:t>En repræsentativ gruppe fra virksomhedens ansatte der beskæftiger sig med sikring af arbejdsmiljøet i virksomheden</a:t>
            </a:r>
          </a:p>
          <a:p>
            <a:r>
              <a:rPr lang="da-DK" sz="2100" dirty="0"/>
              <a:t>- AG skal sikre at virksomhedens ansatte vælger en </a:t>
            </a:r>
            <a:r>
              <a:rPr lang="da-DK" sz="2100" dirty="0" err="1"/>
              <a:t>AmR</a:t>
            </a:r>
            <a:r>
              <a:rPr lang="da-DK" sz="2100" dirty="0"/>
              <a:t> med rette uddannelse (senest 3 </a:t>
            </a:r>
            <a:r>
              <a:rPr lang="da-DK" sz="2100" dirty="0" err="1"/>
              <a:t>mdr</a:t>
            </a:r>
            <a:r>
              <a:rPr lang="da-DK" sz="2100" dirty="0"/>
              <a:t> eft. valg)  </a:t>
            </a:r>
            <a:br>
              <a:rPr lang="da-DK" sz="2100" dirty="0"/>
            </a:br>
            <a:r>
              <a:rPr lang="da-DK" sz="2100" dirty="0"/>
              <a:t>(hvis en sådan er påkrævet </a:t>
            </a:r>
            <a:r>
              <a:rPr lang="da-DK" sz="2100" dirty="0" err="1"/>
              <a:t>jf</a:t>
            </a:r>
            <a:r>
              <a:rPr lang="da-DK" sz="2100" dirty="0"/>
              <a:t> BEK 1181)</a:t>
            </a:r>
          </a:p>
          <a:p>
            <a:endParaRPr lang="da-DK" sz="1800" dirty="0"/>
          </a:p>
          <a:p>
            <a:r>
              <a:rPr lang="da-DK" sz="2100" dirty="0"/>
              <a:t>En </a:t>
            </a:r>
            <a:r>
              <a:rPr lang="da-DK" sz="2100" dirty="0" err="1"/>
              <a:t>AmO</a:t>
            </a:r>
            <a:r>
              <a:rPr lang="da-DK" sz="2100" dirty="0"/>
              <a:t> kan bestå af:</a:t>
            </a:r>
          </a:p>
          <a:p>
            <a:r>
              <a:rPr lang="da-DK" sz="2100" dirty="0"/>
              <a:t>En arbejdsmiljøgruppe (</a:t>
            </a:r>
            <a:r>
              <a:rPr lang="da-DK" sz="2100" dirty="0" err="1"/>
              <a:t>AmG</a:t>
            </a:r>
            <a:r>
              <a:rPr lang="da-DK" sz="2100" dirty="0"/>
              <a:t>) operationelle </a:t>
            </a:r>
            <a:r>
              <a:rPr lang="da-DK" sz="2100" dirty="0" err="1"/>
              <a:t>opg</a:t>
            </a:r>
            <a:r>
              <a:rPr lang="da-DK" sz="2100" dirty="0"/>
              <a:t>./daglige - (personer: AG, AL og </a:t>
            </a:r>
            <a:r>
              <a:rPr lang="da-DK" sz="2100" dirty="0" err="1"/>
              <a:t>AmR</a:t>
            </a:r>
            <a:r>
              <a:rPr lang="da-DK" sz="2100" dirty="0"/>
              <a:t>)</a:t>
            </a:r>
          </a:p>
          <a:p>
            <a:r>
              <a:rPr lang="da-DK" sz="2100" dirty="0"/>
              <a:t>Et arbejdsmiljøudvalg (</a:t>
            </a:r>
            <a:r>
              <a:rPr lang="da-DK" sz="2100" dirty="0" err="1"/>
              <a:t>AmU</a:t>
            </a:r>
            <a:r>
              <a:rPr lang="da-DK" sz="2100" dirty="0"/>
              <a:t>) strategi </a:t>
            </a:r>
            <a:r>
              <a:rPr lang="da-DK" sz="2100" dirty="0" err="1"/>
              <a:t>opg</a:t>
            </a:r>
            <a:r>
              <a:rPr lang="da-DK" sz="2100" dirty="0"/>
              <a:t>./overordnet - (personer: AG, AL og </a:t>
            </a:r>
            <a:r>
              <a:rPr lang="da-DK" sz="2100" dirty="0" err="1"/>
              <a:t>AmR</a:t>
            </a:r>
            <a:r>
              <a:rPr lang="da-DK" sz="2100" dirty="0"/>
              <a:t>)</a:t>
            </a:r>
          </a:p>
          <a:p>
            <a:endParaRPr lang="da-DK" sz="1800" b="1" dirty="0"/>
          </a:p>
          <a:p>
            <a:r>
              <a:rPr lang="da-DK" sz="2200" b="1" u="sng" dirty="0"/>
              <a:t>Hvem indgår i en </a:t>
            </a:r>
            <a:r>
              <a:rPr lang="da-DK" sz="2200" b="1" u="sng" dirty="0" err="1"/>
              <a:t>AmO</a:t>
            </a:r>
            <a:r>
              <a:rPr lang="da-DK" sz="2200" b="1" u="sng" dirty="0"/>
              <a:t>?</a:t>
            </a:r>
            <a:endParaRPr lang="da-DK" sz="2200" b="1" i="1" u="sng" dirty="0"/>
          </a:p>
          <a:p>
            <a:r>
              <a:rPr lang="da-DK" sz="2100" dirty="0"/>
              <a:t>Personer: arbejdsgiver/virksomhedsleder (</a:t>
            </a:r>
            <a:r>
              <a:rPr lang="da-DK" sz="2100" i="1" dirty="0"/>
              <a:t>AG), arbejdsleder (AL) og arbejdsmiljørepræsentant (</a:t>
            </a:r>
            <a:r>
              <a:rPr lang="da-DK" sz="2100" i="1" dirty="0" err="1"/>
              <a:t>AmR</a:t>
            </a:r>
            <a:r>
              <a:rPr lang="da-DK" sz="2100" i="1" dirty="0"/>
              <a:t>)</a:t>
            </a:r>
            <a:br>
              <a:rPr lang="da-DK" sz="1700" b="1" dirty="0"/>
            </a:br>
            <a:endParaRPr lang="da-DK" sz="1700" dirty="0"/>
          </a:p>
          <a:p>
            <a:r>
              <a:rPr lang="da-DK" sz="2200" b="1" u="sng" dirty="0"/>
              <a:t>Hvornår skal der etableres </a:t>
            </a:r>
            <a:r>
              <a:rPr lang="da-DK" sz="2200" b="1" u="sng" dirty="0" err="1"/>
              <a:t>AmO</a:t>
            </a:r>
            <a:r>
              <a:rPr lang="da-DK" sz="2200" b="1" u="sng" dirty="0"/>
              <a:t>?</a:t>
            </a:r>
            <a:endParaRPr lang="da-DK" sz="2200" b="1" i="1" u="sng" dirty="0"/>
          </a:p>
          <a:p>
            <a:r>
              <a:rPr lang="da-DK" sz="2100" dirty="0"/>
              <a:t>Krav til organiseringen omkring ENT virksomhedens sikkerhedsarbejde </a:t>
            </a:r>
            <a:r>
              <a:rPr lang="da-DK" sz="2100" dirty="0" err="1"/>
              <a:t>jf</a:t>
            </a:r>
            <a:r>
              <a:rPr lang="da-DK" sz="2100" dirty="0"/>
              <a:t>: </a:t>
            </a:r>
            <a:r>
              <a:rPr lang="da-DK" sz="2100" b="1" dirty="0">
                <a:hlinkClick r:id="rId3"/>
              </a:rPr>
              <a:t>BEK 1181 om samarbejde om sikkerhed og sundhed i virksomheden</a:t>
            </a:r>
            <a:endParaRPr lang="da-DK" sz="2100" dirty="0"/>
          </a:p>
          <a:p>
            <a:endParaRPr lang="da-DK" sz="1800" b="1" dirty="0"/>
          </a:p>
          <a:p>
            <a:r>
              <a:rPr lang="da-DK" sz="2100" b="1" dirty="0"/>
              <a:t>Når der er tale om hjemmevirksomheden (adm./lager m.m.) og antal* ansatte er: </a:t>
            </a:r>
            <a:br>
              <a:rPr lang="da-DK" sz="2100" b="1" dirty="0"/>
            </a:br>
            <a:r>
              <a:rPr lang="da-DK" sz="2100" dirty="0"/>
              <a:t>&lt; 10 ansatte:	AG i fællesskab med alle ansatte</a:t>
            </a:r>
            <a:br>
              <a:rPr lang="da-DK" sz="2100" dirty="0"/>
            </a:br>
            <a:r>
              <a:rPr lang="da-DK" sz="2100" dirty="0"/>
              <a:t>10-34 ansatte:	</a:t>
            </a:r>
            <a:r>
              <a:rPr lang="da-DK" sz="2100" dirty="0" err="1"/>
              <a:t>AmO</a:t>
            </a:r>
            <a:r>
              <a:rPr lang="da-DK" sz="2100" dirty="0"/>
              <a:t> på 1. niveau: (</a:t>
            </a:r>
            <a:r>
              <a:rPr lang="da-DK" sz="2100" dirty="0" err="1"/>
              <a:t>AmU</a:t>
            </a:r>
            <a:r>
              <a:rPr lang="da-DK" sz="2100" dirty="0"/>
              <a:t>/</a:t>
            </a:r>
            <a:r>
              <a:rPr lang="da-DK" sz="2100" dirty="0" err="1"/>
              <a:t>AmG</a:t>
            </a:r>
            <a:r>
              <a:rPr lang="da-DK" sz="2100" dirty="0"/>
              <a:t> = ok samme personer/udfører både </a:t>
            </a:r>
            <a:r>
              <a:rPr lang="da-DK" sz="2100" dirty="0" err="1"/>
              <a:t>AmU</a:t>
            </a:r>
            <a:r>
              <a:rPr lang="da-DK" sz="2100" dirty="0"/>
              <a:t> og </a:t>
            </a:r>
            <a:r>
              <a:rPr lang="da-DK" sz="2100" dirty="0" err="1"/>
              <a:t>AmG</a:t>
            </a:r>
            <a:r>
              <a:rPr lang="da-DK" sz="2100" dirty="0"/>
              <a:t> arbejde)</a:t>
            </a:r>
          </a:p>
          <a:p>
            <a:r>
              <a:rPr lang="da-DK" sz="2100" dirty="0"/>
              <a:t>&gt;34 ansatte: 	</a:t>
            </a:r>
            <a:r>
              <a:rPr lang="da-DK" sz="2100" dirty="0" err="1"/>
              <a:t>AmO</a:t>
            </a:r>
            <a:r>
              <a:rPr lang="da-DK" sz="2100" dirty="0"/>
              <a:t> på 2. niveau: </a:t>
            </a:r>
            <a:r>
              <a:rPr lang="da-DK" sz="2100" dirty="0" err="1"/>
              <a:t>AmU</a:t>
            </a:r>
            <a:r>
              <a:rPr lang="da-DK" sz="2100" dirty="0"/>
              <a:t> = arbejde strategisk med arbejdsmiljø og </a:t>
            </a:r>
            <a:r>
              <a:rPr lang="da-DK" sz="2100" dirty="0" err="1"/>
              <a:t>AmG</a:t>
            </a:r>
            <a:r>
              <a:rPr lang="da-DK" sz="2100" dirty="0"/>
              <a:t> = arbejde operationelt med 	arbejdsmiljø</a:t>
            </a:r>
          </a:p>
          <a:p>
            <a:endParaRPr lang="da-DK" sz="1800" dirty="0"/>
          </a:p>
          <a:p>
            <a:r>
              <a:rPr lang="da-DK" sz="2100" b="1" dirty="0"/>
              <a:t>Når der er tale om en udearbejdsplads (byggeplads)</a:t>
            </a:r>
            <a:r>
              <a:rPr lang="da-DK" sz="2100" dirty="0"/>
              <a:t> </a:t>
            </a:r>
            <a:r>
              <a:rPr lang="da-DK" sz="2100" b="1" dirty="0"/>
              <a:t>og antal ansatte er: </a:t>
            </a:r>
            <a:br>
              <a:rPr lang="da-DK" sz="2100" dirty="0"/>
            </a:br>
            <a:r>
              <a:rPr lang="da-DK" sz="2100" dirty="0"/>
              <a:t>&lt; 5 ansatte: Intet krav til ENT om en </a:t>
            </a:r>
            <a:r>
              <a:rPr lang="da-DK" sz="2100" dirty="0" err="1"/>
              <a:t>AmO</a:t>
            </a:r>
            <a:r>
              <a:rPr lang="da-DK" sz="2100" dirty="0"/>
              <a:t> på pladsen. Skal varetages af hjemmearbejdspladsens </a:t>
            </a:r>
            <a:r>
              <a:rPr lang="da-DK" sz="2100" dirty="0" err="1"/>
              <a:t>AmO</a:t>
            </a:r>
            <a:br>
              <a:rPr lang="da-DK" sz="2100" dirty="0"/>
            </a:br>
            <a:r>
              <a:rPr lang="da-DK" sz="2100" dirty="0"/>
              <a:t>&gt; 4 ansatte i mere end 14 dage: Krav om </a:t>
            </a:r>
            <a:r>
              <a:rPr lang="da-DK" sz="2100" dirty="0" err="1"/>
              <a:t>AmO</a:t>
            </a:r>
            <a:r>
              <a:rPr lang="da-DK" sz="2100" dirty="0"/>
              <a:t> på pladsen med en </a:t>
            </a:r>
            <a:r>
              <a:rPr lang="da-DK" sz="2100" dirty="0" err="1"/>
              <a:t>AmR</a:t>
            </a:r>
            <a:r>
              <a:rPr lang="da-DK" sz="2100" dirty="0"/>
              <a:t> i.</a:t>
            </a:r>
          </a:p>
          <a:p>
            <a:r>
              <a:rPr lang="da-DK" sz="2100" dirty="0"/>
              <a:t>&gt; 34 ansatte i mindst 4 uger: </a:t>
            </a:r>
            <a:r>
              <a:rPr lang="da-DK" sz="2100" dirty="0" err="1"/>
              <a:t>AmO</a:t>
            </a:r>
            <a:r>
              <a:rPr lang="da-DK" sz="2100" dirty="0"/>
              <a:t> med et </a:t>
            </a:r>
            <a:r>
              <a:rPr lang="da-DK" sz="2100" dirty="0" err="1"/>
              <a:t>AmU</a:t>
            </a:r>
            <a:r>
              <a:rPr lang="da-DK" sz="2100" dirty="0"/>
              <a:t> og en </a:t>
            </a:r>
            <a:r>
              <a:rPr lang="da-DK" sz="2100" dirty="0" err="1"/>
              <a:t>AmG</a:t>
            </a:r>
            <a:endParaRPr lang="da-DK" sz="2100" dirty="0"/>
          </a:p>
          <a:p>
            <a:endParaRPr lang="da-DK" sz="1800" dirty="0"/>
          </a:p>
          <a:p>
            <a:endParaRPr lang="da-DK" sz="1500" i="1" dirty="0"/>
          </a:p>
          <a:p>
            <a:endParaRPr lang="da-DK" sz="1500" i="1" dirty="0"/>
          </a:p>
          <a:p>
            <a:r>
              <a:rPr lang="da-DK" sz="1500" i="1" dirty="0"/>
              <a:t>*</a:t>
            </a:r>
            <a:r>
              <a:rPr lang="da-DK" sz="2100" i="1" dirty="0"/>
              <a:t>Antal ansatte er inkl. Udearbejdende, når de arbejder for AG på mere end én byggeplads i streg.</a:t>
            </a:r>
          </a:p>
        </p:txBody>
      </p:sp>
    </p:spTree>
    <p:extLst>
      <p:ext uri="{BB962C8B-B14F-4D97-AF65-F5344CB8AC3E}">
        <p14:creationId xmlns:p14="http://schemas.microsoft.com/office/powerpoint/2010/main" val="42231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Forkortelser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924FBD9-8269-335A-B1F3-F5DF601E1826}"/>
              </a:ext>
            </a:extLst>
          </p:cNvPr>
          <p:cNvSpPr txBox="1"/>
          <p:nvPr/>
        </p:nvSpPr>
        <p:spPr>
          <a:xfrm>
            <a:off x="881508" y="1898796"/>
            <a:ext cx="774103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dirty="0"/>
              <a:t>AG 	= 	Arbejdsgiver</a:t>
            </a:r>
          </a:p>
          <a:p>
            <a:r>
              <a:rPr lang="da-DK" sz="1800" dirty="0"/>
              <a:t>AML 	= 	Arbejdsmiljøloven </a:t>
            </a:r>
          </a:p>
          <a:p>
            <a:r>
              <a:rPr lang="da-DK" sz="1800" dirty="0"/>
              <a:t>APV 	= 	Arbejdspladsvurdering – altid ved ansatte (ikke selvstændige)</a:t>
            </a:r>
          </a:p>
          <a:p>
            <a:r>
              <a:rPr lang="da-DK" sz="1800" dirty="0" err="1"/>
              <a:t>AmO</a:t>
            </a:r>
            <a:r>
              <a:rPr lang="da-DK" sz="1800" dirty="0"/>
              <a:t> 	=	Arbejdsmiljøorganisation – mere end 9 ansatte</a:t>
            </a:r>
          </a:p>
          <a:p>
            <a:r>
              <a:rPr lang="da-DK" sz="1800" dirty="0" err="1"/>
              <a:t>AmG</a:t>
            </a:r>
            <a:r>
              <a:rPr lang="da-DK" sz="1800" dirty="0"/>
              <a:t> 	= 	Arbejdsmiljøgruppe - 9 til 35 ansatte</a:t>
            </a:r>
          </a:p>
          <a:p>
            <a:r>
              <a:rPr lang="da-DK" sz="1800" dirty="0" err="1"/>
              <a:t>AmU</a:t>
            </a:r>
            <a:r>
              <a:rPr lang="da-DK" sz="1800" dirty="0"/>
              <a:t> 	= 	Arbejdsmiljøudvalg – mere end 35 ansatte</a:t>
            </a:r>
          </a:p>
          <a:p>
            <a:r>
              <a:rPr lang="da-DK" sz="1800" dirty="0"/>
              <a:t>PSS 	= 	Plan for sikkerhed og sundhed (Bilag 3 BEK 117) – altid ved 			mere end 10 ansatte eller to AG på samme plads ellers kun 		ved SFA</a:t>
            </a:r>
          </a:p>
          <a:p>
            <a:r>
              <a:rPr lang="da-DK" sz="1800" dirty="0"/>
              <a:t>SFA 	= 	Særligt Farligt Arbejde (jf. Bilag 1 i BEK 1989)</a:t>
            </a:r>
          </a:p>
        </p:txBody>
      </p:sp>
    </p:spTree>
    <p:extLst>
      <p:ext uri="{BB962C8B-B14F-4D97-AF65-F5344CB8AC3E}">
        <p14:creationId xmlns:p14="http://schemas.microsoft.com/office/powerpoint/2010/main" val="207485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741032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ENT-virksomhedens deltagelse i fælles arbejdsmiljøarbejde på byggepladsen</a:t>
            </a:r>
          </a:p>
        </p:txBody>
      </p:sp>
      <p:sp>
        <p:nvSpPr>
          <p:cNvPr id="4" name="Pladsholder til indhold 17">
            <a:extLst>
              <a:ext uri="{FF2B5EF4-FFF2-40B4-BE49-F238E27FC236}">
                <a16:creationId xmlns:a16="http://schemas.microsoft.com/office/drawing/2014/main" id="{4ABB2E60-43CE-41AF-B97F-677E3131F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0970" y="1455939"/>
            <a:ext cx="3330444" cy="3060408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da-DK" sz="2200" b="1" dirty="0"/>
              <a:t>Enten, </a:t>
            </a:r>
            <a:br>
              <a:rPr lang="da-DK" sz="2200" b="1" dirty="0"/>
            </a:br>
            <a:r>
              <a:rPr lang="da-DK" sz="1800" dirty="0"/>
              <a:t>gennem </a:t>
            </a:r>
            <a:r>
              <a:rPr lang="da-DK" sz="1800" dirty="0" err="1"/>
              <a:t>AmO</a:t>
            </a:r>
            <a:r>
              <a:rPr lang="da-DK" sz="1800" dirty="0"/>
              <a:t> (hvis en sådan er påkrævet </a:t>
            </a:r>
            <a:r>
              <a:rPr lang="da-DK" sz="1800" dirty="0" err="1"/>
              <a:t>jf</a:t>
            </a:r>
            <a:r>
              <a:rPr lang="da-DK" sz="1800" dirty="0"/>
              <a:t> BEK 1181 §§ 7 og 32 stk. 3) </a:t>
            </a:r>
          </a:p>
          <a:p>
            <a:pPr>
              <a:lnSpc>
                <a:spcPct val="120000"/>
              </a:lnSpc>
            </a:pPr>
            <a:r>
              <a:rPr lang="da-DK" sz="1800" dirty="0"/>
              <a:t>– vil typisk bestå af en AL og </a:t>
            </a:r>
            <a:r>
              <a:rPr lang="da-DK" sz="1800" dirty="0" err="1"/>
              <a:t>AmR</a:t>
            </a:r>
            <a:r>
              <a:rPr lang="da-DK" sz="1800" dirty="0"/>
              <a:t> som har ansvar for deltagelse i fælles sikkerhedsarbejde på pladsen, videregive info til egne rækker, samt opretholdelse af egne arbejdsmiljøforpligtigelser</a:t>
            </a:r>
          </a:p>
          <a:p>
            <a:pPr>
              <a:lnSpc>
                <a:spcPct val="120000"/>
              </a:lnSpc>
            </a:pPr>
            <a:r>
              <a:rPr lang="da-DK" sz="1800" dirty="0"/>
              <a:t>- AG skal sikre at virksomhedens ansatte vælger en </a:t>
            </a:r>
            <a:r>
              <a:rPr lang="da-DK" sz="1800" dirty="0" err="1"/>
              <a:t>AmR</a:t>
            </a:r>
            <a:r>
              <a:rPr lang="da-DK" sz="1800" dirty="0"/>
              <a:t> med rette uddannelse (senest 3 </a:t>
            </a:r>
            <a:r>
              <a:rPr lang="da-DK" sz="1800" dirty="0" err="1"/>
              <a:t>mdr</a:t>
            </a:r>
            <a:r>
              <a:rPr lang="da-DK" sz="1800" dirty="0"/>
              <a:t> eft. Valg - hvis altså en sådan er påkrævet </a:t>
            </a:r>
            <a:r>
              <a:rPr lang="da-DK" sz="1800" dirty="0" err="1"/>
              <a:t>jf</a:t>
            </a:r>
            <a:r>
              <a:rPr lang="da-DK" sz="1800" dirty="0"/>
              <a:t> BEK 1181)</a:t>
            </a:r>
          </a:p>
          <a:p>
            <a:endParaRPr lang="da-DK" sz="1700" b="1" dirty="0"/>
          </a:p>
          <a:p>
            <a:r>
              <a:rPr lang="da-DK" sz="2200" b="1" dirty="0"/>
              <a:t>Eller </a:t>
            </a:r>
            <a:endParaRPr lang="da-DK" sz="1700" dirty="0"/>
          </a:p>
          <a:p>
            <a:pPr>
              <a:lnSpc>
                <a:spcPct val="120000"/>
              </a:lnSpc>
            </a:pPr>
            <a:r>
              <a:rPr lang="da-DK" sz="1800" dirty="0"/>
              <a:t>hvis ingen krav om </a:t>
            </a:r>
            <a:r>
              <a:rPr lang="da-DK" sz="1800" dirty="0" err="1"/>
              <a:t>AmO</a:t>
            </a:r>
            <a:r>
              <a:rPr lang="da-DK" sz="1800" dirty="0"/>
              <a:t> (</a:t>
            </a:r>
            <a:r>
              <a:rPr lang="da-DK" sz="1800" dirty="0" err="1"/>
              <a:t>AmR</a:t>
            </a:r>
            <a:r>
              <a:rPr lang="da-DK" sz="1800" dirty="0"/>
              <a:t>), så skal AG selv deltage eller via AL, men også gerne via </a:t>
            </a:r>
            <a:r>
              <a:rPr lang="da-DK" sz="1800" dirty="0" err="1"/>
              <a:t>AmR</a:t>
            </a:r>
            <a:r>
              <a:rPr lang="da-DK" sz="1800" dirty="0"/>
              <a:t> (</a:t>
            </a:r>
            <a:r>
              <a:rPr lang="da-DK" sz="1800" dirty="0" err="1"/>
              <a:t>udd</a:t>
            </a:r>
            <a:r>
              <a:rPr lang="da-DK" sz="1800" dirty="0"/>
              <a:t>.)</a:t>
            </a:r>
          </a:p>
          <a:p>
            <a:endParaRPr lang="da-DK" sz="1700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0D9C206D-4B9F-4684-81E3-268063D6F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724" y="3969072"/>
            <a:ext cx="2756168" cy="2508543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7D14E766-E6BA-4AD6-9038-E791446F06BE}"/>
              </a:ext>
            </a:extLst>
          </p:cNvPr>
          <p:cNvSpPr txBox="1"/>
          <p:nvPr/>
        </p:nvSpPr>
        <p:spPr>
          <a:xfrm>
            <a:off x="4301414" y="6201662"/>
            <a:ext cx="21901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sz="800" u="sng" dirty="0"/>
              <a:t>Illustration: Arbejdsmiljø i dansk byggeri</a:t>
            </a:r>
            <a:endParaRPr lang="da-DK" sz="800" dirty="0"/>
          </a:p>
        </p:txBody>
      </p:sp>
      <p:sp>
        <p:nvSpPr>
          <p:cNvPr id="6" name="Pladsholder til indhold 17">
            <a:extLst>
              <a:ext uri="{FF2B5EF4-FFF2-40B4-BE49-F238E27FC236}">
                <a16:creationId xmlns:a16="http://schemas.microsoft.com/office/drawing/2014/main" id="{4CA3F700-A54A-4344-8090-50EA385E66D5}"/>
              </a:ext>
            </a:extLst>
          </p:cNvPr>
          <p:cNvSpPr txBox="1">
            <a:spLocks/>
          </p:cNvSpPr>
          <p:nvPr/>
        </p:nvSpPr>
        <p:spPr>
          <a:xfrm>
            <a:off x="4842586" y="1455939"/>
            <a:ext cx="3419906" cy="1613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br>
              <a:rPr lang="da-DK" sz="1700" b="1" dirty="0"/>
            </a:br>
            <a:r>
              <a:rPr lang="da-DK" sz="1700" dirty="0"/>
              <a:t>ENT</a:t>
            </a:r>
            <a:r>
              <a:rPr lang="da-DK" sz="1700" b="1" dirty="0"/>
              <a:t> </a:t>
            </a:r>
            <a:r>
              <a:rPr lang="da-DK" sz="1700" b="1" u="sng" dirty="0"/>
              <a:t>skal</a:t>
            </a:r>
            <a:r>
              <a:rPr lang="da-DK" sz="1700" b="1" dirty="0"/>
              <a:t>: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da-DK" sz="1700" dirty="0"/>
              <a:t>samarbejde med andre ENT og med BH’s koordinator (B)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da-DK" sz="1700" dirty="0"/>
              <a:t>Overholde aftalte foranstaltninger/ </a:t>
            </a:r>
            <a:r>
              <a:rPr lang="da-DK" sz="1700" dirty="0" err="1"/>
              <a:t>sikk.opg</a:t>
            </a:r>
            <a:r>
              <a:rPr lang="da-DK" sz="1700" dirty="0"/>
              <a:t>. </a:t>
            </a:r>
            <a:r>
              <a:rPr lang="da-DK" sz="1700" b="1" dirty="0"/>
              <a:t>i fællesområder 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da-DK" sz="1700" dirty="0"/>
              <a:t>Udarbejde </a:t>
            </a:r>
            <a:r>
              <a:rPr lang="da-DK" sz="1700" i="1" dirty="0"/>
              <a:t>skriftlig</a:t>
            </a:r>
            <a:r>
              <a:rPr lang="da-DK" sz="1700" dirty="0"/>
              <a:t> vurdering af udførelsen af særligt farligt arbejde (SFA) til </a:t>
            </a:r>
            <a:r>
              <a:rPr lang="da-DK" sz="1700" dirty="0" err="1"/>
              <a:t>PSS’en</a:t>
            </a:r>
            <a:endParaRPr lang="da-DK" sz="1700" dirty="0"/>
          </a:p>
          <a:p>
            <a:pPr>
              <a:lnSpc>
                <a:spcPct val="120000"/>
              </a:lnSpc>
            </a:pPr>
            <a:endParaRPr lang="da-DK" sz="1700" dirty="0"/>
          </a:p>
          <a:p>
            <a:endParaRPr lang="da-DK" sz="1700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44374EE-EB5D-4B2C-B574-11E1C2560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036" y="3176626"/>
            <a:ext cx="3600480" cy="239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0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Film med – Bent E </a:t>
            </a:r>
            <a:r>
              <a:rPr lang="da-DK" sz="1200" dirty="0"/>
              <a:t>(http://byggesikkerhed.dk/)</a:t>
            </a:r>
          </a:p>
        </p:txBody>
      </p:sp>
      <p:pic>
        <p:nvPicPr>
          <p:cNvPr id="2" name="Billede 1">
            <a:hlinkClick r:id="rId3"/>
            <a:extLst>
              <a:ext uri="{FF2B5EF4-FFF2-40B4-BE49-F238E27FC236}">
                <a16:creationId xmlns:a16="http://schemas.microsoft.com/office/drawing/2014/main" id="{9EF0C887-FDD3-4002-B918-76ACF7CE0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012" y="1808784"/>
            <a:ext cx="3510468" cy="3685220"/>
          </a:xfrm>
          <a:prstGeom prst="rect">
            <a:avLst/>
          </a:prstGeom>
        </p:spPr>
      </p:pic>
      <p:pic>
        <p:nvPicPr>
          <p:cNvPr id="4" name="Billede 3">
            <a:hlinkClick r:id="rId5"/>
            <a:extLst>
              <a:ext uri="{FF2B5EF4-FFF2-40B4-BE49-F238E27FC236}">
                <a16:creationId xmlns:a16="http://schemas.microsoft.com/office/drawing/2014/main" id="{D47CFB46-7D68-4485-B60E-C5BCC0854A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532" y="1898796"/>
            <a:ext cx="2258667" cy="310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3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Vigtige www kilder til AM viden</a:t>
            </a:r>
          </a:p>
        </p:txBody>
      </p:sp>
      <p:sp>
        <p:nvSpPr>
          <p:cNvPr id="7" name="Pladsholder til indhold 17">
            <a:extLst>
              <a:ext uri="{FF2B5EF4-FFF2-40B4-BE49-F238E27FC236}">
                <a16:creationId xmlns:a16="http://schemas.microsoft.com/office/drawing/2014/main" id="{008B815B-DF3E-48C2-BF13-1242101D95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1520" y="1718773"/>
            <a:ext cx="7561008" cy="3420455"/>
          </a:xfrm>
        </p:spPr>
        <p:txBody>
          <a:bodyPr>
            <a:normAutofit/>
          </a:bodyPr>
          <a:lstStyle/>
          <a:p>
            <a:pPr lvl="0"/>
            <a:r>
              <a:rPr lang="da-DK" sz="1400" b="1" dirty="0"/>
              <a:t>Værsgo at starte – vi tager dem i nummereret rækkefølge. Husk maks. 4 minutter!</a:t>
            </a:r>
            <a:endParaRPr lang="da-DK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  <p:pic>
        <p:nvPicPr>
          <p:cNvPr id="9" name="Picture 27" descr="BFA Logo Weblogo Kopi">
            <a:hlinkClick r:id="rId2"/>
            <a:extLst>
              <a:ext uri="{FF2B5EF4-FFF2-40B4-BE49-F238E27FC236}">
                <a16:creationId xmlns:a16="http://schemas.microsoft.com/office/drawing/2014/main" id="{480A6861-CB79-4C01-9663-8A6C64E82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652" y="5070858"/>
            <a:ext cx="2331117" cy="412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Under Hjelmene logo">
            <a:hlinkClick r:id="rId4"/>
            <a:extLst>
              <a:ext uri="{FF2B5EF4-FFF2-40B4-BE49-F238E27FC236}">
                <a16:creationId xmlns:a16="http://schemas.microsoft.com/office/drawing/2014/main" id="{EDFE51FD-2EBC-4D4F-BF33-44EA74A12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652" y="3116630"/>
            <a:ext cx="2239429" cy="62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2">
            <a:hlinkClick r:id="rId6"/>
            <a:extLst>
              <a:ext uri="{FF2B5EF4-FFF2-40B4-BE49-F238E27FC236}">
                <a16:creationId xmlns:a16="http://schemas.microsoft.com/office/drawing/2014/main" id="{92392F89-2919-4385-BB71-AF6705BF7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197" y="3972938"/>
            <a:ext cx="967127" cy="767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 descr="bm-logo">
            <a:hlinkClick r:id="rId8"/>
            <a:extLst>
              <a:ext uri="{FF2B5EF4-FFF2-40B4-BE49-F238E27FC236}">
                <a16:creationId xmlns:a16="http://schemas.microsoft.com/office/drawing/2014/main" id="{385C7018-6C24-4703-9FAC-D909B3760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" r="25780"/>
          <a:stretch>
            <a:fillRect/>
          </a:stretch>
        </p:blipFill>
        <p:spPr bwMode="auto">
          <a:xfrm>
            <a:off x="4174024" y="3686581"/>
            <a:ext cx="1046163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lede 37">
            <a:hlinkClick r:id="rId10"/>
            <a:extLst>
              <a:ext uri="{FF2B5EF4-FFF2-40B4-BE49-F238E27FC236}">
                <a16:creationId xmlns:a16="http://schemas.microsoft.com/office/drawing/2014/main" id="{7F956662-500E-4766-A006-1D253ABDA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4" t="10246" r="75072" b="83807"/>
          <a:stretch>
            <a:fillRect/>
          </a:stretch>
        </p:blipFill>
        <p:spPr bwMode="auto">
          <a:xfrm>
            <a:off x="6656911" y="4038203"/>
            <a:ext cx="954910" cy="63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1">
            <a:hlinkClick r:id="rId12"/>
            <a:extLst>
              <a:ext uri="{FF2B5EF4-FFF2-40B4-BE49-F238E27FC236}">
                <a16:creationId xmlns:a16="http://schemas.microsoft.com/office/drawing/2014/main" id="{961EFA86-51CA-4450-AAB6-4311F749D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973" y="4875096"/>
            <a:ext cx="2331117" cy="80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3" descr="byggeproces_topbanner">
            <a:hlinkClick r:id="rId14"/>
            <a:extLst>
              <a:ext uri="{FF2B5EF4-FFF2-40B4-BE49-F238E27FC236}">
                <a16:creationId xmlns:a16="http://schemas.microsoft.com/office/drawing/2014/main" id="{F5E744CA-01F5-4B94-BD2F-435A7ACB9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44" y="3107803"/>
            <a:ext cx="2228016" cy="60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kstfelt 22">
            <a:extLst>
              <a:ext uri="{FF2B5EF4-FFF2-40B4-BE49-F238E27FC236}">
                <a16:creationId xmlns:a16="http://schemas.microsoft.com/office/drawing/2014/main" id="{FB37870B-8FC2-431B-BC72-1176A08B9AC0}"/>
              </a:ext>
            </a:extLst>
          </p:cNvPr>
          <p:cNvSpPr txBox="1"/>
          <p:nvPr/>
        </p:nvSpPr>
        <p:spPr>
          <a:xfrm>
            <a:off x="6527583" y="4637070"/>
            <a:ext cx="2125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i="1" dirty="0"/>
              <a:t>Korrekte stilladser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B6D5F587-E737-D3BF-7FC7-D7914E3E978D}"/>
              </a:ext>
            </a:extLst>
          </p:cNvPr>
          <p:cNvSpPr txBox="1"/>
          <p:nvPr/>
        </p:nvSpPr>
        <p:spPr>
          <a:xfrm>
            <a:off x="971520" y="567930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https://bygherreforeningen.dk/</a:t>
            </a:r>
          </a:p>
        </p:txBody>
      </p:sp>
    </p:spTree>
    <p:extLst>
      <p:ext uri="{BB962C8B-B14F-4D97-AF65-F5344CB8AC3E}">
        <p14:creationId xmlns:p14="http://schemas.microsoft.com/office/powerpoint/2010/main" val="390999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921056" cy="900120"/>
          </a:xfrm>
        </p:spPr>
        <p:txBody>
          <a:bodyPr>
            <a:normAutofit/>
          </a:bodyPr>
          <a:lstStyle/>
          <a:p>
            <a:r>
              <a:rPr lang="da-DK" dirty="0"/>
              <a:t>Arbejdsmiljørepræsentanten 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  <p:pic>
        <p:nvPicPr>
          <p:cNvPr id="4" name="Billede 3">
            <a:hlinkClick r:id="rId3"/>
            <a:extLst>
              <a:ext uri="{FF2B5EF4-FFF2-40B4-BE49-F238E27FC236}">
                <a16:creationId xmlns:a16="http://schemas.microsoft.com/office/drawing/2014/main" id="{A2D98D45-B079-4326-A500-6A0115FF5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485" y="2018778"/>
            <a:ext cx="4417029" cy="3360518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D272F0AA-1B09-46C2-B90C-E971C5514C53}"/>
              </a:ext>
            </a:extLst>
          </p:cNvPr>
          <p:cNvSpPr txBox="1"/>
          <p:nvPr/>
        </p:nvSpPr>
        <p:spPr>
          <a:xfrm>
            <a:off x="971520" y="5986218"/>
            <a:ext cx="46173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000" dirty="0"/>
              <a:t>https://www.youtube.com/watch?v=K8BPER8KZ7k</a:t>
            </a:r>
          </a:p>
        </p:txBody>
      </p:sp>
    </p:spTree>
    <p:extLst>
      <p:ext uri="{BB962C8B-B14F-4D97-AF65-F5344CB8AC3E}">
        <p14:creationId xmlns:p14="http://schemas.microsoft.com/office/powerpoint/2010/main" val="34832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Arbejdspladsvurdering (APV)</a:t>
            </a:r>
          </a:p>
        </p:txBody>
      </p:sp>
      <p:sp>
        <p:nvSpPr>
          <p:cNvPr id="6" name="Pladsholder til indhold 17">
            <a:extLst>
              <a:ext uri="{FF2B5EF4-FFF2-40B4-BE49-F238E27FC236}">
                <a16:creationId xmlns:a16="http://schemas.microsoft.com/office/drawing/2014/main" id="{DD35C9DF-AEC2-4012-A34C-0498E1F5E148}"/>
              </a:ext>
            </a:extLst>
          </p:cNvPr>
          <p:cNvSpPr txBox="1">
            <a:spLocks/>
          </p:cNvSpPr>
          <p:nvPr/>
        </p:nvSpPr>
        <p:spPr>
          <a:xfrm>
            <a:off x="971520" y="1761593"/>
            <a:ext cx="3240432" cy="396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buFont typeface="Arial" panose="020B0604020202020204" pitchFamily="34" charset="0"/>
              <a:buChar char="•"/>
            </a:pPr>
            <a:r>
              <a:rPr lang="da-DK" dirty="0"/>
              <a:t>En ‘basis’ APV der vurderer og behandler arbejdsmiljøet i forhold til virksomhedens ansattes arbejdsområder- og –opgaver/standardydelser</a:t>
            </a:r>
            <a:br>
              <a:rPr lang="da-DK" dirty="0"/>
            </a:br>
            <a:endParaRPr lang="da-DK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a-DK" dirty="0"/>
              <a:t>Kortlægning af virksomhedens standard-/kerneopgaver og typiske metode til udførelsen/ydelsen</a:t>
            </a:r>
            <a:br>
              <a:rPr lang="da-DK" dirty="0"/>
            </a:br>
            <a:endParaRPr lang="da-DK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a-DK" dirty="0"/>
              <a:t>Gennemføre risikoanalyse på dem</a:t>
            </a:r>
            <a:br>
              <a:rPr lang="da-DK" dirty="0"/>
            </a:br>
            <a:endParaRPr lang="da-DK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a-DK" dirty="0"/>
              <a:t>En lang række standardfokuspunkter alt efter  hvilket fag man beskæftiger sig med</a:t>
            </a:r>
            <a:br>
              <a:rPr lang="da-DK" dirty="0"/>
            </a:br>
            <a:endParaRPr lang="da-DK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da-DK" dirty="0"/>
              <a:t>I øvrigt er der metodefrihed, blot APV er udført skriftlig og tilgængelig i virksomheden for alle ansatte</a:t>
            </a:r>
          </a:p>
          <a:p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DA9FD42-2BFF-4E17-AC79-FF51BD9CC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919" y="1761593"/>
            <a:ext cx="4754895" cy="4800615"/>
          </a:xfrm>
          <a:prstGeom prst="rect">
            <a:avLst/>
          </a:prstGeo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52BA9E22-4EEB-4E1D-B8E2-7713AD9AFCE8}"/>
              </a:ext>
            </a:extLst>
          </p:cNvPr>
          <p:cNvCxnSpPr>
            <a:cxnSpLocks/>
          </p:cNvCxnSpPr>
          <p:nvPr/>
        </p:nvCxnSpPr>
        <p:spPr>
          <a:xfrm>
            <a:off x="5202084" y="1966809"/>
            <a:ext cx="26103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67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921056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Arbejdspladsvurdering– hvornår og hvorfor? 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>
          <a:xfrm>
            <a:off x="971520" y="1718772"/>
            <a:ext cx="7200960" cy="4500599"/>
          </a:xfrm>
        </p:spPr>
        <p:txBody>
          <a:bodyPr>
            <a:noAutofit/>
          </a:bodyPr>
          <a:lstStyle/>
          <a:p>
            <a:r>
              <a:rPr lang="da-DK" sz="900" b="1" dirty="0"/>
              <a:t>Fordi det er en rigtig god idé og i øvrigt fordi AG skal jf.:</a:t>
            </a:r>
          </a:p>
          <a:p>
            <a:endParaRPr lang="da-DK" sz="9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900" u="sng" dirty="0"/>
              <a:t>LBK 674 </a:t>
            </a:r>
            <a:r>
              <a:rPr lang="da-DK" sz="900" dirty="0">
                <a:hlinkClick r:id="rId3"/>
              </a:rPr>
              <a:t>Arbejdsmiljøloven</a:t>
            </a:r>
            <a:r>
              <a:rPr lang="da-DK" sz="900" dirty="0"/>
              <a:t> §15a stk. 1, 2 og 3: </a:t>
            </a:r>
            <a:r>
              <a:rPr lang="da-DK" sz="900" b="1" dirty="0"/>
              <a:t>Pligten til at udarbejde skriftlig APV. </a:t>
            </a:r>
          </a:p>
          <a:p>
            <a:endParaRPr lang="da-DK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900" dirty="0">
                <a:hlinkClick r:id="rId4"/>
              </a:rPr>
              <a:t>BEK 1181 om </a:t>
            </a:r>
            <a:r>
              <a:rPr lang="da-DK" sz="900" dirty="0" err="1">
                <a:hlinkClick r:id="rId4"/>
              </a:rPr>
              <a:t>samarb</a:t>
            </a:r>
            <a:r>
              <a:rPr lang="da-DK" sz="900" dirty="0">
                <a:hlinkClick r:id="rId4"/>
              </a:rPr>
              <a:t>. om sikkerhed og sundhed </a:t>
            </a:r>
            <a:r>
              <a:rPr lang="da-DK" sz="900" dirty="0"/>
              <a:t>§17 stk.2, nr.4 (strategisk: af </a:t>
            </a:r>
            <a:r>
              <a:rPr lang="da-DK" sz="900" dirty="0" err="1"/>
              <a:t>AmU</a:t>
            </a:r>
            <a:r>
              <a:rPr lang="da-DK" sz="900" dirty="0"/>
              <a:t>) og §18 stk.2, nr.2 (operationel: af </a:t>
            </a:r>
            <a:r>
              <a:rPr lang="da-DK" sz="900" dirty="0" err="1"/>
              <a:t>AmG</a:t>
            </a:r>
            <a:r>
              <a:rPr lang="da-DK" sz="900" dirty="0"/>
              <a:t>): </a:t>
            </a:r>
            <a:r>
              <a:rPr lang="da-DK" sz="900" b="1" dirty="0"/>
              <a:t>AG pligt til inddragelse af </a:t>
            </a:r>
            <a:r>
              <a:rPr lang="da-DK" sz="900" b="1" dirty="0" err="1"/>
              <a:t>AmO</a:t>
            </a:r>
            <a:r>
              <a:rPr lang="da-DK" sz="900" b="1" dirty="0"/>
              <a:t> eller ansattes deltagelse i APV </a:t>
            </a:r>
            <a:br>
              <a:rPr lang="da-DK" sz="900" b="1" dirty="0"/>
            </a:br>
            <a:endParaRPr lang="da-DK" sz="9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900" dirty="0">
                <a:hlinkClick r:id="rId5"/>
              </a:rPr>
              <a:t>BEK 1234 om arbejdets udførelse</a:t>
            </a:r>
            <a:r>
              <a:rPr lang="da-DK" sz="900" dirty="0"/>
              <a:t> §6 a., b. og c.: </a:t>
            </a:r>
            <a:r>
              <a:rPr lang="da-DK" sz="900" b="1" dirty="0"/>
              <a:t>Om APV form og indhold ved APV-pligt jf. AML</a:t>
            </a:r>
            <a:br>
              <a:rPr lang="da-DK" sz="900" dirty="0"/>
            </a:br>
            <a:endParaRPr lang="da-DK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9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BEK 1989 om bygge- og anlægsarbejde</a:t>
            </a:r>
            <a:r>
              <a:rPr lang="da-DK" sz="900" dirty="0"/>
              <a:t> §7 stk. 1- 3: </a:t>
            </a:r>
            <a:r>
              <a:rPr lang="da-DK" sz="900" b="1" dirty="0"/>
              <a:t>AG pligt til at sikre projektspecifik APV ift. egne ansatte og arbejdes opgaver, samt at AG, i samarbejdet om fælles sikkerhed og sundhed med BH, andre </a:t>
            </a:r>
            <a:r>
              <a:rPr lang="da-DK" sz="900" b="1" dirty="0" err="1"/>
              <a:t>AG’er</a:t>
            </a:r>
            <a:r>
              <a:rPr lang="da-DK" sz="900" b="1" dirty="0"/>
              <a:t> og selvstændige på byggepladsen, har skriftlig oplysningspligt til BH om Særligt Farligt Arbejde (SFA) </a:t>
            </a:r>
            <a:r>
              <a:rPr lang="da-DK" sz="900" b="1" dirty="0" err="1"/>
              <a:t>jf</a:t>
            </a:r>
            <a:r>
              <a:rPr lang="da-DK" sz="900" b="1" dirty="0"/>
              <a:t> bekendtgørelsens bilag 1, så BH kan koordinere det igennem Plan for Sikkerhed og Sundhed (</a:t>
            </a:r>
            <a:r>
              <a:rPr lang="da-DK" sz="900" b="1" dirty="0" err="1"/>
              <a:t>PSS’en</a:t>
            </a:r>
            <a:r>
              <a:rPr lang="da-DK" sz="900" b="1" dirty="0"/>
              <a:t>)</a:t>
            </a:r>
            <a:br>
              <a:rPr lang="da-DK" sz="900" b="1" dirty="0"/>
            </a:br>
            <a:endParaRPr lang="da-DK" sz="9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900" dirty="0">
                <a:hlinkClick r:id="rId7"/>
              </a:rPr>
              <a:t>BEK 117 BH pligter:</a:t>
            </a:r>
            <a:r>
              <a:rPr lang="da-DK" sz="900" dirty="0"/>
              <a:t> </a:t>
            </a:r>
            <a:r>
              <a:rPr lang="da-DK" sz="900" b="1" dirty="0"/>
              <a:t>Krav til BH konkrete koordinering af sikkerhedsarbejdet så </a:t>
            </a:r>
            <a:r>
              <a:rPr lang="da-DK" sz="900" b="1" dirty="0" err="1"/>
              <a:t>AG’s</a:t>
            </a:r>
            <a:r>
              <a:rPr lang="da-DK" sz="900" b="1" dirty="0"/>
              <a:t> pligter jf. de ovenstående retskilder kan efterleves. </a:t>
            </a:r>
            <a:r>
              <a:rPr lang="da-DK" sz="900" dirty="0"/>
              <a:t>AML §37, stk. 6 dikterer i øvrigt: </a:t>
            </a:r>
            <a:r>
              <a:rPr lang="da-DK" sz="900" b="1" dirty="0"/>
              <a:t>BH skal støtte AG så dennes ansatte kan udføre arbejdet forsvarligt (gælder bl.a. også med respekt for APV’ens anvisninger).</a:t>
            </a:r>
            <a:endParaRPr lang="da-DK" sz="900" dirty="0"/>
          </a:p>
          <a:p>
            <a:endParaRPr lang="da-DK" sz="900" dirty="0"/>
          </a:p>
          <a:p>
            <a:r>
              <a:rPr lang="da-DK" sz="900" dirty="0"/>
              <a:t>AG 	= 	Arbejdsgiver</a:t>
            </a:r>
          </a:p>
          <a:p>
            <a:r>
              <a:rPr lang="da-DK" sz="900" dirty="0"/>
              <a:t>AML 	= 	Arbejdsmiljøloven - ”alle”</a:t>
            </a:r>
          </a:p>
          <a:p>
            <a:r>
              <a:rPr lang="da-DK" sz="900" dirty="0"/>
              <a:t>APV 	= 	Arbejdspladsvurdering – altid ved ansatte (ikke selvstændige)</a:t>
            </a:r>
          </a:p>
          <a:p>
            <a:r>
              <a:rPr lang="da-DK" sz="900" dirty="0" err="1"/>
              <a:t>AmO</a:t>
            </a:r>
            <a:r>
              <a:rPr lang="da-DK" sz="900" dirty="0"/>
              <a:t> 	=	Arbejdsmiljøorganisation - &gt;9</a:t>
            </a:r>
          </a:p>
          <a:p>
            <a:r>
              <a:rPr lang="da-DK" sz="900" dirty="0" err="1"/>
              <a:t>AmG</a:t>
            </a:r>
            <a:r>
              <a:rPr lang="da-DK" sz="900" dirty="0"/>
              <a:t> 	= 	Arbejdsmiljøgruppe - &gt;9 - &lt;35</a:t>
            </a:r>
          </a:p>
          <a:p>
            <a:r>
              <a:rPr lang="da-DK" sz="900" dirty="0" err="1"/>
              <a:t>AmU</a:t>
            </a:r>
            <a:r>
              <a:rPr lang="da-DK" sz="900" dirty="0"/>
              <a:t> 	= 	Arbejdsmiljøudvalg - &gt;35 ansatte</a:t>
            </a:r>
          </a:p>
          <a:p>
            <a:r>
              <a:rPr lang="da-DK" sz="900" dirty="0"/>
              <a:t>PSS 	= 	Plan for sikkerhed og sundhed (Bilag 3 BEK 117) – altid ved &gt;10 ansatte eller 2 AG på samme 		plads ellers kun ved SFA</a:t>
            </a:r>
          </a:p>
          <a:p>
            <a:r>
              <a:rPr lang="da-DK" sz="900" dirty="0"/>
              <a:t>SFA 	= 	Særligt Farligt Arbejde (jf. Bilag 1 i BEK 1989)</a:t>
            </a:r>
          </a:p>
        </p:txBody>
      </p:sp>
    </p:spTree>
    <p:extLst>
      <p:ext uri="{BB962C8B-B14F-4D97-AF65-F5344CB8AC3E}">
        <p14:creationId xmlns:p14="http://schemas.microsoft.com/office/powerpoint/2010/main" val="207339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APV’en – hvem laver den?</a:t>
            </a:r>
          </a:p>
        </p:txBody>
      </p:sp>
      <p:sp>
        <p:nvSpPr>
          <p:cNvPr id="4" name="Pladsholder til indhold 17">
            <a:extLst>
              <a:ext uri="{FF2B5EF4-FFF2-40B4-BE49-F238E27FC236}">
                <a16:creationId xmlns:a16="http://schemas.microsoft.com/office/drawing/2014/main" id="{4ABB2E60-43CE-41AF-B97F-677E3131F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1520" y="1718772"/>
            <a:ext cx="8172480" cy="3600480"/>
          </a:xfrm>
        </p:spPr>
        <p:txBody>
          <a:bodyPr>
            <a:normAutofit/>
          </a:bodyPr>
          <a:lstStyle/>
          <a:p>
            <a:r>
              <a:rPr lang="da-DK" sz="2000" dirty="0"/>
              <a:t>Udarbejdes af virksomheden og de ansatte i fællesskab!</a:t>
            </a:r>
          </a:p>
          <a:p>
            <a:endParaRPr lang="da-DK" sz="2000" dirty="0"/>
          </a:p>
          <a:p>
            <a:r>
              <a:rPr lang="da-DK" sz="1400" b="1" dirty="0"/>
              <a:t>Hjemmevirksomhed</a:t>
            </a:r>
            <a:r>
              <a:rPr lang="da-DK" sz="1400" dirty="0"/>
              <a:t> (min. hvert 3. år) med antal ansatte: </a:t>
            </a:r>
            <a:br>
              <a:rPr lang="da-DK" sz="1400" dirty="0"/>
            </a:br>
            <a:r>
              <a:rPr lang="da-DK" sz="1400" dirty="0"/>
              <a:t>&lt; 9: ABG i fællesskab med ansatte</a:t>
            </a:r>
            <a:br>
              <a:rPr lang="da-DK" sz="1400" dirty="0"/>
            </a:br>
            <a:r>
              <a:rPr lang="da-DK" sz="1400" dirty="0"/>
              <a:t>10-34: 1 niveau, Arbejdsmiljøorganisation: (Arbejdsmiljøudvalg/arbejdsmiljøgruppe)</a:t>
            </a:r>
          </a:p>
          <a:p>
            <a:r>
              <a:rPr lang="da-DK" sz="1400" dirty="0"/>
              <a:t>&gt; 34: 2 niveauer, Arbejdsmiljøorganisation: (Arbejdsmiljøudvalg = strategisk) 					(Arbejdsmiljøgruppe = operationelt)</a:t>
            </a:r>
          </a:p>
          <a:p>
            <a:endParaRPr lang="da-DK" sz="1400" dirty="0"/>
          </a:p>
          <a:p>
            <a:r>
              <a:rPr lang="da-DK" sz="1400" b="1" dirty="0"/>
              <a:t>Udearbejdsplads (byggeplads)</a:t>
            </a:r>
            <a:r>
              <a:rPr lang="da-DK" sz="1400" dirty="0"/>
              <a:t> (projektspecifik) med antal ansatte: </a:t>
            </a:r>
            <a:br>
              <a:rPr lang="da-DK" sz="1400" dirty="0"/>
            </a:br>
            <a:r>
              <a:rPr lang="da-DK" sz="1400" dirty="0"/>
              <a:t>&lt; 5: Ingen Arbejdsmiljøorganisation på pladsen (hjemmevirksomheden gør)</a:t>
            </a:r>
            <a:br>
              <a:rPr lang="da-DK" sz="1400" dirty="0"/>
            </a:br>
            <a:r>
              <a:rPr lang="da-DK" sz="1400" dirty="0"/>
              <a:t>&gt; 4 i mere end 14 dage: Arbejdsmiljøgruppe på pladsen (de deltager) </a:t>
            </a:r>
          </a:p>
          <a:p>
            <a:r>
              <a:rPr lang="da-DK" sz="1400" dirty="0"/>
              <a:t>&gt; 34 i mindst 4 uger: Arbejdsmiljøorganisation med et arbejdsmiljøudvalg og en arbejdsmiljøgruppe (de deltager)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973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‘Projektspecifik’ APV – hvordan?</a:t>
            </a:r>
          </a:p>
        </p:txBody>
      </p:sp>
      <p:sp>
        <p:nvSpPr>
          <p:cNvPr id="4" name="Pladsholder til indhold 17">
            <a:extLst>
              <a:ext uri="{FF2B5EF4-FFF2-40B4-BE49-F238E27FC236}">
                <a16:creationId xmlns:a16="http://schemas.microsoft.com/office/drawing/2014/main" id="{B4A09777-756A-4498-966D-FA006244BD08}"/>
              </a:ext>
            </a:extLst>
          </p:cNvPr>
          <p:cNvSpPr txBox="1">
            <a:spLocks/>
          </p:cNvSpPr>
          <p:nvPr/>
        </p:nvSpPr>
        <p:spPr>
          <a:xfrm>
            <a:off x="971520" y="1761593"/>
            <a:ext cx="3240432" cy="401529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>
              <a:buFont typeface="+mj-lt"/>
              <a:buAutoNum type="arabicPeriod"/>
            </a:pPr>
            <a:r>
              <a:rPr lang="da-DK" dirty="0"/>
              <a:t>Udføres på grundlag af den ‘basis’ APV virksomheden har for udførelse af virksomhedens standardopgaver</a:t>
            </a:r>
            <a:br>
              <a:rPr lang="da-DK" dirty="0"/>
            </a:br>
            <a:r>
              <a:rPr lang="da-DK" dirty="0"/>
              <a:t> </a:t>
            </a:r>
          </a:p>
          <a:p>
            <a:pPr marL="180975" indent="-180975">
              <a:buFont typeface="+mj-lt"/>
              <a:buAutoNum type="arabicPeriod"/>
            </a:pPr>
            <a:r>
              <a:rPr lang="da-DK" dirty="0"/>
              <a:t>Granskning af projektmateriale</a:t>
            </a:r>
            <a:br>
              <a:rPr lang="da-DK" dirty="0"/>
            </a:br>
            <a:endParaRPr lang="da-DK" dirty="0"/>
          </a:p>
          <a:p>
            <a:pPr marL="180975" indent="-180975">
              <a:buFont typeface="+mj-lt"/>
              <a:buAutoNum type="arabicPeriod"/>
            </a:pPr>
            <a:r>
              <a:rPr lang="da-DK" dirty="0"/>
              <a:t>APV’en afstemmes med projektets opgaver</a:t>
            </a:r>
            <a:br>
              <a:rPr lang="da-DK" dirty="0"/>
            </a:br>
            <a:endParaRPr lang="da-DK" dirty="0"/>
          </a:p>
          <a:p>
            <a:pPr marL="180975" indent="-180975">
              <a:buFont typeface="+mj-lt"/>
              <a:buAutoNum type="arabicPeriod"/>
            </a:pPr>
            <a:r>
              <a:rPr lang="da-DK" dirty="0"/>
              <a:t>Udføre risikoanalyse for ukendte/uprøvede metoder via risikolog (noter fra tilbudsgivning kan overføres til risikolog ved vundet tilbud)</a:t>
            </a:r>
            <a:br>
              <a:rPr lang="da-DK" dirty="0"/>
            </a:br>
            <a:endParaRPr lang="da-DK" dirty="0"/>
          </a:p>
          <a:p>
            <a:pPr marL="180975" indent="-180975">
              <a:buFont typeface="+mj-lt"/>
              <a:buAutoNum type="arabicPeriod"/>
            </a:pPr>
            <a:r>
              <a:rPr lang="da-DK" dirty="0"/>
              <a:t>Afvigelser fra APV’ens standardopgaver eller nye typer opgaver risikovurderes og  indføres i APV’en som dermed udgør en projektspecifik APV som kan udgøre grundlaget for handling (sikker tilrettelæggelse af udførelsen)</a:t>
            </a:r>
            <a:br>
              <a:rPr lang="da-DK" dirty="0"/>
            </a:br>
            <a:endParaRPr lang="da-DK" dirty="0"/>
          </a:p>
          <a:p>
            <a:pPr marL="180975" indent="-180975">
              <a:buFont typeface="+mj-lt"/>
              <a:buAutoNum type="arabicPeriod"/>
            </a:pPr>
            <a:r>
              <a:rPr lang="da-DK" dirty="0"/>
              <a:t>Overdrages til sjak inden opstart</a:t>
            </a:r>
          </a:p>
          <a:p>
            <a:pPr marL="180975" indent="-180975">
              <a:buFont typeface="+mj-lt"/>
              <a:buAutoNum type="arabicPeriod"/>
            </a:pPr>
            <a:endParaRPr lang="da-DK" dirty="0"/>
          </a:p>
          <a:p>
            <a:pPr marL="180975" indent="-180975">
              <a:buFont typeface="+mj-lt"/>
              <a:buAutoNum type="arabicPeriod"/>
            </a:pPr>
            <a:r>
              <a:rPr lang="da-DK" dirty="0"/>
              <a:t>Anvendes også til opstartsmøde til understøtning af koordinator B’s arbejde med udarbejdelse og ajourføring af PSS i f.t. særligt farligt arbejde</a:t>
            </a:r>
          </a:p>
          <a:p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FDE90C8-3E67-470D-917E-72B238979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10070">
            <a:off x="4388255" y="1726076"/>
            <a:ext cx="4532646" cy="196741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87EC8CA-0366-42BC-8085-23A5EE5C0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4997">
            <a:off x="4159392" y="3248975"/>
            <a:ext cx="4984607" cy="217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9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APV – </a:t>
            </a:r>
            <a:r>
              <a:rPr lang="da-DK" dirty="0" err="1"/>
              <a:t>AT’s</a:t>
            </a:r>
            <a:r>
              <a:rPr lang="da-DK" dirty="0"/>
              <a:t> it-værktøj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EB59976-7D98-4763-B03A-EF4269EE4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47826">
            <a:off x="588095" y="1863282"/>
            <a:ext cx="5128503" cy="2726546"/>
          </a:xfrm>
          <a:prstGeom prst="rect">
            <a:avLst/>
          </a:prstGeom>
        </p:spPr>
      </p:pic>
      <p:pic>
        <p:nvPicPr>
          <p:cNvPr id="4" name="Billede 3">
            <a:hlinkClick r:id="rId4"/>
            <a:extLst>
              <a:ext uri="{FF2B5EF4-FFF2-40B4-BE49-F238E27FC236}">
                <a16:creationId xmlns:a16="http://schemas.microsoft.com/office/drawing/2014/main" id="{FB69062E-91CC-42EF-8D5D-67E15B3BA4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83597">
            <a:off x="4137104" y="3024681"/>
            <a:ext cx="4440592" cy="333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0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10 minutter</a:t>
            </a:r>
          </a:p>
        </p:txBody>
      </p:sp>
      <p:sp>
        <p:nvSpPr>
          <p:cNvPr id="7" name="Pladsholder til indhold 17">
            <a:extLst>
              <a:ext uri="{FF2B5EF4-FFF2-40B4-BE49-F238E27FC236}">
                <a16:creationId xmlns:a16="http://schemas.microsoft.com/office/drawing/2014/main" id="{008B815B-DF3E-48C2-BF13-1242101D95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1520" y="1718773"/>
            <a:ext cx="7561008" cy="3960528"/>
          </a:xfrm>
        </p:spPr>
        <p:txBody>
          <a:bodyPr>
            <a:normAutofit/>
          </a:bodyPr>
          <a:lstStyle/>
          <a:p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da-DK" dirty="0"/>
          </a:p>
        </p:txBody>
      </p:sp>
      <p:pic>
        <p:nvPicPr>
          <p:cNvPr id="1026" name="Picture 2" descr="Giver du dig selv lov til at holde pause i hverdagen? - Time Consult">
            <a:extLst>
              <a:ext uri="{FF2B5EF4-FFF2-40B4-BE49-F238E27FC236}">
                <a16:creationId xmlns:a16="http://schemas.microsoft.com/office/drawing/2014/main" id="{DA421D7C-B745-523D-F337-95D084E00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12" y="1808784"/>
            <a:ext cx="2929903" cy="194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8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3510468" cy="900120"/>
          </a:xfrm>
        </p:spPr>
        <p:txBody>
          <a:bodyPr>
            <a:normAutofit/>
          </a:bodyPr>
          <a:lstStyle/>
          <a:p>
            <a:r>
              <a:rPr lang="da-DK" dirty="0"/>
              <a:t>Opgave </a:t>
            </a:r>
            <a:r>
              <a:rPr lang="da-DK" dirty="0" err="1"/>
              <a:t>Ppt</a:t>
            </a:r>
            <a:r>
              <a:rPr lang="da-DK" dirty="0"/>
              <a:t>.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/>
              <a:t>I skal sammen, 2+2, udarbejde en diaspræsentation på cirka 7 minutter. Alle 3 hold præsenterer for de øvrige efter tur. Ved hjælp af præsentationen skal I forklare hovedpunkterne i det emne I får tildelt. I har 30 minutter til at lave præsentationen.</a:t>
            </a:r>
          </a:p>
          <a:p>
            <a:endParaRPr lang="da-DK" dirty="0"/>
          </a:p>
          <a:p>
            <a:r>
              <a:rPr lang="da-DK" dirty="0"/>
              <a:t>Plantegningen (A100 - Fremtidig situationsplan) kan inddrages til at belyse og illustrere det emne I præsenterer. Bygningen på seks etager skal totalrenoveres med ny indvendig indretning, facade- og tagarbejde.</a:t>
            </a:r>
          </a:p>
          <a:p>
            <a:endParaRPr lang="da-DK" dirty="0"/>
          </a:p>
          <a:p>
            <a:r>
              <a:rPr lang="da-DK" dirty="0"/>
              <a:t>I kan fx tage udgangspunkt i denne hjemmeside:</a:t>
            </a:r>
          </a:p>
          <a:p>
            <a:r>
              <a:rPr lang="da-DK" dirty="0">
                <a:hlinkClick r:id="rId3"/>
              </a:rPr>
              <a:t>BFA Bygge &amp; Anlæg - arbejdsmiljø i bygge- og anlægsbranchen - bfa-ba.dk</a:t>
            </a:r>
            <a:endParaRPr lang="da-DK" dirty="0"/>
          </a:p>
          <a:p>
            <a:endParaRPr lang="da-DK" dirty="0"/>
          </a:p>
          <a:p>
            <a:r>
              <a:rPr lang="da-DK" dirty="0"/>
              <a:t>I kan naturligvis også lade jer inspirere af de øvrige sites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641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55807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Hold og emner til opgaven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AutoNum type="arabicPeriod"/>
            </a:pPr>
            <a:r>
              <a:rPr lang="da-DK" dirty="0"/>
              <a:t>Malthe + Lucas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da-DK" dirty="0"/>
              <a:t>Lindy + Jeppe</a:t>
            </a:r>
          </a:p>
          <a:p>
            <a:pPr marL="457200" indent="-457200">
              <a:buAutoNum type="arabicPeriod"/>
            </a:pPr>
            <a:r>
              <a:rPr lang="da-DK" dirty="0"/>
              <a:t>Magnus + Morten</a:t>
            </a:r>
          </a:p>
          <a:p>
            <a:pPr marL="457200" indent="-457200">
              <a:buAutoNum type="arabicPeriod"/>
            </a:pPr>
            <a:endParaRPr lang="da-DK" dirty="0"/>
          </a:p>
          <a:p>
            <a:endParaRPr lang="da-DK" dirty="0"/>
          </a:p>
          <a:p>
            <a:r>
              <a:rPr lang="da-DK" dirty="0"/>
              <a:t>1: Byggepladsens indretning</a:t>
            </a:r>
          </a:p>
          <a:p>
            <a:r>
              <a:rPr lang="da-DK" dirty="0"/>
              <a:t>2: Kran, stiger og stilladser</a:t>
            </a:r>
          </a:p>
          <a:p>
            <a:r>
              <a:rPr lang="da-DK" dirty="0"/>
              <a:t>3: Arbejdsprocesser</a:t>
            </a:r>
          </a:p>
          <a:p>
            <a:endParaRPr lang="da-DK" dirty="0"/>
          </a:p>
          <a:p>
            <a:r>
              <a:rPr lang="da-DK" dirty="0"/>
              <a:t>1: Værnemidler</a:t>
            </a:r>
          </a:p>
          <a:p>
            <a:r>
              <a:rPr lang="da-DK" dirty="0"/>
              <a:t>2: Kemi og støv</a:t>
            </a:r>
          </a:p>
          <a:p>
            <a:r>
              <a:rPr lang="da-DK" dirty="0"/>
              <a:t>3: Løft og arbejdsstillinger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790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Kontortema">
  <a:themeElements>
    <a:clrScheme name="Brugerdefineret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060"/>
      </a:hlink>
      <a:folHlink>
        <a:srgbClr val="00206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14156</TotalTime>
  <Words>1895</Words>
  <Application>Microsoft Office PowerPoint</Application>
  <PresentationFormat>Skærmshow (4:3)</PresentationFormat>
  <Paragraphs>207</Paragraphs>
  <Slides>27</Slides>
  <Notes>20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Lucida Sans</vt:lpstr>
      <vt:lpstr>Symbol</vt:lpstr>
      <vt:lpstr>Times New Roman</vt:lpstr>
      <vt:lpstr>Wingdings</vt:lpstr>
      <vt:lpstr>Kontortema</vt:lpstr>
      <vt:lpstr>Office Theme</vt:lpstr>
      <vt:lpstr>       TEKNIKFAG</vt:lpstr>
      <vt:lpstr>Arbejdsmiljø</vt:lpstr>
      <vt:lpstr>Agenda</vt:lpstr>
      <vt:lpstr>Nyhedskilder – tilmeld dig gerne</vt:lpstr>
      <vt:lpstr>Arbejdsmiljølovgivningen </vt:lpstr>
      <vt:lpstr>Arbejdsmiljølovgivning – min. EU krav</vt:lpstr>
      <vt:lpstr>Arbejdsmiljø gennem Bygge- og anlægsprocessen</vt:lpstr>
      <vt:lpstr>Arbejdsmiljøsystemet</vt:lpstr>
      <vt:lpstr>Arbejdsmiljøsystemet</vt:lpstr>
      <vt:lpstr>Arbejdstilsyn - myndigheden</vt:lpstr>
      <vt:lpstr>Arbejdstilsynet – bødeudsteder</vt:lpstr>
      <vt:lpstr>Arbejdstilsynet – bødeudsteder</vt:lpstr>
      <vt:lpstr>10 minutter</vt:lpstr>
      <vt:lpstr>ENT-virksomhedens organisering i eget arbejdsmiljøarbejde</vt:lpstr>
      <vt:lpstr>Forkortelser</vt:lpstr>
      <vt:lpstr>ENT-virksomhedens deltagelse i fælles arbejdsmiljøarbejde på byggepladsen</vt:lpstr>
      <vt:lpstr>Film med – Bent E (http://byggesikkerhed.dk/)</vt:lpstr>
      <vt:lpstr>Vigtige www kilder til AM viden</vt:lpstr>
      <vt:lpstr>Arbejdsmiljørepræsentanten </vt:lpstr>
      <vt:lpstr>Arbejdspladsvurdering (APV)</vt:lpstr>
      <vt:lpstr>Arbejdspladsvurdering– hvornår og hvorfor? </vt:lpstr>
      <vt:lpstr>APV’en – hvem laver den?</vt:lpstr>
      <vt:lpstr>‘Projektspecifik’ APV – hvordan?</vt:lpstr>
      <vt:lpstr>APV – AT’s it-værktøj</vt:lpstr>
      <vt:lpstr>10 minutter</vt:lpstr>
      <vt:lpstr>Opgave Ppt.</vt:lpstr>
      <vt:lpstr>Hold og emner til opgaven</vt:lpstr>
    </vt:vector>
  </TitlesOfParts>
  <Company>EFIF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Henrik Varmark (VAR - Marketingchef - SH - EAA)</dc:creator>
  <cp:lastModifiedBy>Mads Klinkvort</cp:lastModifiedBy>
  <cp:revision>370</cp:revision>
  <cp:lastPrinted>2020-03-10T12:06:48Z</cp:lastPrinted>
  <dcterms:created xsi:type="dcterms:W3CDTF">2014-02-11T09:21:34Z</dcterms:created>
  <dcterms:modified xsi:type="dcterms:W3CDTF">2024-09-18T06:10:08Z</dcterms:modified>
</cp:coreProperties>
</file>