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3" r:id="rId5"/>
    <p:sldId id="262" r:id="rId6"/>
    <p:sldId id="276" r:id="rId7"/>
    <p:sldId id="266" r:id="rId8"/>
    <p:sldId id="268" r:id="rId9"/>
    <p:sldId id="269" r:id="rId10"/>
    <p:sldId id="270" r:id="rId11"/>
    <p:sldId id="279" r:id="rId12"/>
    <p:sldId id="271" r:id="rId13"/>
    <p:sldId id="275" r:id="rId14"/>
    <p:sldId id="273" r:id="rId15"/>
    <p:sldId id="272" r:id="rId16"/>
    <p:sldId id="27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9/19/2024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ettingstarted.systime.dk/?id=p17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curious</a:t>
            </a:r>
            <a:r>
              <a:rPr lang="da-DK" dirty="0"/>
              <a:t> incident of the dog in the </a:t>
            </a:r>
            <a:r>
              <a:rPr lang="da-DK" dirty="0" err="1"/>
              <a:t>night</a:t>
            </a:r>
            <a:r>
              <a:rPr lang="da-DK" dirty="0"/>
              <a:t>-time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Mark </a:t>
            </a:r>
            <a:r>
              <a:rPr lang="da-DK" dirty="0" err="1"/>
              <a:t>Haddon</a:t>
            </a:r>
            <a:r>
              <a:rPr lang="da-DK" dirty="0"/>
              <a:t> (2004)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799" y="3531869"/>
            <a:ext cx="4494781" cy="210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91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67128" y="831273"/>
            <a:ext cx="9648952" cy="3974407"/>
          </a:xfrm>
        </p:spPr>
        <p:txBody>
          <a:bodyPr>
            <a:normAutofit fontScale="90000"/>
          </a:bodyPr>
          <a:lstStyle/>
          <a:p>
            <a:r>
              <a:rPr lang="da-DK" dirty="0" err="1">
                <a:solidFill>
                  <a:srgbClr val="C00000"/>
                </a:solidFill>
              </a:rPr>
              <a:t>Primary</a:t>
            </a:r>
            <a:r>
              <a:rPr lang="da-DK" dirty="0">
                <a:solidFill>
                  <a:srgbClr val="C00000"/>
                </a:solidFill>
              </a:rPr>
              <a:t> </a:t>
            </a:r>
            <a:r>
              <a:rPr lang="da-DK" dirty="0" err="1">
                <a:solidFill>
                  <a:srgbClr val="C00000"/>
                </a:solidFill>
              </a:rPr>
              <a:t>Aims</a:t>
            </a:r>
            <a:r>
              <a:rPr lang="da-DK" dirty="0">
                <a:solidFill>
                  <a:srgbClr val="C00000"/>
                </a:solidFill>
              </a:rPr>
              <a:t>:</a:t>
            </a:r>
            <a:br>
              <a:rPr lang="da-DK" dirty="0">
                <a:solidFill>
                  <a:srgbClr val="C00000"/>
                </a:solidFill>
              </a:rPr>
            </a:br>
            <a:r>
              <a:rPr lang="da-DK" dirty="0"/>
              <a:t>- 	</a:t>
            </a:r>
            <a:r>
              <a:rPr lang="da-DK" sz="6600" dirty="0"/>
              <a:t>To analyse fiction</a:t>
            </a:r>
            <a:br>
              <a:rPr lang="da-DK" sz="6600" dirty="0"/>
            </a:br>
            <a:r>
              <a:rPr lang="da-DK" sz="6600" dirty="0"/>
              <a:t>- 	To </a:t>
            </a:r>
            <a:r>
              <a:rPr lang="da-DK" sz="6600" dirty="0" err="1"/>
              <a:t>communicate</a:t>
            </a:r>
            <a:r>
              <a:rPr lang="da-DK" sz="6600" dirty="0"/>
              <a:t> in </a:t>
            </a:r>
            <a:r>
              <a:rPr lang="da-DK" sz="6600" dirty="0" err="1"/>
              <a:t>english</a:t>
            </a:r>
            <a:br>
              <a:rPr lang="da-DK" sz="6600" dirty="0"/>
            </a:br>
            <a:r>
              <a:rPr lang="da-DK" sz="6600" dirty="0"/>
              <a:t>-   To </a:t>
            </a:r>
            <a:r>
              <a:rPr lang="da-DK" sz="6600" dirty="0" err="1"/>
              <a:t>brush</a:t>
            </a:r>
            <a:r>
              <a:rPr lang="da-DK" sz="6600" dirty="0"/>
              <a:t> up on </a:t>
            </a:r>
            <a:r>
              <a:rPr lang="da-DK" sz="6600" dirty="0" err="1"/>
              <a:t>aspects</a:t>
            </a:r>
            <a:r>
              <a:rPr lang="da-DK" sz="6600" dirty="0"/>
              <a:t> of  </a:t>
            </a:r>
            <a:br>
              <a:rPr lang="da-DK" sz="6600" dirty="0"/>
            </a:br>
            <a:r>
              <a:rPr lang="da-DK" sz="6600" dirty="0"/>
              <a:t>    </a:t>
            </a:r>
            <a:r>
              <a:rPr lang="da-DK" sz="6600" dirty="0" err="1"/>
              <a:t>grammar</a:t>
            </a:r>
            <a:br>
              <a:rPr lang="da-DK" sz="6600" dirty="0"/>
            </a:br>
            <a:endParaRPr lang="da-DK" sz="6600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226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Groups for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course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endParaRPr lang="da-DK" sz="4000" dirty="0"/>
          </a:p>
          <a:p>
            <a:pPr marL="0" indent="0">
              <a:buNone/>
            </a:pPr>
            <a:endParaRPr lang="da-DK" sz="4000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715901"/>
              </p:ext>
            </p:extLst>
          </p:nvPr>
        </p:nvGraphicFramePr>
        <p:xfrm>
          <a:off x="1960880" y="2914226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8067004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95385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4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6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911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80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#1: Ch. 2-53: </a:t>
            </a:r>
            <a:r>
              <a:rPr lang="da-DK" dirty="0" err="1"/>
              <a:t>focus</a:t>
            </a:r>
            <a:r>
              <a:rPr lang="da-DK" dirty="0"/>
              <a:t> on </a:t>
            </a:r>
            <a:r>
              <a:rPr lang="da-DK" dirty="0" err="1"/>
              <a:t>grammar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 fontScale="77500" lnSpcReduction="20000"/>
          </a:bodyPr>
          <a:lstStyle/>
          <a:p>
            <a:pPr marL="857250" indent="-857250">
              <a:buFont typeface="+mj-lt"/>
              <a:buAutoNum type="romanUcPeriod"/>
            </a:pPr>
            <a:r>
              <a:rPr lang="da-DK" sz="3600" b="1" dirty="0" err="1"/>
              <a:t>Chapter</a:t>
            </a:r>
            <a:r>
              <a:rPr lang="da-DK" sz="3600" b="1" dirty="0"/>
              <a:t> 7, page 5-6:</a:t>
            </a:r>
          </a:p>
          <a:p>
            <a:pPr marL="0" indent="0">
              <a:buNone/>
            </a:pPr>
            <a:r>
              <a:rPr lang="da-DK" sz="3600" b="1" dirty="0"/>
              <a:t>	Identificér udsagnsordene. </a:t>
            </a:r>
          </a:p>
          <a:p>
            <a:pPr marL="0" indent="0">
              <a:buNone/>
            </a:pPr>
            <a:r>
              <a:rPr lang="da-DK" sz="3600" b="1" dirty="0"/>
              <a:t>	Hvilke er uregelmæssige? </a:t>
            </a:r>
          </a:p>
          <a:p>
            <a:pPr marL="0" indent="0">
              <a:buNone/>
            </a:pPr>
            <a:r>
              <a:rPr lang="da-DK" sz="3600" b="1" dirty="0"/>
              <a:t>	Skriv de uregelmæssige udsagnsord ned og  </a:t>
            </a:r>
          </a:p>
          <a:p>
            <a:pPr marL="0" indent="0">
              <a:buNone/>
            </a:pPr>
            <a:r>
              <a:rPr lang="da-DK" sz="3600" b="1" dirty="0"/>
              <a:t>	bøj dem i navneform, nutid, datid og kort 	tillægsform. </a:t>
            </a:r>
          </a:p>
          <a:p>
            <a:pPr marL="0" indent="0">
              <a:buNone/>
            </a:pPr>
            <a:r>
              <a:rPr lang="da-DK" sz="3600" b="1" dirty="0"/>
              <a:t>	</a:t>
            </a:r>
            <a:r>
              <a:rPr lang="da-DK" sz="3600" b="1" dirty="0">
                <a:solidFill>
                  <a:schemeClr val="accent2"/>
                </a:solidFill>
              </a:rPr>
              <a:t>I kan finde en oversigt over uregelmæssige 	udsagnsord i i-bogen </a:t>
            </a:r>
            <a:r>
              <a:rPr lang="da-DK" sz="3600" b="1" i="1" dirty="0">
                <a:solidFill>
                  <a:schemeClr val="accent2"/>
                </a:solidFill>
              </a:rPr>
              <a:t>Engelsk Fortsættergrammatik: </a:t>
            </a:r>
          </a:p>
          <a:p>
            <a:pPr marL="0" indent="0">
              <a:buNone/>
            </a:pPr>
            <a:r>
              <a:rPr lang="da-DK" sz="3600" b="1" i="1" dirty="0">
                <a:solidFill>
                  <a:schemeClr val="accent2"/>
                </a:solidFill>
              </a:rPr>
              <a:t>	</a:t>
            </a:r>
            <a:r>
              <a:rPr lang="da-DK" sz="2800" b="1" dirty="0">
                <a:solidFill>
                  <a:schemeClr val="accent2"/>
                </a:solidFill>
              </a:rPr>
              <a:t>https://engelskfortsaettergrammatik.systime.dk/index.ph	</a:t>
            </a:r>
            <a:r>
              <a:rPr lang="da-DK" sz="2800" b="1" dirty="0" err="1">
                <a:solidFill>
                  <a:schemeClr val="accent2"/>
                </a:solidFill>
              </a:rPr>
              <a:t>p?id</a:t>
            </a:r>
            <a:r>
              <a:rPr lang="da-DK" sz="2800" b="1" dirty="0">
                <a:solidFill>
                  <a:schemeClr val="accent2"/>
                </a:solidFill>
              </a:rPr>
              <a:t>=235</a:t>
            </a:r>
            <a:endParaRPr lang="da-DK" sz="2800" b="1" dirty="0"/>
          </a:p>
        </p:txBody>
      </p:sp>
    </p:spTree>
    <p:extLst>
      <p:ext uri="{BB962C8B-B14F-4D97-AF65-F5344CB8AC3E}">
        <p14:creationId xmlns:p14="http://schemas.microsoft.com/office/powerpoint/2010/main" val="175580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8" y="484632"/>
            <a:ext cx="10058400" cy="1609344"/>
          </a:xfrm>
        </p:spPr>
        <p:txBody>
          <a:bodyPr/>
          <a:lstStyle/>
          <a:p>
            <a:r>
              <a:rPr lang="da-DK" dirty="0"/>
              <a:t>#2: Ch. 2-53: </a:t>
            </a:r>
            <a:r>
              <a:rPr lang="da-DK" dirty="0" err="1"/>
              <a:t>Narrator</a:t>
            </a:r>
            <a:r>
              <a:rPr lang="da-DK" dirty="0"/>
              <a:t>/point of </a:t>
            </a:r>
            <a:r>
              <a:rPr lang="da-DK" dirty="0" err="1"/>
              <a:t>view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b="1" dirty="0">
                <a:solidFill>
                  <a:schemeClr val="accent2"/>
                </a:solidFill>
              </a:rPr>
              <a:t> </a:t>
            </a:r>
          </a:p>
          <a:p>
            <a:pPr marL="857250" indent="-857250">
              <a:buFont typeface="+mj-lt"/>
              <a:buAutoNum type="romanUcPeriod"/>
            </a:pPr>
            <a:r>
              <a:rPr lang="da-DK" sz="3600" b="1" dirty="0"/>
              <a:t>The </a:t>
            </a:r>
            <a:r>
              <a:rPr lang="da-DK" sz="3600" b="1" dirty="0" err="1"/>
              <a:t>Narrator</a:t>
            </a:r>
            <a:r>
              <a:rPr lang="da-DK" sz="3600" b="1" dirty="0"/>
              <a:t>. Do page 3 in the </a:t>
            </a:r>
            <a:r>
              <a:rPr lang="da-DK" sz="3600" b="1" dirty="0" err="1"/>
              <a:t>study</a:t>
            </a:r>
            <a:r>
              <a:rPr lang="da-DK" sz="3600" b="1" dirty="0"/>
              <a:t> guide: </a:t>
            </a:r>
            <a:r>
              <a:rPr lang="da-DK" sz="3600" b="1" dirty="0" err="1"/>
              <a:t>Task</a:t>
            </a:r>
            <a:r>
              <a:rPr lang="da-DK" sz="3600" b="1" dirty="0"/>
              <a:t> 1: </a:t>
            </a:r>
            <a:r>
              <a:rPr lang="da-DK" sz="3600" b="1" i="1" dirty="0"/>
              <a:t>re-</a:t>
            </a:r>
            <a:r>
              <a:rPr lang="da-DK" sz="3600" b="1" i="1" dirty="0" err="1"/>
              <a:t>write</a:t>
            </a:r>
            <a:r>
              <a:rPr lang="da-DK" sz="3600" b="1" dirty="0"/>
              <a:t>… </a:t>
            </a:r>
            <a:r>
              <a:rPr lang="da-DK" sz="3600" b="1" dirty="0">
                <a:solidFill>
                  <a:schemeClr val="accent2"/>
                </a:solidFill>
              </a:rPr>
              <a:t>25 </a:t>
            </a:r>
            <a:r>
              <a:rPr lang="da-DK" sz="3600" b="1" dirty="0" err="1">
                <a:solidFill>
                  <a:schemeClr val="accent2"/>
                </a:solidFill>
              </a:rPr>
              <a:t>mins</a:t>
            </a:r>
            <a:r>
              <a:rPr lang="da-DK" sz="3600" b="1" dirty="0">
                <a:solidFill>
                  <a:schemeClr val="accent2"/>
                </a:solidFill>
              </a:rPr>
              <a:t>.</a:t>
            </a:r>
          </a:p>
          <a:p>
            <a:pPr marL="857250" indent="-857250">
              <a:buFont typeface="+mj-lt"/>
              <a:buAutoNum type="romanUcPeriod"/>
            </a:pPr>
            <a:r>
              <a:rPr lang="da-DK" sz="3600" b="1" dirty="0" err="1"/>
              <a:t>You</a:t>
            </a:r>
            <a:r>
              <a:rPr lang="da-DK" sz="3600" b="1" dirty="0"/>
              <a:t> </a:t>
            </a:r>
            <a:r>
              <a:rPr lang="da-DK" sz="3600" b="1" dirty="0" err="1"/>
              <a:t>will</a:t>
            </a:r>
            <a:r>
              <a:rPr lang="da-DK" sz="3600" b="1" dirty="0"/>
              <a:t> </a:t>
            </a:r>
            <a:r>
              <a:rPr lang="da-DK" sz="3600" b="1" dirty="0" err="1"/>
              <a:t>be</a:t>
            </a:r>
            <a:r>
              <a:rPr lang="da-DK" sz="3600" b="1" dirty="0"/>
              <a:t> </a:t>
            </a:r>
            <a:r>
              <a:rPr lang="da-DK" sz="3600" b="1" dirty="0" err="1"/>
              <a:t>sharing</a:t>
            </a:r>
            <a:r>
              <a:rPr lang="da-DK" sz="3600" b="1" dirty="0"/>
              <a:t> </a:t>
            </a:r>
            <a:r>
              <a:rPr lang="da-DK" sz="3600" b="1" dirty="0" err="1"/>
              <a:t>your</a:t>
            </a:r>
            <a:r>
              <a:rPr lang="da-DK" sz="3600" b="1" dirty="0"/>
              <a:t>  </a:t>
            </a:r>
            <a:r>
              <a:rPr lang="da-DK" sz="3600" b="1" dirty="0" err="1"/>
              <a:t>writings</a:t>
            </a:r>
            <a:r>
              <a:rPr lang="da-DK" sz="3600" b="1" dirty="0"/>
              <a:t> in </a:t>
            </a:r>
            <a:r>
              <a:rPr lang="da-DK" sz="3600" b="1" dirty="0" err="1"/>
              <a:t>class</a:t>
            </a:r>
            <a:endParaRPr lang="da-DK" sz="3600" b="1" dirty="0"/>
          </a:p>
          <a:p>
            <a:pPr marL="0" indent="0">
              <a:buNone/>
            </a:pPr>
            <a:r>
              <a:rPr lang="da-DK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890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4000" dirty="0"/>
              <a:t>#3: Ch. 59-139: FOCUS ON THE </a:t>
            </a:r>
            <a:r>
              <a:rPr lang="da-DK" sz="4000" dirty="0" err="1"/>
              <a:t>NARRATOR’s</a:t>
            </a:r>
            <a:r>
              <a:rPr lang="da-DK" sz="4000" dirty="0"/>
              <a:t> </a:t>
            </a:r>
            <a:br>
              <a:rPr lang="da-DK" sz="4000" dirty="0"/>
            </a:br>
            <a:r>
              <a:rPr lang="da-DK" sz="4000" dirty="0"/>
              <a:t>			personality </a:t>
            </a:r>
            <a:r>
              <a:rPr lang="da-DK" sz="4000" dirty="0" err="1"/>
              <a:t>traits</a:t>
            </a:r>
            <a:br>
              <a:rPr lang="da-DK" sz="4000" dirty="0"/>
            </a:b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845820" lvl="1" indent="-571500">
              <a:buAutoNum type="romanUcPeriod"/>
            </a:pPr>
            <a:r>
              <a:rPr lang="da-DK" sz="2600" b="1" dirty="0" err="1"/>
              <a:t>Engage</a:t>
            </a:r>
            <a:r>
              <a:rPr lang="da-DK" sz="2600" b="1" dirty="0"/>
              <a:t> in the </a:t>
            </a:r>
            <a:r>
              <a:rPr lang="da-DK" sz="2600" b="1" dirty="0" err="1"/>
              <a:t>task</a:t>
            </a:r>
            <a:r>
              <a:rPr lang="da-DK" sz="2600" b="1" dirty="0"/>
              <a:t> on page 5 in the </a:t>
            </a:r>
            <a:r>
              <a:rPr lang="da-DK" sz="2600" b="1" dirty="0" err="1"/>
              <a:t>study</a:t>
            </a:r>
            <a:r>
              <a:rPr lang="da-DK" sz="2600" b="1" dirty="0"/>
              <a:t> guide 	(Sherlock 	Holmes). </a:t>
            </a:r>
            <a:r>
              <a:rPr lang="da-DK" sz="2600" b="1" dirty="0" err="1"/>
              <a:t>Compare</a:t>
            </a:r>
            <a:r>
              <a:rPr lang="da-DK" sz="2600" b="1" dirty="0"/>
              <a:t> Sherlock Holmes to 	Christopher, and find </a:t>
            </a:r>
            <a:r>
              <a:rPr lang="da-DK" sz="2600" b="1" dirty="0">
                <a:solidFill>
                  <a:schemeClr val="accent2"/>
                </a:solidFill>
              </a:rPr>
              <a:t>SPECIFIC</a:t>
            </a:r>
            <a:r>
              <a:rPr lang="da-DK" sz="2600" b="1" dirty="0"/>
              <a:t> </a:t>
            </a:r>
            <a:r>
              <a:rPr lang="da-DK" sz="2600" b="1" dirty="0" err="1"/>
              <a:t>examples</a:t>
            </a:r>
            <a:r>
              <a:rPr lang="da-DK" sz="2600" b="1" dirty="0"/>
              <a:t> in ”The </a:t>
            </a:r>
            <a:r>
              <a:rPr lang="da-DK" sz="2600" b="1" dirty="0" err="1"/>
              <a:t>Curious</a:t>
            </a:r>
            <a:r>
              <a:rPr lang="da-DK" sz="2600" b="1" dirty="0"/>
              <a:t> Incident” to </a:t>
            </a:r>
            <a:r>
              <a:rPr lang="da-DK" sz="2600" b="1" dirty="0" err="1"/>
              <a:t>substantiate</a:t>
            </a:r>
            <a:r>
              <a:rPr lang="da-DK" sz="2600" b="1" dirty="0"/>
              <a:t> </a:t>
            </a:r>
            <a:r>
              <a:rPr lang="da-DK" sz="2600" b="1" dirty="0" err="1"/>
              <a:t>your</a:t>
            </a:r>
            <a:r>
              <a:rPr lang="da-DK" sz="2600" b="1" dirty="0"/>
              <a:t> </a:t>
            </a:r>
            <a:r>
              <a:rPr lang="da-DK" sz="2600" b="1" dirty="0" err="1"/>
              <a:t>comparison</a:t>
            </a:r>
            <a:r>
              <a:rPr lang="da-DK" sz="2600" b="1" dirty="0"/>
              <a:t> (page </a:t>
            </a:r>
            <a:r>
              <a:rPr lang="da-DK" sz="2600" b="1" dirty="0" err="1"/>
              <a:t>numbers</a:t>
            </a:r>
            <a:r>
              <a:rPr lang="da-DK" sz="2600" b="1" dirty="0"/>
              <a:t> and </a:t>
            </a:r>
            <a:r>
              <a:rPr lang="da-DK" sz="2600" b="1" dirty="0" err="1"/>
              <a:t>quotes</a:t>
            </a:r>
            <a:r>
              <a:rPr lang="da-DK" sz="2600" b="1" dirty="0"/>
              <a:t> </a:t>
            </a:r>
            <a:r>
              <a:rPr lang="da-DK" sz="2600" b="1" dirty="0" err="1"/>
              <a:t>are</a:t>
            </a:r>
            <a:r>
              <a:rPr lang="da-DK" sz="2600" b="1" dirty="0"/>
              <a:t> </a:t>
            </a:r>
            <a:r>
              <a:rPr lang="da-DK" sz="2600" b="1" dirty="0" err="1"/>
              <a:t>required</a:t>
            </a:r>
            <a:r>
              <a:rPr lang="da-DK" sz="2600" b="1" dirty="0"/>
              <a:t> </a:t>
            </a:r>
            <a:r>
              <a:rPr lang="da-DK" sz="2600" b="1" dirty="0">
                <a:sym typeface="Wingdings" panose="05000000000000000000" pitchFamily="2" charset="2"/>
              </a:rPr>
              <a:t></a:t>
            </a:r>
            <a:r>
              <a:rPr lang="da-DK" sz="2600" b="1" dirty="0"/>
              <a:t>)</a:t>
            </a:r>
          </a:p>
          <a:p>
            <a:pPr marL="0" indent="0">
              <a:buNone/>
            </a:pPr>
            <a:endParaRPr lang="da-DK" sz="2800" b="1" dirty="0"/>
          </a:p>
          <a:p>
            <a:pPr marL="0" indent="0">
              <a:buNone/>
            </a:pPr>
            <a:r>
              <a:rPr lang="da-DK" sz="2800" b="1" dirty="0">
                <a:solidFill>
                  <a:schemeClr val="accent2"/>
                </a:solidFill>
              </a:rPr>
              <a:t>II. </a:t>
            </a:r>
            <a:r>
              <a:rPr lang="da-DK" sz="2800" b="1" dirty="0"/>
              <a:t>	Do the ”</a:t>
            </a:r>
            <a:r>
              <a:rPr lang="da-DK" sz="2800" b="1" dirty="0" err="1"/>
              <a:t>connective</a:t>
            </a:r>
            <a:r>
              <a:rPr lang="da-DK" sz="2800" b="1" dirty="0"/>
              <a:t> </a:t>
            </a:r>
            <a:r>
              <a:rPr lang="da-DK" sz="2800" b="1" dirty="0" err="1"/>
              <a:t>detective</a:t>
            </a:r>
            <a:r>
              <a:rPr lang="da-DK" sz="2800" b="1" dirty="0"/>
              <a:t>” </a:t>
            </a:r>
            <a:r>
              <a:rPr lang="da-DK" sz="2800" b="1" dirty="0" err="1"/>
              <a:t>exercise</a:t>
            </a:r>
            <a:r>
              <a:rPr lang="da-DK" sz="2800" b="1" dirty="0"/>
              <a:t> on page 6 	Be </a:t>
            </a:r>
            <a:r>
              <a:rPr lang="da-DK" sz="2800" b="1" dirty="0" err="1"/>
              <a:t>ready</a:t>
            </a:r>
            <a:r>
              <a:rPr lang="da-DK" sz="2800" b="1" dirty="0"/>
              <a:t> to </a:t>
            </a:r>
            <a:r>
              <a:rPr lang="da-DK" sz="2800" b="1" dirty="0" err="1"/>
              <a:t>share</a:t>
            </a:r>
            <a:r>
              <a:rPr lang="da-DK" sz="2800" b="1" dirty="0"/>
              <a:t> </a:t>
            </a:r>
            <a:r>
              <a:rPr lang="da-DK" sz="2800" b="1" dirty="0" err="1"/>
              <a:t>your</a:t>
            </a:r>
            <a:r>
              <a:rPr lang="da-DK" sz="2800" b="1" dirty="0"/>
              <a:t> </a:t>
            </a:r>
            <a:r>
              <a:rPr lang="da-DK" sz="2800" b="1" dirty="0" err="1"/>
              <a:t>findings</a:t>
            </a:r>
            <a:r>
              <a:rPr lang="da-DK" sz="2800" b="1" dirty="0"/>
              <a:t> in </a:t>
            </a:r>
            <a:r>
              <a:rPr lang="da-DK" sz="2800" b="1" dirty="0" err="1"/>
              <a:t>class</a:t>
            </a:r>
            <a:r>
              <a:rPr lang="da-DK" sz="2800" b="1" dirty="0"/>
              <a:t> </a:t>
            </a:r>
            <a:r>
              <a:rPr lang="da-DK" sz="2800" b="1" dirty="0" err="1"/>
              <a:t>afterwards</a:t>
            </a:r>
            <a:endParaRPr lang="da-DK" sz="2800" b="1" dirty="0"/>
          </a:p>
          <a:p>
            <a:pPr marL="0" indent="0">
              <a:buNone/>
            </a:pPr>
            <a:endParaRPr lang="da-DK" sz="2400" b="1" dirty="0"/>
          </a:p>
          <a:p>
            <a:pPr lvl="2"/>
            <a:r>
              <a:rPr lang="da-DK" sz="2400" b="1" dirty="0">
                <a:solidFill>
                  <a:schemeClr val="accent2"/>
                </a:solidFill>
              </a:rPr>
              <a:t>45 </a:t>
            </a:r>
            <a:r>
              <a:rPr lang="da-DK" sz="2400" b="1" dirty="0" err="1">
                <a:solidFill>
                  <a:schemeClr val="accent2"/>
                </a:solidFill>
              </a:rPr>
              <a:t>mins</a:t>
            </a:r>
            <a:r>
              <a:rPr lang="da-DK" sz="2400" b="1" dirty="0">
                <a:solidFill>
                  <a:schemeClr val="accent2"/>
                </a:solidFill>
              </a:rPr>
              <a:t>.</a:t>
            </a:r>
          </a:p>
          <a:p>
            <a:endParaRPr lang="da-DK" sz="2400" b="1" dirty="0"/>
          </a:p>
          <a:p>
            <a:pPr marL="0" indent="0">
              <a:buNone/>
            </a:pPr>
            <a:endParaRPr lang="da-DK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78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#3: Ch. 59-139: </a:t>
            </a:r>
            <a:r>
              <a:rPr lang="da-DK" dirty="0" err="1"/>
              <a:t>focus</a:t>
            </a:r>
            <a:r>
              <a:rPr lang="da-DK" dirty="0"/>
              <a:t> on </a:t>
            </a:r>
            <a:r>
              <a:rPr lang="da-DK" dirty="0" err="1"/>
              <a:t>grammar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da-DK" sz="3600" b="1" dirty="0" err="1"/>
              <a:t>Chapter</a:t>
            </a:r>
            <a:r>
              <a:rPr lang="da-DK" sz="3600" b="1" dirty="0"/>
              <a:t> 59, page 38-41:</a:t>
            </a:r>
          </a:p>
          <a:p>
            <a:pPr marL="0" indent="0">
              <a:buNone/>
            </a:pPr>
            <a:r>
              <a:rPr lang="da-DK" sz="3600" b="1" dirty="0"/>
              <a:t>	Identificér de sætninger, hvor der 	bruges udvidet tid og forklar hvorfor. </a:t>
            </a:r>
          </a:p>
          <a:p>
            <a:pPr marL="0" indent="0">
              <a:buNone/>
            </a:pPr>
            <a:r>
              <a:rPr lang="da-DK" sz="3600" b="1" dirty="0"/>
              <a:t>	</a:t>
            </a:r>
            <a:r>
              <a:rPr lang="da-DK" sz="2800" b="1" dirty="0">
                <a:solidFill>
                  <a:schemeClr val="accent2"/>
                </a:solidFill>
              </a:rPr>
              <a:t>I kan finde reglerne for brugen af udvidet tid i 	Fejlstøvsugeren s. 32 og i 	</a:t>
            </a:r>
            <a:r>
              <a:rPr lang="da-DK" sz="2800" b="1" dirty="0">
                <a:solidFill>
                  <a:schemeClr val="accent2"/>
                </a:solidFill>
                <a:hlinkClick r:id="rId2"/>
              </a:rPr>
              <a:t>https://gettingstarted.systime.dk/?id=p175</a:t>
            </a:r>
            <a:r>
              <a:rPr lang="da-DK" sz="2800" b="1" dirty="0">
                <a:solidFill>
                  <a:schemeClr val="accent2"/>
                </a:solidFill>
              </a:rPr>
              <a:t> </a:t>
            </a:r>
            <a:endParaRPr lang="da-DK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144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#4: Ch. 149-173: </a:t>
            </a:r>
            <a:r>
              <a:rPr lang="da-DK" dirty="0" err="1"/>
              <a:t>suspense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 fontScale="92500"/>
          </a:bodyPr>
          <a:lstStyle/>
          <a:p>
            <a:pPr marL="857250" indent="-857250">
              <a:buFont typeface="+mj-lt"/>
              <a:buAutoNum type="romanUcPeriod"/>
            </a:pPr>
            <a:r>
              <a:rPr lang="da-DK" sz="3600" b="1" dirty="0">
                <a:solidFill>
                  <a:schemeClr val="accent2"/>
                </a:solidFill>
              </a:rPr>
              <a:t>Team up in </a:t>
            </a:r>
            <a:r>
              <a:rPr lang="da-DK" sz="3600" b="1" dirty="0" err="1">
                <a:solidFill>
                  <a:schemeClr val="accent2"/>
                </a:solidFill>
              </a:rPr>
              <a:t>your</a:t>
            </a:r>
            <a:r>
              <a:rPr lang="da-DK" sz="3600" b="1" dirty="0">
                <a:solidFill>
                  <a:schemeClr val="accent2"/>
                </a:solidFill>
              </a:rPr>
              <a:t> </a:t>
            </a:r>
            <a:r>
              <a:rPr lang="da-DK" sz="3600" b="1" dirty="0" err="1">
                <a:solidFill>
                  <a:schemeClr val="accent2"/>
                </a:solidFill>
              </a:rPr>
              <a:t>groups</a:t>
            </a:r>
            <a:r>
              <a:rPr lang="da-DK" sz="3600" b="1" dirty="0">
                <a:solidFill>
                  <a:schemeClr val="accent2"/>
                </a:solidFill>
              </a:rPr>
              <a:t>, </a:t>
            </a:r>
            <a:r>
              <a:rPr lang="da-DK" sz="3600" b="1" dirty="0" err="1">
                <a:solidFill>
                  <a:schemeClr val="accent2"/>
                </a:solidFill>
              </a:rPr>
              <a:t>please</a:t>
            </a:r>
            <a:endParaRPr lang="da-DK" sz="3600" b="1" dirty="0">
              <a:solidFill>
                <a:schemeClr val="accent2"/>
              </a:solidFill>
            </a:endParaRPr>
          </a:p>
          <a:p>
            <a:pPr marL="857250" indent="-857250">
              <a:buFont typeface="+mj-lt"/>
              <a:buAutoNum type="romanUcPeriod"/>
            </a:pPr>
            <a:r>
              <a:rPr lang="da-DK" sz="3600" b="1" dirty="0"/>
              <a:t>Focus on </a:t>
            </a:r>
            <a:r>
              <a:rPr lang="da-DK" sz="3600" b="1" dirty="0" err="1"/>
              <a:t>chapter</a:t>
            </a:r>
            <a:r>
              <a:rPr lang="da-DK" sz="3600" b="1" dirty="0"/>
              <a:t> 149. </a:t>
            </a:r>
          </a:p>
          <a:p>
            <a:pPr marL="0" indent="0">
              <a:buNone/>
            </a:pPr>
            <a:r>
              <a:rPr lang="da-DK" sz="3600" b="1" dirty="0"/>
              <a:t>	Do the </a:t>
            </a:r>
            <a:r>
              <a:rPr lang="da-DK" sz="3600" b="1" dirty="0">
                <a:solidFill>
                  <a:schemeClr val="accent2"/>
                </a:solidFill>
              </a:rPr>
              <a:t>storyboard </a:t>
            </a:r>
            <a:r>
              <a:rPr lang="da-DK" sz="3600" b="1" dirty="0" err="1">
                <a:solidFill>
                  <a:schemeClr val="accent2"/>
                </a:solidFill>
              </a:rPr>
              <a:t>activity</a:t>
            </a:r>
            <a:r>
              <a:rPr lang="da-DK" sz="3600" b="1" dirty="0">
                <a:solidFill>
                  <a:schemeClr val="accent2"/>
                </a:solidFill>
              </a:rPr>
              <a:t> </a:t>
            </a:r>
            <a:r>
              <a:rPr lang="da-DK" sz="3600" b="1" dirty="0"/>
              <a:t>on page 8 in the 	</a:t>
            </a:r>
            <a:r>
              <a:rPr lang="da-DK" sz="3600" b="1" dirty="0" err="1"/>
              <a:t>study</a:t>
            </a:r>
            <a:r>
              <a:rPr lang="da-DK" sz="3600" b="1" dirty="0"/>
              <a:t> guide. </a:t>
            </a:r>
            <a:r>
              <a:rPr lang="da-DK" sz="3600" b="1" dirty="0">
                <a:solidFill>
                  <a:schemeClr val="accent2"/>
                </a:solidFill>
              </a:rPr>
              <a:t>30 </a:t>
            </a:r>
            <a:r>
              <a:rPr lang="da-DK" sz="3600" b="1" dirty="0" err="1">
                <a:solidFill>
                  <a:schemeClr val="accent2"/>
                </a:solidFill>
              </a:rPr>
              <a:t>mins</a:t>
            </a:r>
            <a:r>
              <a:rPr lang="da-DK" sz="3600" b="1" dirty="0">
                <a:solidFill>
                  <a:schemeClr val="accent2"/>
                </a:solidFill>
              </a:rPr>
              <a:t>. </a:t>
            </a:r>
          </a:p>
          <a:p>
            <a:pPr marL="857250" indent="-857250">
              <a:buFont typeface="+mj-lt"/>
              <a:buAutoNum type="romanUcPeriod"/>
            </a:pPr>
            <a:r>
              <a:rPr lang="da-DK" sz="3600" b="1" dirty="0"/>
              <a:t>Present </a:t>
            </a:r>
            <a:r>
              <a:rPr lang="da-DK" sz="3600" b="1" dirty="0" err="1"/>
              <a:t>your</a:t>
            </a:r>
            <a:r>
              <a:rPr lang="da-DK" sz="3600" b="1" dirty="0"/>
              <a:t> storyboards in </a:t>
            </a:r>
            <a:r>
              <a:rPr lang="da-DK" sz="3600" b="1" dirty="0" err="1"/>
              <a:t>class</a:t>
            </a:r>
            <a:r>
              <a:rPr lang="da-DK" sz="3600" b="1" dirty="0"/>
              <a:t>. </a:t>
            </a:r>
          </a:p>
          <a:p>
            <a:pPr marL="857250" indent="-857250">
              <a:buFont typeface="+mj-lt"/>
              <a:buAutoNum type="romanUcPeriod"/>
            </a:pPr>
            <a:r>
              <a:rPr lang="da-DK" sz="3600" b="1" dirty="0"/>
              <a:t>Make sure </a:t>
            </a:r>
            <a:r>
              <a:rPr lang="da-DK" sz="3600" b="1" dirty="0" err="1"/>
              <a:t>you</a:t>
            </a:r>
            <a:r>
              <a:rPr lang="da-DK" sz="3600" b="1" dirty="0"/>
              <a:t> </a:t>
            </a:r>
            <a:r>
              <a:rPr lang="da-DK" sz="3600" b="1" dirty="0" err="1"/>
              <a:t>use</a:t>
            </a:r>
            <a:r>
              <a:rPr lang="da-DK" sz="3600" b="1" dirty="0"/>
              <a:t> the right </a:t>
            </a:r>
            <a:r>
              <a:rPr lang="da-DK" sz="3600" b="1" dirty="0" err="1"/>
              <a:t>terminology</a:t>
            </a:r>
            <a:r>
              <a:rPr lang="da-DK" sz="3600" b="1" dirty="0"/>
              <a:t> (for film </a:t>
            </a:r>
            <a:r>
              <a:rPr lang="da-DK" sz="3600" b="1" dirty="0" err="1"/>
              <a:t>analysis</a:t>
            </a:r>
            <a:r>
              <a:rPr lang="da-DK" sz="3600" b="1" dirty="0"/>
              <a:t>) to </a:t>
            </a:r>
            <a:r>
              <a:rPr lang="da-DK" sz="3600" b="1" dirty="0" err="1"/>
              <a:t>explain</a:t>
            </a:r>
            <a:r>
              <a:rPr lang="da-DK" sz="3600" b="1" dirty="0"/>
              <a:t> </a:t>
            </a:r>
            <a:r>
              <a:rPr lang="da-DK" sz="3600" b="1" dirty="0" err="1"/>
              <a:t>your</a:t>
            </a:r>
            <a:r>
              <a:rPr lang="da-DK" sz="3600" b="1" dirty="0"/>
              <a:t> storyboard (The English </a:t>
            </a:r>
            <a:r>
              <a:rPr lang="da-DK" sz="3600" b="1" dirty="0" err="1"/>
              <a:t>Handbook</a:t>
            </a:r>
            <a:r>
              <a:rPr lang="da-DK" sz="3600" b="1" dirty="0"/>
              <a:t>)</a:t>
            </a:r>
          </a:p>
          <a:p>
            <a:pPr marL="0" indent="0">
              <a:buNone/>
            </a:pPr>
            <a:endParaRPr lang="da-DK" sz="3600" b="1" dirty="0"/>
          </a:p>
        </p:txBody>
      </p:sp>
    </p:spTree>
    <p:extLst>
      <p:ext uri="{BB962C8B-B14F-4D97-AF65-F5344CB8AC3E}">
        <p14:creationId xmlns:p14="http://schemas.microsoft.com/office/powerpoint/2010/main" val="89476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#5: Ch. 149-173: </a:t>
            </a:r>
            <a:r>
              <a:rPr lang="da-DK" dirty="0" err="1"/>
              <a:t>focus</a:t>
            </a:r>
            <a:r>
              <a:rPr lang="da-DK" dirty="0"/>
              <a:t> on </a:t>
            </a:r>
            <a:r>
              <a:rPr lang="da-DK" dirty="0" err="1"/>
              <a:t>grammar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 lnSpcReduction="10000"/>
          </a:bodyPr>
          <a:lstStyle/>
          <a:p>
            <a:pPr marL="857250" indent="-857250">
              <a:buFont typeface="+mj-lt"/>
              <a:buAutoNum type="romanUcPeriod"/>
            </a:pPr>
            <a:r>
              <a:rPr lang="da-DK" sz="3600" b="1" dirty="0" err="1"/>
              <a:t>Chapter</a:t>
            </a:r>
            <a:r>
              <a:rPr lang="da-DK" sz="3600" b="1" dirty="0"/>
              <a:t> 163, page 145-148:</a:t>
            </a:r>
          </a:p>
          <a:p>
            <a:pPr marL="0" indent="0">
              <a:buNone/>
            </a:pPr>
            <a:r>
              <a:rPr lang="da-DK" sz="3600" b="1" dirty="0"/>
              <a:t>	Apostrof bruges på engelsk til 2 formål.</a:t>
            </a:r>
          </a:p>
          <a:p>
            <a:pPr marL="0" indent="0">
              <a:buNone/>
            </a:pPr>
            <a:r>
              <a:rPr lang="da-DK" sz="3600" b="1" dirty="0"/>
              <a:t>	Begge bruges i kapitel 163. </a:t>
            </a:r>
          </a:p>
          <a:p>
            <a:pPr marL="0" indent="0">
              <a:buNone/>
            </a:pPr>
            <a:r>
              <a:rPr lang="da-DK" sz="3600" b="1" dirty="0"/>
              <a:t>	Forklar de 2 former for brug af apostrof 	på engelsk og giv eksempler fra 	kapitlet. </a:t>
            </a:r>
          </a:p>
          <a:p>
            <a:pPr marL="0" indent="0">
              <a:buNone/>
            </a:pPr>
            <a:endParaRPr lang="da-DK" sz="3600" b="1" dirty="0"/>
          </a:p>
          <a:p>
            <a:pPr marL="0" indent="0">
              <a:buNone/>
            </a:pPr>
            <a:r>
              <a:rPr lang="da-DK" sz="3600" b="1" dirty="0"/>
              <a:t>	</a:t>
            </a:r>
            <a:endParaRPr lang="da-DK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546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#7 Ch. 179-233: </a:t>
            </a:r>
            <a:r>
              <a:rPr lang="da-DK" dirty="0" err="1"/>
              <a:t>Discussion</a:t>
            </a:r>
            <a:r>
              <a:rPr lang="da-DK" dirty="0"/>
              <a:t>/</a:t>
            </a:r>
            <a:r>
              <a:rPr lang="da-DK" dirty="0" err="1"/>
              <a:t>role-play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da-DK" sz="3600" b="1" dirty="0" err="1"/>
              <a:t>We’re</a:t>
            </a:r>
            <a:r>
              <a:rPr lang="da-DK" sz="3600" b="1" dirty="0"/>
              <a:t> </a:t>
            </a:r>
            <a:r>
              <a:rPr lang="da-DK" sz="3600" b="1" dirty="0" err="1"/>
              <a:t>going</a:t>
            </a:r>
            <a:r>
              <a:rPr lang="da-DK" sz="3600" b="1" dirty="0"/>
              <a:t> to </a:t>
            </a:r>
            <a:r>
              <a:rPr lang="da-DK" sz="3600" b="1" dirty="0" err="1"/>
              <a:t>prepare</a:t>
            </a:r>
            <a:r>
              <a:rPr lang="da-DK" sz="3600" b="1" dirty="0"/>
              <a:t> a </a:t>
            </a:r>
            <a:r>
              <a:rPr lang="da-DK" sz="3600" b="1" dirty="0" err="1"/>
              <a:t>hearing</a:t>
            </a:r>
            <a:r>
              <a:rPr lang="da-DK" sz="3600" b="1" dirty="0"/>
              <a:t>.</a:t>
            </a:r>
          </a:p>
          <a:p>
            <a:pPr marL="0" indent="0">
              <a:buNone/>
            </a:pPr>
            <a:r>
              <a:rPr lang="da-DK" sz="3600" b="1" dirty="0"/>
              <a:t>	</a:t>
            </a:r>
            <a:r>
              <a:rPr lang="da-DK" sz="3600" b="1" dirty="0" err="1"/>
              <a:t>Should</a:t>
            </a:r>
            <a:r>
              <a:rPr lang="da-DK" sz="3600" b="1" dirty="0"/>
              <a:t> Christopher live with </a:t>
            </a:r>
            <a:r>
              <a:rPr lang="da-DK" sz="3600" b="1" dirty="0" err="1"/>
              <a:t>Mother</a:t>
            </a:r>
            <a:r>
              <a:rPr lang="da-DK" sz="3600" b="1" dirty="0"/>
              <a:t> or 	</a:t>
            </a:r>
            <a:r>
              <a:rPr lang="da-DK" sz="3600" b="1" dirty="0" err="1"/>
              <a:t>Father</a:t>
            </a:r>
            <a:r>
              <a:rPr lang="da-DK" sz="3600" b="1" dirty="0"/>
              <a:t>?</a:t>
            </a:r>
          </a:p>
          <a:p>
            <a:pPr marL="0" indent="0">
              <a:buNone/>
            </a:pPr>
            <a:r>
              <a:rPr lang="da-DK" sz="3600" b="1" dirty="0"/>
              <a:t>	Find page 10 in the </a:t>
            </a:r>
            <a:r>
              <a:rPr lang="da-DK" sz="3600" b="1" dirty="0" err="1"/>
              <a:t>study</a:t>
            </a:r>
            <a:r>
              <a:rPr lang="da-DK" sz="3600" b="1" dirty="0"/>
              <a:t> guide. </a:t>
            </a:r>
          </a:p>
          <a:p>
            <a:pPr marL="0" indent="0">
              <a:buNone/>
            </a:pPr>
            <a:r>
              <a:rPr lang="da-DK" sz="3600" b="1" dirty="0"/>
              <a:t>	</a:t>
            </a:r>
            <a:r>
              <a:rPr lang="da-DK" sz="3600" b="1" dirty="0" err="1"/>
              <a:t>Please</a:t>
            </a:r>
            <a:r>
              <a:rPr lang="da-DK" sz="3600" b="1" dirty="0"/>
              <a:t> form 6 </a:t>
            </a:r>
            <a:r>
              <a:rPr lang="da-DK" sz="3600" b="1" dirty="0" err="1"/>
              <a:t>groups</a:t>
            </a:r>
            <a:r>
              <a:rPr lang="da-DK" sz="3600" b="1" dirty="0"/>
              <a:t> and </a:t>
            </a:r>
            <a:r>
              <a:rPr lang="da-DK" sz="3600" b="1" dirty="0" err="1"/>
              <a:t>take</a:t>
            </a:r>
            <a:r>
              <a:rPr lang="da-DK" sz="3600" b="1" dirty="0"/>
              <a:t> on the  </a:t>
            </a:r>
          </a:p>
          <a:p>
            <a:pPr marL="0" indent="0">
              <a:buNone/>
            </a:pPr>
            <a:r>
              <a:rPr lang="da-DK" sz="3600" b="1" dirty="0"/>
              <a:t>	</a:t>
            </a:r>
            <a:r>
              <a:rPr lang="da-DK" sz="3600" b="1" dirty="0" err="1"/>
              <a:t>role</a:t>
            </a:r>
            <a:r>
              <a:rPr lang="da-DK" sz="3600" b="1" dirty="0"/>
              <a:t> of </a:t>
            </a:r>
            <a:r>
              <a:rPr lang="da-DK" sz="3600" b="1" dirty="0" err="1"/>
              <a:t>one</a:t>
            </a:r>
            <a:r>
              <a:rPr lang="da-DK" sz="3600" b="1" dirty="0"/>
              <a:t> of the </a:t>
            </a:r>
            <a:r>
              <a:rPr lang="da-DK" sz="3600" b="1" dirty="0" err="1"/>
              <a:t>contributors</a:t>
            </a:r>
            <a:r>
              <a:rPr lang="da-DK" sz="3600" b="1" dirty="0"/>
              <a:t>. </a:t>
            </a:r>
            <a:r>
              <a:rPr lang="da-DK" sz="3600" b="1" dirty="0" err="1"/>
              <a:t>Prepare</a:t>
            </a:r>
            <a:r>
              <a:rPr lang="da-DK" sz="3600" b="1" dirty="0"/>
              <a:t> 	a </a:t>
            </a:r>
            <a:r>
              <a:rPr lang="da-DK" sz="3600" b="1" dirty="0" err="1"/>
              <a:t>contribution</a:t>
            </a:r>
            <a:r>
              <a:rPr lang="da-DK" sz="3600" b="1" dirty="0"/>
              <a:t> to the </a:t>
            </a:r>
            <a:r>
              <a:rPr lang="da-DK" sz="3600" b="1" dirty="0" err="1"/>
              <a:t>hearing</a:t>
            </a:r>
            <a:r>
              <a:rPr lang="da-DK" sz="3600" b="1" dirty="0"/>
              <a:t>. 	</a:t>
            </a:r>
            <a:endParaRPr lang="da-DK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3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Groups for THE HEARING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endParaRPr lang="da-DK" sz="4000" dirty="0"/>
          </a:p>
          <a:p>
            <a:pPr marL="0" indent="0">
              <a:buNone/>
            </a:pPr>
            <a:endParaRPr lang="da-DK" sz="4000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69832"/>
              </p:ext>
            </p:extLst>
          </p:nvPr>
        </p:nvGraphicFramePr>
        <p:xfrm>
          <a:off x="2042899" y="2318004"/>
          <a:ext cx="8112298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6149">
                  <a:extLst>
                    <a:ext uri="{9D8B030D-6E8A-4147-A177-3AD203B41FA5}">
                      <a16:colId xmlns:a16="http://schemas.microsoft.com/office/drawing/2014/main" val="1980670049"/>
                    </a:ext>
                  </a:extLst>
                </a:gridCol>
                <a:gridCol w="4056149">
                  <a:extLst>
                    <a:ext uri="{9D8B030D-6E8A-4147-A177-3AD203B41FA5}">
                      <a16:colId xmlns:a16="http://schemas.microsoft.com/office/drawing/2014/main" val="295385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Social </a:t>
                      </a:r>
                      <a:r>
                        <a:rPr lang="da-DK" dirty="0" err="1">
                          <a:solidFill>
                            <a:schemeClr val="tx1"/>
                          </a:solidFill>
                        </a:rPr>
                        <a:t>worker</a:t>
                      </a:r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dirty="0" err="1">
                          <a:solidFill>
                            <a:schemeClr val="tx1"/>
                          </a:solidFill>
                        </a:rPr>
                        <a:t>representing</a:t>
                      </a:r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 Christopher: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>
                          <a:solidFill>
                            <a:schemeClr val="tx1"/>
                          </a:solidFill>
                        </a:rPr>
                        <a:t>Siobhan</a:t>
                      </a:r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a-DK" dirty="0" err="1">
                          <a:solidFill>
                            <a:schemeClr val="tx1"/>
                          </a:solidFill>
                        </a:rPr>
                        <a:t>Christopher’s</a:t>
                      </a:r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dirty="0" err="1">
                          <a:solidFill>
                            <a:schemeClr val="tx1"/>
                          </a:solidFill>
                        </a:rPr>
                        <a:t>teacher</a:t>
                      </a:r>
                      <a:r>
                        <a:rPr lang="da-DK" dirty="0">
                          <a:solidFill>
                            <a:schemeClr val="tx1"/>
                          </a:solidFill>
                        </a:rPr>
                        <a:t>: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4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Mr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Jeavons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, the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school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psychologist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Mrs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Alexander, a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concerned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neighbour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6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lawyer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representing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Mother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lawyer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representing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b="1" dirty="0" err="1">
                          <a:solidFill>
                            <a:schemeClr val="tx1"/>
                          </a:solidFill>
                        </a:rPr>
                        <a:t>Father</a:t>
                      </a:r>
                      <a:r>
                        <a:rPr lang="da-DK" b="1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911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972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#8 Ch. 179-233: interpretation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 lnSpcReduction="10000"/>
          </a:bodyPr>
          <a:lstStyle/>
          <a:p>
            <a:pPr marL="857250" indent="-857250">
              <a:buFont typeface="+mj-lt"/>
              <a:buAutoNum type="romanUcPeriod"/>
            </a:pPr>
            <a:endParaRPr lang="da-DK" sz="3600" b="1" dirty="0"/>
          </a:p>
          <a:p>
            <a:pPr marL="857250" indent="-857250">
              <a:buFont typeface="+mj-lt"/>
              <a:buAutoNum type="romanUcPeriod"/>
            </a:pPr>
            <a:r>
              <a:rPr lang="da-DK" sz="3600" b="1" dirty="0">
                <a:solidFill>
                  <a:schemeClr val="accent2"/>
                </a:solidFill>
              </a:rPr>
              <a:t>Talk to </a:t>
            </a:r>
            <a:r>
              <a:rPr lang="da-DK" sz="3600" b="1" dirty="0" err="1">
                <a:solidFill>
                  <a:schemeClr val="accent2"/>
                </a:solidFill>
              </a:rPr>
              <a:t>your</a:t>
            </a:r>
            <a:r>
              <a:rPr lang="da-DK" sz="3600" b="1" dirty="0">
                <a:solidFill>
                  <a:schemeClr val="accent2"/>
                </a:solidFill>
              </a:rPr>
              <a:t> </a:t>
            </a:r>
            <a:r>
              <a:rPr lang="da-DK" sz="3600" b="1" dirty="0" err="1">
                <a:solidFill>
                  <a:schemeClr val="accent2"/>
                </a:solidFill>
              </a:rPr>
              <a:t>study</a:t>
            </a:r>
            <a:r>
              <a:rPr lang="da-DK" sz="3600" b="1" dirty="0">
                <a:solidFill>
                  <a:schemeClr val="accent2"/>
                </a:solidFill>
              </a:rPr>
              <a:t> </a:t>
            </a:r>
            <a:r>
              <a:rPr lang="da-DK" sz="3600" b="1" dirty="0" err="1">
                <a:solidFill>
                  <a:schemeClr val="accent2"/>
                </a:solidFill>
              </a:rPr>
              <a:t>buddy</a:t>
            </a:r>
            <a:endParaRPr lang="da-DK" sz="3600" b="1" dirty="0">
              <a:solidFill>
                <a:schemeClr val="accent2"/>
              </a:solidFill>
            </a:endParaRPr>
          </a:p>
          <a:p>
            <a:pPr marL="857250" indent="-857250">
              <a:buFont typeface="+mj-lt"/>
              <a:buAutoNum type="romanUcPeriod"/>
            </a:pPr>
            <a:r>
              <a:rPr lang="da-DK" sz="3600" b="1" dirty="0" err="1"/>
              <a:t>Discuss</a:t>
            </a:r>
            <a:r>
              <a:rPr lang="da-DK" sz="3600" b="1" dirty="0"/>
              <a:t> the </a:t>
            </a:r>
            <a:r>
              <a:rPr lang="da-DK" sz="3600" b="1" dirty="0" err="1"/>
              <a:t>title</a:t>
            </a:r>
            <a:r>
              <a:rPr lang="da-DK" sz="3600" b="1" dirty="0"/>
              <a:t> of the book from </a:t>
            </a:r>
            <a:r>
              <a:rPr lang="da-DK" sz="3600" b="1" dirty="0" err="1"/>
              <a:t>what</a:t>
            </a:r>
            <a:r>
              <a:rPr lang="da-DK" sz="3600" b="1" dirty="0"/>
              <a:t> </a:t>
            </a:r>
            <a:r>
              <a:rPr lang="da-DK" sz="3600" b="1" dirty="0" err="1"/>
              <a:t>you’ve</a:t>
            </a:r>
            <a:r>
              <a:rPr lang="da-DK" sz="3600" b="1" dirty="0"/>
              <a:t> </a:t>
            </a:r>
            <a:r>
              <a:rPr lang="da-DK" sz="3600" b="1" dirty="0" err="1"/>
              <a:t>read</a:t>
            </a:r>
            <a:r>
              <a:rPr lang="da-DK" sz="3600" b="1" dirty="0"/>
              <a:t> on top of page 11 in the </a:t>
            </a:r>
            <a:r>
              <a:rPr lang="da-DK" sz="3600" b="1" dirty="0" err="1"/>
              <a:t>study</a:t>
            </a:r>
            <a:r>
              <a:rPr lang="da-DK" sz="3600" b="1" dirty="0"/>
              <a:t> guide.</a:t>
            </a:r>
          </a:p>
          <a:p>
            <a:pPr marL="857250" indent="-857250">
              <a:buFont typeface="+mj-lt"/>
              <a:buAutoNum type="romanUcPeriod"/>
            </a:pPr>
            <a:r>
              <a:rPr lang="da-DK" sz="3600" b="1" dirty="0" err="1"/>
              <a:t>Should</a:t>
            </a:r>
            <a:r>
              <a:rPr lang="da-DK" sz="3600" b="1" dirty="0"/>
              <a:t> the </a:t>
            </a:r>
            <a:r>
              <a:rPr lang="da-DK" sz="3600" b="1" dirty="0" err="1"/>
              <a:t>title</a:t>
            </a:r>
            <a:r>
              <a:rPr lang="da-DK" sz="3600" b="1" dirty="0"/>
              <a:t> </a:t>
            </a:r>
            <a:r>
              <a:rPr lang="da-DK" sz="3600" b="1" dirty="0" err="1"/>
              <a:t>be</a:t>
            </a:r>
            <a:r>
              <a:rPr lang="da-DK" sz="3600" b="1" dirty="0"/>
              <a:t> changed? (</a:t>
            </a:r>
            <a:r>
              <a:rPr lang="da-DK" sz="3600" b="1" dirty="0" err="1"/>
              <a:t>Discuss</a:t>
            </a:r>
            <a:r>
              <a:rPr lang="da-DK" sz="3600" b="1" dirty="0"/>
              <a:t> – and </a:t>
            </a:r>
            <a:r>
              <a:rPr lang="da-DK" sz="3600" b="1" dirty="0" err="1"/>
              <a:t>come</a:t>
            </a:r>
            <a:r>
              <a:rPr lang="da-DK" sz="3600" b="1" dirty="0"/>
              <a:t> up with </a:t>
            </a:r>
            <a:r>
              <a:rPr lang="da-DK" sz="3600" b="1" dirty="0" err="1"/>
              <a:t>your</a:t>
            </a:r>
            <a:r>
              <a:rPr lang="da-DK" sz="3600" b="1" dirty="0"/>
              <a:t> </a:t>
            </a:r>
            <a:r>
              <a:rPr lang="da-DK" sz="3600" b="1" dirty="0" err="1"/>
              <a:t>own</a:t>
            </a:r>
            <a:r>
              <a:rPr lang="da-DK" sz="3600" b="1" dirty="0"/>
              <a:t> </a:t>
            </a:r>
            <a:r>
              <a:rPr lang="da-DK" sz="3600" b="1" dirty="0" err="1"/>
              <a:t>title</a:t>
            </a:r>
            <a:r>
              <a:rPr lang="da-DK" sz="3600" b="1" dirty="0"/>
              <a:t>. </a:t>
            </a:r>
            <a:r>
              <a:rPr lang="da-DK" sz="3600" b="1" dirty="0" err="1"/>
              <a:t>Share</a:t>
            </a:r>
            <a:r>
              <a:rPr lang="da-DK" sz="3600" b="1" dirty="0"/>
              <a:t> it in </a:t>
            </a:r>
            <a:r>
              <a:rPr lang="da-DK" sz="3600" b="1" dirty="0" err="1"/>
              <a:t>class</a:t>
            </a:r>
            <a:r>
              <a:rPr lang="da-DK" sz="3600" b="1" dirty="0"/>
              <a:t> </a:t>
            </a:r>
            <a:r>
              <a:rPr lang="da-DK" sz="3600" b="1" dirty="0" err="1"/>
              <a:t>afterwards</a:t>
            </a:r>
            <a:r>
              <a:rPr lang="da-DK" sz="3600" b="1" dirty="0"/>
              <a:t>)</a:t>
            </a:r>
          </a:p>
          <a:p>
            <a:pPr marL="0" indent="0">
              <a:buNone/>
            </a:pPr>
            <a:endParaRPr lang="da-DK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86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#9: </a:t>
            </a:r>
            <a:r>
              <a:rPr lang="da-DK" dirty="0" err="1"/>
              <a:t>Themes</a:t>
            </a:r>
            <a:r>
              <a:rPr lang="da-DK" dirty="0"/>
              <a:t> - </a:t>
            </a:r>
            <a:r>
              <a:rPr lang="da-DK" dirty="0" err="1"/>
              <a:t>discuss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45488"/>
            <a:ext cx="10058400" cy="4655312"/>
          </a:xfrm>
          <a:ln>
            <a:solidFill>
              <a:schemeClr val="accent2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da-DK" dirty="0"/>
              <a:t>It is a </a:t>
            </a:r>
            <a:r>
              <a:rPr lang="da-DK" dirty="0" err="1"/>
              <a:t>coming</a:t>
            </a:r>
            <a:r>
              <a:rPr lang="da-DK" dirty="0"/>
              <a:t> of age </a:t>
            </a:r>
            <a:r>
              <a:rPr lang="da-DK" dirty="0" err="1"/>
              <a:t>novel</a:t>
            </a:r>
            <a:endParaRPr lang="da-DK" dirty="0"/>
          </a:p>
          <a:p>
            <a:r>
              <a:rPr lang="da-DK" dirty="0"/>
              <a:t>A </a:t>
            </a:r>
            <a:r>
              <a:rPr lang="da-DK" dirty="0" err="1"/>
              <a:t>theme</a:t>
            </a:r>
            <a:r>
              <a:rPr lang="da-DK" dirty="0"/>
              <a:t> in the </a:t>
            </a:r>
            <a:r>
              <a:rPr lang="da-DK" dirty="0" err="1"/>
              <a:t>novel</a:t>
            </a:r>
            <a:r>
              <a:rPr lang="da-DK" dirty="0"/>
              <a:t> is ”</a:t>
            </a:r>
            <a:r>
              <a:rPr lang="da-DK" dirty="0" err="1"/>
              <a:t>individual</a:t>
            </a:r>
            <a:r>
              <a:rPr lang="da-DK" dirty="0"/>
              <a:t> vs society”</a:t>
            </a:r>
          </a:p>
          <a:p>
            <a:r>
              <a:rPr lang="da-DK" dirty="0"/>
              <a:t>The genre is </a:t>
            </a:r>
            <a:r>
              <a:rPr lang="da-DK" dirty="0" err="1"/>
              <a:t>young</a:t>
            </a:r>
            <a:r>
              <a:rPr lang="da-DK" dirty="0"/>
              <a:t> </a:t>
            </a:r>
            <a:r>
              <a:rPr lang="da-DK" dirty="0" err="1"/>
              <a:t>adult</a:t>
            </a:r>
            <a:r>
              <a:rPr lang="da-DK" dirty="0"/>
              <a:t> fiction</a:t>
            </a:r>
          </a:p>
          <a:p>
            <a:r>
              <a:rPr lang="en-US" dirty="0"/>
              <a:t>The narrator's point of view is essential for this story</a:t>
            </a:r>
          </a:p>
          <a:p>
            <a:r>
              <a:rPr lang="en-US" dirty="0"/>
              <a:t>Some of the themes in the story are </a:t>
            </a:r>
            <a:r>
              <a:rPr lang="en-GB" dirty="0"/>
              <a:t>coping with death and mental disorder</a:t>
            </a:r>
          </a:p>
          <a:p>
            <a:r>
              <a:rPr lang="en-US" dirty="0"/>
              <a:t>It also follows a hero's journey composition, home, out, home</a:t>
            </a:r>
          </a:p>
          <a:p>
            <a:r>
              <a:rPr lang="en-US" dirty="0"/>
              <a:t>One theme can be “don't judge a book by its cover” </a:t>
            </a:r>
            <a:endParaRPr lang="da-DK" dirty="0"/>
          </a:p>
          <a:p>
            <a:r>
              <a:rPr lang="en-US" dirty="0"/>
              <a:t>The theme is “Asperger's syndrome”</a:t>
            </a:r>
          </a:p>
          <a:p>
            <a:r>
              <a:rPr lang="en-US" dirty="0"/>
              <a:t>Christopher is a very dynamic character because he changes perspective on the world from beginning to the end</a:t>
            </a:r>
            <a:endParaRPr lang="da-DK" dirty="0"/>
          </a:p>
          <a:p>
            <a:r>
              <a:rPr lang="en-US" b="1" dirty="0"/>
              <a:t> </a:t>
            </a:r>
            <a:r>
              <a:rPr lang="en-US" dirty="0"/>
              <a:t> A theme is “learning to overcome your fear” </a:t>
            </a:r>
          </a:p>
          <a:p>
            <a:r>
              <a:rPr lang="en-US" dirty="0"/>
              <a:t>As readers, we can immerse ourselves in Christopher’s life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5802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#10: The </a:t>
            </a:r>
            <a:r>
              <a:rPr lang="da-DK" dirty="0" err="1"/>
              <a:t>novel</a:t>
            </a:r>
            <a:r>
              <a:rPr lang="da-DK" dirty="0"/>
              <a:t>: </a:t>
            </a:r>
            <a:r>
              <a:rPr lang="da-DK" dirty="0" err="1"/>
              <a:t>Christopher’s</a:t>
            </a:r>
            <a:r>
              <a:rPr lang="da-DK" dirty="0"/>
              <a:t> </a:t>
            </a:r>
            <a:r>
              <a:rPr lang="da-DK" dirty="0" err="1"/>
              <a:t>voice</a:t>
            </a:r>
            <a:br>
              <a:rPr lang="da-DK" dirty="0"/>
            </a:br>
            <a:r>
              <a:rPr lang="da-DK" sz="3600" dirty="0" err="1"/>
              <a:t>study</a:t>
            </a:r>
            <a:r>
              <a:rPr lang="da-DK" sz="3600" dirty="0"/>
              <a:t> guide, p. 12-13 (</a:t>
            </a:r>
            <a:r>
              <a:rPr lang="da-DK" sz="3600" dirty="0" err="1"/>
              <a:t>chapter</a:t>
            </a:r>
            <a:r>
              <a:rPr lang="da-DK" sz="3600" dirty="0"/>
              <a:t> 53)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7" y="2121408"/>
            <a:ext cx="10180043" cy="4050792"/>
          </a:xfrm>
          <a:ln w="19050">
            <a:solidFill>
              <a:schemeClr val="accent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4000" dirty="0"/>
              <a:t>Work in </a:t>
            </a:r>
            <a:r>
              <a:rPr lang="da-DK" sz="4000" dirty="0" err="1"/>
              <a:t>your</a:t>
            </a:r>
            <a:r>
              <a:rPr lang="da-DK" sz="4000" dirty="0"/>
              <a:t> </a:t>
            </a:r>
            <a:r>
              <a:rPr lang="da-DK" sz="4000" dirty="0" err="1"/>
              <a:t>own</a:t>
            </a:r>
            <a:r>
              <a:rPr lang="da-DK" sz="4000" dirty="0"/>
              <a:t> </a:t>
            </a:r>
            <a:r>
              <a:rPr lang="da-DK" sz="4000" dirty="0" err="1"/>
              <a:t>groups</a:t>
            </a:r>
            <a:endParaRPr lang="da-DK" sz="4000" dirty="0"/>
          </a:p>
          <a:p>
            <a:pPr marL="0" indent="0">
              <a:buNone/>
            </a:pPr>
            <a:r>
              <a:rPr lang="da-DK" sz="4000" dirty="0" err="1"/>
              <a:t>Study</a:t>
            </a:r>
            <a:r>
              <a:rPr lang="da-DK" sz="4000" dirty="0"/>
              <a:t> all 3 </a:t>
            </a:r>
            <a:r>
              <a:rPr lang="da-DK" sz="4000" dirty="0" err="1"/>
              <a:t>aspects</a:t>
            </a:r>
            <a:r>
              <a:rPr lang="da-DK" sz="4000" dirty="0"/>
              <a:t> and </a:t>
            </a:r>
            <a:r>
              <a:rPr lang="da-DK" sz="4000" dirty="0" err="1"/>
              <a:t>prepare</a:t>
            </a:r>
            <a:r>
              <a:rPr lang="da-DK" sz="4000" dirty="0"/>
              <a:t> to </a:t>
            </a:r>
            <a:r>
              <a:rPr lang="da-DK" sz="4000" dirty="0" err="1"/>
              <a:t>share</a:t>
            </a:r>
            <a:r>
              <a:rPr lang="da-DK" sz="4000" dirty="0"/>
              <a:t> </a:t>
            </a:r>
            <a:r>
              <a:rPr lang="da-DK" sz="4000" dirty="0" err="1"/>
              <a:t>your</a:t>
            </a:r>
            <a:r>
              <a:rPr lang="da-DK" sz="4000" dirty="0"/>
              <a:t> </a:t>
            </a:r>
            <a:r>
              <a:rPr lang="da-DK" sz="4000" dirty="0" err="1"/>
              <a:t>findings</a:t>
            </a:r>
            <a:r>
              <a:rPr lang="da-DK" sz="4000" dirty="0"/>
              <a:t> in </a:t>
            </a:r>
            <a:r>
              <a:rPr lang="da-DK" sz="4000" dirty="0" err="1"/>
              <a:t>class</a:t>
            </a:r>
            <a:r>
              <a:rPr lang="da-DK" sz="4000" dirty="0"/>
              <a:t>. </a:t>
            </a:r>
            <a:r>
              <a:rPr lang="da-DK" sz="4000" dirty="0" err="1"/>
              <a:t>Everybody</a:t>
            </a:r>
            <a:r>
              <a:rPr lang="da-DK" sz="4000" dirty="0"/>
              <a:t> must </a:t>
            </a:r>
            <a:r>
              <a:rPr lang="da-DK" sz="4000" dirty="0" err="1"/>
              <a:t>be</a:t>
            </a:r>
            <a:r>
              <a:rPr lang="da-DK" sz="4000" dirty="0"/>
              <a:t> </a:t>
            </a:r>
            <a:r>
              <a:rPr lang="da-DK" sz="4000" dirty="0" err="1"/>
              <a:t>ready</a:t>
            </a:r>
            <a:r>
              <a:rPr lang="da-DK" sz="4000" dirty="0"/>
              <a:t> to speak on </a:t>
            </a:r>
            <a:r>
              <a:rPr lang="da-DK" sz="4000" dirty="0" err="1"/>
              <a:t>behalf</a:t>
            </a:r>
            <a:r>
              <a:rPr lang="da-DK" sz="4000" dirty="0"/>
              <a:t> of </a:t>
            </a:r>
            <a:r>
              <a:rPr lang="da-DK" sz="4000" dirty="0" err="1"/>
              <a:t>their</a:t>
            </a:r>
            <a:r>
              <a:rPr lang="da-DK" sz="4000" dirty="0"/>
              <a:t> </a:t>
            </a:r>
            <a:r>
              <a:rPr lang="da-DK" sz="4000" dirty="0" err="1"/>
              <a:t>group</a:t>
            </a:r>
            <a:endParaRPr lang="da-DK" sz="4000" dirty="0"/>
          </a:p>
          <a:p>
            <a:pPr marL="742950" indent="-742950">
              <a:buFont typeface="+mj-lt"/>
              <a:buAutoNum type="arabicPeriod"/>
            </a:pPr>
            <a:r>
              <a:rPr lang="da-DK" sz="4000" dirty="0">
                <a:solidFill>
                  <a:schemeClr val="accent2"/>
                </a:solidFill>
              </a:rPr>
              <a:t>(</a:t>
            </a:r>
            <a:r>
              <a:rPr lang="da-DK" sz="4000" dirty="0" err="1">
                <a:solidFill>
                  <a:schemeClr val="accent2"/>
                </a:solidFill>
              </a:rPr>
              <a:t>connectives</a:t>
            </a:r>
            <a:r>
              <a:rPr lang="da-DK" sz="4000" dirty="0">
                <a:solidFill>
                  <a:schemeClr val="accent2"/>
                </a:solidFill>
              </a:rPr>
              <a:t>)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4000" dirty="0">
                <a:solidFill>
                  <a:schemeClr val="accent2"/>
                </a:solidFill>
              </a:rPr>
              <a:t>(types of </a:t>
            </a:r>
            <a:r>
              <a:rPr lang="da-DK" sz="4000" dirty="0" err="1">
                <a:solidFill>
                  <a:schemeClr val="accent2"/>
                </a:solidFill>
              </a:rPr>
              <a:t>sentences</a:t>
            </a:r>
            <a:r>
              <a:rPr lang="da-DK" sz="4000" dirty="0">
                <a:solidFill>
                  <a:schemeClr val="accent2"/>
                </a:solidFill>
              </a:rPr>
              <a:t>)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4000" dirty="0">
                <a:solidFill>
                  <a:schemeClr val="accent2"/>
                </a:solidFill>
              </a:rPr>
              <a:t>(attitudes, </a:t>
            </a:r>
            <a:r>
              <a:rPr lang="da-DK" sz="4000" dirty="0" err="1">
                <a:solidFill>
                  <a:schemeClr val="accent2"/>
                </a:solidFill>
              </a:rPr>
              <a:t>feelings</a:t>
            </a:r>
            <a:r>
              <a:rPr lang="da-DK" sz="4000" dirty="0">
                <a:solidFill>
                  <a:schemeClr val="accent2"/>
                </a:solidFill>
              </a:rPr>
              <a:t>)</a:t>
            </a:r>
          </a:p>
          <a:p>
            <a:pPr marL="0" indent="0">
              <a:buNone/>
            </a:pPr>
            <a:endParaRPr lang="da-DK" sz="40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76024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086" y="3865905"/>
            <a:ext cx="1629641" cy="10156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#11: Focus on </a:t>
            </a:r>
            <a:r>
              <a:rPr lang="da-DK" dirty="0" err="1"/>
              <a:t>grammar</a:t>
            </a:r>
            <a:r>
              <a:rPr lang="da-DK" dirty="0"/>
              <a:t> 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29971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da-DK" sz="3600" b="1" dirty="0">
                <a:solidFill>
                  <a:schemeClr val="accent2"/>
                </a:solidFill>
              </a:rPr>
              <a:t>”Omskriv” s. 264-266 til nutid. </a:t>
            </a:r>
          </a:p>
          <a:p>
            <a:pPr marL="857250" indent="-857250">
              <a:buFont typeface="+mj-lt"/>
              <a:buAutoNum type="romanUcPeriod"/>
            </a:pPr>
            <a:r>
              <a:rPr lang="da-DK" sz="3600" b="1" dirty="0">
                <a:solidFill>
                  <a:schemeClr val="accent2"/>
                </a:solidFill>
              </a:rPr>
              <a:t>I må selv afgøre, om I vil skrive teksten ned eller læse den højt for hinanden – i nutid, selvfølgelig </a:t>
            </a:r>
            <a:r>
              <a:rPr lang="da-DK" sz="3600" b="1" dirty="0">
                <a:solidFill>
                  <a:schemeClr val="accent2"/>
                </a:solidFill>
                <a:sym typeface="Wingdings" panose="05000000000000000000" pitchFamily="2" charset="2"/>
              </a:rPr>
              <a:t> </a:t>
            </a:r>
          </a:p>
          <a:p>
            <a:pPr marL="857250" indent="-857250">
              <a:buFont typeface="+mj-lt"/>
              <a:buAutoNum type="romanUcPeriod"/>
            </a:pPr>
            <a:endParaRPr lang="da-DK" sz="3600" b="1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pPr marL="857250" indent="-857250">
              <a:buFont typeface="+mj-lt"/>
              <a:buAutoNum type="romanUcPeriod"/>
            </a:pPr>
            <a:r>
              <a:rPr lang="da-DK" sz="3600" b="1" dirty="0">
                <a:solidFill>
                  <a:schemeClr val="accent2"/>
                </a:solidFill>
                <a:sym typeface="Wingdings" panose="05000000000000000000" pitchFamily="2" charset="2"/>
              </a:rPr>
              <a:t>Vær opmærksomme på </a:t>
            </a:r>
            <a:r>
              <a:rPr lang="da-DK" sz="3600" b="1" dirty="0">
                <a:sym typeface="Wingdings" panose="05000000000000000000" pitchFamily="2" charset="2"/>
              </a:rPr>
              <a:t>kongruens!</a:t>
            </a:r>
            <a:endParaRPr lang="da-DK" sz="3600" b="1" dirty="0"/>
          </a:p>
        </p:txBody>
      </p:sp>
    </p:spTree>
    <p:extLst>
      <p:ext uri="{BB962C8B-B14F-4D97-AF65-F5344CB8AC3E}">
        <p14:creationId xmlns:p14="http://schemas.microsoft.com/office/powerpoint/2010/main" val="1088588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#12: </a:t>
            </a:r>
            <a:r>
              <a:rPr lang="da-DK" dirty="0" err="1"/>
              <a:t>STRUcture</a:t>
            </a:r>
            <a:r>
              <a:rPr lang="da-DK" dirty="0"/>
              <a:t>/</a:t>
            </a:r>
            <a:r>
              <a:rPr lang="da-DK" dirty="0" err="1"/>
              <a:t>composition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69848" y="1729971"/>
            <a:ext cx="10058400" cy="4414520"/>
          </a:xfrm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b="1" dirty="0" err="1"/>
              <a:t>You’ve</a:t>
            </a:r>
            <a:r>
              <a:rPr lang="da-DK" sz="3600" b="1" dirty="0"/>
              <a:t> </a:t>
            </a:r>
            <a:r>
              <a:rPr lang="da-DK" sz="3600" b="1" dirty="0" err="1"/>
              <a:t>now</a:t>
            </a:r>
            <a:r>
              <a:rPr lang="da-DK" sz="3600" b="1" dirty="0"/>
              <a:t> </a:t>
            </a:r>
            <a:r>
              <a:rPr lang="da-DK" sz="3600" b="1" dirty="0" err="1"/>
              <a:t>read</a:t>
            </a:r>
            <a:r>
              <a:rPr lang="da-DK" sz="3600" b="1" dirty="0"/>
              <a:t> the </a:t>
            </a:r>
            <a:r>
              <a:rPr lang="da-DK" sz="3600" b="1" dirty="0" err="1"/>
              <a:t>entire</a:t>
            </a:r>
            <a:r>
              <a:rPr lang="da-DK" sz="3600" b="1" dirty="0"/>
              <a:t> </a:t>
            </a:r>
            <a:r>
              <a:rPr lang="da-DK" sz="3600" b="1" dirty="0" err="1"/>
              <a:t>novel</a:t>
            </a:r>
            <a:r>
              <a:rPr lang="da-DK" sz="3600" b="1" dirty="0"/>
              <a:t>.</a:t>
            </a:r>
          </a:p>
          <a:p>
            <a:r>
              <a:rPr lang="da-DK" sz="3600" b="1" dirty="0">
                <a:solidFill>
                  <a:schemeClr val="accent2"/>
                </a:solidFill>
              </a:rPr>
              <a:t>Find page 2 </a:t>
            </a:r>
            <a:r>
              <a:rPr lang="da-DK" sz="3600" b="1" dirty="0"/>
              <a:t>in the </a:t>
            </a:r>
            <a:r>
              <a:rPr lang="da-DK" sz="3600" b="1" dirty="0" err="1"/>
              <a:t>study</a:t>
            </a:r>
            <a:r>
              <a:rPr lang="da-DK" sz="3600" b="1" dirty="0"/>
              <a:t> guide and </a:t>
            </a:r>
          </a:p>
          <a:p>
            <a:pPr marL="0" indent="0">
              <a:buNone/>
            </a:pPr>
            <a:r>
              <a:rPr lang="da-DK" sz="3600" b="1" dirty="0"/>
              <a:t>Analyse the </a:t>
            </a:r>
            <a:r>
              <a:rPr lang="da-DK" sz="3600" b="1" dirty="0" err="1"/>
              <a:t>composition</a:t>
            </a:r>
            <a:r>
              <a:rPr lang="da-DK" sz="3600" b="1" dirty="0"/>
              <a:t> of the book. </a:t>
            </a:r>
          </a:p>
          <a:p>
            <a:r>
              <a:rPr lang="da-DK" sz="3600" b="1" dirty="0" err="1"/>
              <a:t>Hand</a:t>
            </a:r>
            <a:r>
              <a:rPr lang="da-DK" sz="3600" b="1" dirty="0"/>
              <a:t> in </a:t>
            </a:r>
            <a:r>
              <a:rPr lang="da-DK" sz="3600" b="1" dirty="0" err="1"/>
              <a:t>your</a:t>
            </a:r>
            <a:r>
              <a:rPr lang="da-DK" sz="3600" b="1" dirty="0"/>
              <a:t> </a:t>
            </a:r>
            <a:r>
              <a:rPr lang="da-DK" sz="3600" b="1" dirty="0" err="1"/>
              <a:t>analysis</a:t>
            </a:r>
            <a:r>
              <a:rPr lang="da-DK" sz="3600" b="1" dirty="0"/>
              <a:t> on </a:t>
            </a:r>
            <a:r>
              <a:rPr lang="da-DK" sz="3600" b="1" dirty="0" err="1"/>
              <a:t>Lectio</a:t>
            </a:r>
            <a:r>
              <a:rPr lang="da-DK" sz="3600" b="1" dirty="0"/>
              <a:t> in the </a:t>
            </a:r>
            <a:r>
              <a:rPr lang="da-DK" sz="3600" b="1" dirty="0" err="1"/>
              <a:t>assignments</a:t>
            </a:r>
            <a:r>
              <a:rPr lang="da-DK" sz="3600" b="1" dirty="0"/>
              <a:t> folder ”The </a:t>
            </a:r>
            <a:r>
              <a:rPr lang="da-DK" sz="3600" b="1" dirty="0" err="1"/>
              <a:t>Curious</a:t>
            </a:r>
            <a:r>
              <a:rPr lang="da-DK" sz="3600" b="1" dirty="0"/>
              <a:t> </a:t>
            </a:r>
            <a:r>
              <a:rPr lang="da-DK" sz="3600" b="1" dirty="0" err="1"/>
              <a:t>Composition</a:t>
            </a:r>
            <a:r>
              <a:rPr lang="da-DK" sz="3600" b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06949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Trætype</Template>
  <TotalTime>38322</TotalTime>
  <Words>862</Words>
  <Application>Microsoft Office PowerPoint</Application>
  <PresentationFormat>Widescreen</PresentationFormat>
  <Paragraphs>87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0" baseType="lpstr">
      <vt:lpstr>Rockwell</vt:lpstr>
      <vt:lpstr>Rockwell Condensed</vt:lpstr>
      <vt:lpstr>Wingdings</vt:lpstr>
      <vt:lpstr>Trætype</vt:lpstr>
      <vt:lpstr>The curious incident of the dog in the night-time</vt:lpstr>
      <vt:lpstr>Primary Aims: -  To analyse fiction -  To communicate in english -   To brush up on aspects of       grammar </vt:lpstr>
      <vt:lpstr>Groups for this course</vt:lpstr>
      <vt:lpstr>#1: Ch. 2-53: focus on grammar</vt:lpstr>
      <vt:lpstr>#2: Ch. 2-53: Narrator/point of view</vt:lpstr>
      <vt:lpstr>#3: Ch. 59-139: FOCUS ON THE NARRATOR’s     personality traits </vt:lpstr>
      <vt:lpstr>#3: Ch. 59-139: focus on grammar </vt:lpstr>
      <vt:lpstr>#4: Ch. 149-173: suspense</vt:lpstr>
      <vt:lpstr>#5: Ch. 149-173: focus on grammar</vt:lpstr>
      <vt:lpstr>#7 Ch. 179-233: Discussion/role-play</vt:lpstr>
      <vt:lpstr>Groups for THE HEARING</vt:lpstr>
      <vt:lpstr>#8 Ch. 179-233: interpretation</vt:lpstr>
      <vt:lpstr>#9: Themes - discuss</vt:lpstr>
      <vt:lpstr>#10: The novel: Christopher’s voice study guide, p. 12-13 (chapter 53)</vt:lpstr>
      <vt:lpstr>#11: Focus on grammar  </vt:lpstr>
      <vt:lpstr>#12: STRUcture/composition</vt:lpstr>
    </vt:vector>
  </TitlesOfParts>
  <Company>Mercantec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curious incident of the dog in the night-time</dc:title>
  <dc:creator>Marianne  Daugaard</dc:creator>
  <cp:lastModifiedBy>Asger Martinus Schjødt Nielsen</cp:lastModifiedBy>
  <cp:revision>104</cp:revision>
  <dcterms:created xsi:type="dcterms:W3CDTF">2017-08-15T10:27:15Z</dcterms:created>
  <dcterms:modified xsi:type="dcterms:W3CDTF">2024-09-19T09:37:10Z</dcterms:modified>
</cp:coreProperties>
</file>