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F9204-3F29-4C3A-BA41-3063400202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393CD-7262-4AC7-80E6-52FE6F3F39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0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0AE-0210-4E82-AD7B-41B112DE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11A6662E-FAF4-44BC-88B5-85A7CBFB6D30}" type="datetime1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221974-7DEC-459D-9642-CB5B59C8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31837-C94E-4B5B-BCF0-110C69ED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0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ABDD2-E186-4F25-8FDE-D1E875E9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18CC5B-A7E0-48B1-8329-6533AC76E7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05B1B-77FE-4BFC-BF87-87DA989F0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59632-1575-4E14-B53B-3DC3D5ED3947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8531E-1B90-4631-BD37-4BB1DBFAB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8A55E8-88DC-4280-8E04-FF50FF8E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0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60633D-90E4-4F5A-9EBF-DDEC2B0B47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DD3065-FA3D-42C8-BFDA-967C87F4F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DC126F-38E2-4425-861F-98ED43228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A6868-2568-4CC9-B302-F37117B01A6E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45D8-F22A-4354-A8B3-96E8A2D23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2295-A616-4D57-8800-7B7E213A8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26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CC1FC-ADE8-488C-A1DA-2FD569FD4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02842-38C3-46D6-8527-0F6FE623C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4CF5-F681-40C2-88CC-E02206C9C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5F08A-1E71-4B2B-BB49-E743F2903911}" type="datetime1">
              <a:rPr lang="en-US" smtClean="0"/>
              <a:t>10/19/2024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04753-4FE4-4A6F-99BB-CFFC92E0C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569D1-DB13-4BD9-8BA9-0DEAD98F8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13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20B05-7BF6-4073-9106-FA19E972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8EE8D7-6B58-4A3F-9DD5-E563D5192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2990E-9F0A-446A-B5B8-459CA8D98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17D9E-721A-44BB-8863-9873FE64DA75}" type="datetime1">
              <a:rPr lang="en-US" smtClean="0"/>
              <a:t>10/19/2024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68EAA-4377-45FF-9D7C-9E77BC9F2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7FA71-74C3-44B8-A0AC-E18A1E76B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8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71F12-2D88-4F76-AF46-BD5156C12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AA46-E3EB-4704-B019-F90F1E617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695" y="1825625"/>
            <a:ext cx="556110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17480F-A530-4D05-9A22-E573FB4BA6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561105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56FDA-C47A-4F4A-A364-BA60A25AB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1DA2F-80B8-49CF-99FB-5ABCA53A607A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8DD-6D84-44D4-8A1B-57615B3ED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8FE31-B577-4017-8AFE-A8BA09596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28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C28C9-B8CC-413F-9FFA-626680E4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125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3FE72-9D42-45F5-A37F-B1213038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56" y="1752600"/>
            <a:ext cx="5532319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E3A31D-9B5F-4DE3-B18D-F7F77782E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256" y="2666999"/>
            <a:ext cx="5532319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E1D2D-822C-466C-A7B9-1A2D97366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600"/>
            <a:ext cx="5561106" cy="823912"/>
          </a:xfrm>
        </p:spPr>
        <p:txBody>
          <a:bodyPr anchor="b"/>
          <a:lstStyle>
            <a:lvl1pPr marL="0" indent="0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F13B2C-44CA-49C4-BC84-02AF1638F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66999"/>
            <a:ext cx="5561106" cy="3522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93CB55-E9C1-4CE6-9B61-81B71475B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52172-E6C9-4B6C-929A-A9DE3837BBF1}" type="datetime1">
              <a:rPr lang="en-US" smtClean="0"/>
              <a:t>10/19/2024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F22318-747B-4EC9-862C-D9FD488CC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FBDDDF-16BD-438D-937D-0E3E30E7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2D5F-0BD4-4517-9233-E08AF405B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127461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3523B8-51E3-48B8-BFD8-CE95061980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693" y="6416675"/>
            <a:ext cx="2921715" cy="365125"/>
          </a:xfrm>
        </p:spPr>
        <p:txBody>
          <a:bodyPr/>
          <a:lstStyle/>
          <a:p>
            <a:fld id="{3AB41CFF-90C9-47B3-9DA1-F2BF8D839F7E}" type="datetime1">
              <a:rPr lang="en-US" smtClean="0"/>
              <a:t>10/19/2024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739B90-5D50-4424-B51D-53C391621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6F9286-3A00-4D3C-A3F0-50AC9045C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93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933BE2-665A-42DA-A3B7-835F81A3F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048FA-06AB-4884-A69B-986B96E68A24}" type="datetime1">
              <a:rPr lang="en-US" smtClean="0"/>
              <a:t>10/19/2024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4DBCBD-AD42-432D-ABA9-20D616AF3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40251-3596-4673-B24B-59A6F9ED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6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81A1-6D8E-4DD6-8E49-DABDE6D1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3F18F-F78D-4A31-A6BC-6552105BC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2C2F4-BDF4-4A4F-AA3D-52692932C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13850F-5C87-4F08-9658-EAF049B60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B7ABA-0172-4F9C-889D-567164F66BCD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CE9A-A746-4439-B5D3-966FBC8E5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D3B51-AA2E-4AA1-8062-A0D476D8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10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02CF7-F453-4B3E-9510-D74797987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E2A1B9-8A2A-4B49-8B79-76D3EEB36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FEA03-0EC4-4085-AE63-4AA492D61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05AD5B-0DEA-4C6F-94D2-FAA99F2E5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C6A5B-8AE7-4A41-B5A7-9ADC6686DC18}" type="datetime1">
              <a:rPr lang="en-US" smtClean="0"/>
              <a:t>10/19/2024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DC6744-7CBA-4A1D-8F87-10699F98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D9048-35FF-4BE9-8157-BE4BAA1C7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7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84D45-0ED3-4D03-8E44-5E355C913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425450"/>
            <a:ext cx="1127461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7D6E-D1E9-489C-9AA9-3575C39BA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8694" y="1949450"/>
            <a:ext cx="11274612" cy="4195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64E9C-08EE-4B1B-B3FC-D6D997F4EA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8694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57E0CF6C-748E-4B7A-BC8B-3011EF78ED13}" type="datetime1">
              <a:rPr lang="en-US" smtClean="0"/>
              <a:pPr/>
              <a:t>10/19/2024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0A1F1-38FE-4C27-81E6-A43A54793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16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6B39A-FFD8-42EF-ADC7-7DB3B302F8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90106" y="6416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alpha val="60000"/>
                  </a:schemeClr>
                </a:solidFill>
                <a:latin typeface="+mn-lt"/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BC526B7A-4801-4FD1-95C8-03AF22629E87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1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ocaroo.com/191ARMyHqPE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vocaroo.com/191ARMyHqPE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DE61FBD7-E37C-4B38-BE44-A6D4978D7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92BFCFE-FD78-4EDF-BEFE-CC444DC5F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4740DDA-1854-4D6E-A4B8-C6380C778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0" y="0"/>
            <a:ext cx="7724071" cy="6858000"/>
            <a:chOff x="4464881" y="0"/>
            <a:chExt cx="7724071" cy="6858000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ADD32E-1836-4679-8F1D-F7E1CF6AD1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1EE408C-AE65-4F7D-8361-C4D4426BA0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33AC5ED2-7560-4690-BDE5-563A97456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3457" y="739600"/>
            <a:ext cx="10768226" cy="53909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B599D50-9317-38DB-3EBC-3F0A1C0F00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43600" y="1066800"/>
            <a:ext cx="5257800" cy="2833528"/>
          </a:xfrm>
        </p:spPr>
        <p:txBody>
          <a:bodyPr anchor="b">
            <a:normAutofit/>
          </a:bodyPr>
          <a:lstStyle/>
          <a:p>
            <a:pPr algn="l"/>
            <a:r>
              <a:rPr lang="da-DK"/>
              <a:t>The Fox Cub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712655D-0844-CB83-D1F9-E8D7AC095F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3599" y="4074784"/>
            <a:ext cx="5257799" cy="1640216"/>
          </a:xfrm>
        </p:spPr>
        <p:txBody>
          <a:bodyPr anchor="t">
            <a:normAutofit/>
          </a:bodyPr>
          <a:lstStyle/>
          <a:p>
            <a:pPr algn="l"/>
            <a:r>
              <a:rPr lang="da-DK" sz="2200"/>
              <a:t>A short story by Jackie Brewster</a:t>
            </a:r>
          </a:p>
        </p:txBody>
      </p:sp>
      <p:pic>
        <p:nvPicPr>
          <p:cNvPr id="4" name="Billede 3" descr="17,902 Cute Fox Cub Royalty-Free Photos and Stock Images ...">
            <a:extLst>
              <a:ext uri="{FF2B5EF4-FFF2-40B4-BE49-F238E27FC236}">
                <a16:creationId xmlns:a16="http://schemas.microsoft.com/office/drawing/2014/main" id="{267089C7-4890-1B9F-6A73-6B7E09D839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8" r="10543" b="1"/>
          <a:stretch/>
        </p:blipFill>
        <p:spPr bwMode="auto">
          <a:xfrm>
            <a:off x="710317" y="739599"/>
            <a:ext cx="4744891" cy="53909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5450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FCF0C-B197-116C-979C-B71636985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1"/>
            <a:ext cx="10895106" cy="553306"/>
          </a:xfrm>
        </p:spPr>
        <p:txBody>
          <a:bodyPr>
            <a:normAutofit fontScale="90000"/>
          </a:bodyPr>
          <a:lstStyle/>
          <a:p>
            <a:r>
              <a:rPr lang="da-DK" dirty="0"/>
              <a:t>PP1: skrivekursus i dansk og engelsk (uge 43). </a:t>
            </a:r>
            <a:br>
              <a:rPr lang="da-DK" dirty="0"/>
            </a:b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E99CD4-9746-300B-EFB5-2FAC5FDA9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755374"/>
            <a:ext cx="11498080" cy="5183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dirty="0"/>
              <a:t>I denne uge skal vi i </a:t>
            </a:r>
            <a:r>
              <a:rPr lang="da-DK" sz="2400" b="1" dirty="0"/>
              <a:t>dansk og engelsk </a:t>
            </a:r>
            <a:r>
              <a:rPr lang="da-DK" sz="2400" dirty="0"/>
              <a:t>arbejde med to tekster, der har samme tematik, </a:t>
            </a:r>
            <a:r>
              <a:rPr lang="da-DK" sz="2400" b="1" dirty="0"/>
              <a:t>nemlig overgangen fra barn til voksen</a:t>
            </a:r>
            <a:r>
              <a:rPr lang="da-DK" sz="2400" dirty="0"/>
              <a:t>. I skal ved slutning af ugen skrive en mindre opgave hvor I skal analysere begge tekster i en opgave.</a:t>
            </a:r>
          </a:p>
          <a:p>
            <a:pPr marL="0" indent="0">
              <a:buNone/>
            </a:pPr>
            <a:r>
              <a:rPr lang="da-DK" sz="2400" dirty="0"/>
              <a:t>I har </a:t>
            </a:r>
            <a:r>
              <a:rPr lang="da-DK" sz="2400" b="1" dirty="0"/>
              <a:t>skrivedage torsdag og fredag</a:t>
            </a:r>
            <a:r>
              <a:rPr lang="da-DK" sz="2400" dirty="0"/>
              <a:t>, hvor I arbejder parvist med at skrive en opgave, hvor I øver jer på, dels at skrive og analysere i de to fag og dels at lave en større skriftlig opgave korrekt med henvisninger/fodnoter, litteraturliste og  korrekt layout (formalia) og indeholdende en indledning, nogle afsnit, der indeholder analyse af teksterne, samt en afrunding af opgaven.</a:t>
            </a:r>
          </a:p>
          <a:p>
            <a:pPr marL="0" indent="0">
              <a:buNone/>
            </a:pPr>
            <a:r>
              <a:rPr lang="da-DK" sz="2400" dirty="0"/>
              <a:t>I modulerne </a:t>
            </a:r>
            <a:r>
              <a:rPr lang="da-DK" sz="2400" b="1" dirty="0"/>
              <a:t>mandag-onsdag</a:t>
            </a:r>
            <a:r>
              <a:rPr lang="da-DK" sz="2400" dirty="0"/>
              <a:t> arbejder vi med at læse de to tekster og starter på at I får skrevet </a:t>
            </a:r>
            <a:r>
              <a:rPr lang="da-DK" sz="2400" b="1" dirty="0"/>
              <a:t>gode noter til teksterne</a:t>
            </a:r>
            <a:r>
              <a:rPr lang="da-DK" sz="2400" dirty="0"/>
              <a:t>, som I kan bruge i jeres analysearbejde torsdag-fredag. </a:t>
            </a:r>
          </a:p>
          <a:p>
            <a:pPr marL="0" indent="0">
              <a:buNone/>
            </a:pPr>
            <a:r>
              <a:rPr lang="da-DK" sz="2400" dirty="0"/>
              <a:t>I jeres opgave er </a:t>
            </a:r>
            <a:r>
              <a:rPr lang="da-DK" sz="2400" b="1" dirty="0"/>
              <a:t>citatburgeren/PEE-strukturer </a:t>
            </a:r>
            <a:r>
              <a:rPr lang="da-DK" sz="2400" dirty="0"/>
              <a:t>et meget vigtigt analyseværktøj, så vi vil arbejde med at få highlightet vigtige citater i teksten i engelsk, i dag, mens vi læser den.</a:t>
            </a:r>
          </a:p>
        </p:txBody>
      </p:sp>
    </p:spTree>
    <p:extLst>
      <p:ext uri="{BB962C8B-B14F-4D97-AF65-F5344CB8AC3E}">
        <p14:creationId xmlns:p14="http://schemas.microsoft.com/office/powerpoint/2010/main" val="45861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ABF38A-8A0D-492E-BD20-6CF4D46B5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4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526B7A-4801-4FD1-95C8-03AF22629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0"/>
            <a:ext cx="3654612" cy="4575348"/>
          </a:xfrm>
          <a:prstGeom prst="rect">
            <a:avLst/>
          </a:prstGeom>
        </p:spPr>
      </p:pic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1174801-1395-44C5-9B00-CCAC45C05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BADB362-9771-4A3C-B9E5-6777F34C5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44D4363-EDF7-455D-B83A-9343AD20F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V="1">
            <a:off x="8167025" y="76200"/>
            <a:ext cx="3997615" cy="6816079"/>
            <a:chOff x="8059620" y="41922"/>
            <a:chExt cx="3997615" cy="6816077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64248C9-9186-4DBE-9F5D-F02133F84F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18" b="17291"/>
            <a:stretch/>
          </p:blipFill>
          <p:spPr>
            <a:xfrm flipH="1">
              <a:off x="8059620" y="1345934"/>
              <a:ext cx="3997615" cy="55120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8935880-05FC-4BA7-B658-EB15C94235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0690"/>
            <a:stretch/>
          </p:blipFill>
          <p:spPr>
            <a:xfrm>
              <a:off x="8915400" y="41922"/>
              <a:ext cx="3141835" cy="6816077"/>
            </a:xfrm>
            <a:prstGeom prst="rect">
              <a:avLst/>
            </a:prstGeom>
          </p:spPr>
        </p:pic>
      </p:grpSp>
      <p:pic>
        <p:nvPicPr>
          <p:cNvPr id="5" name="Picture 2" descr="Billedresultat for PEE structure">
            <a:extLst>
              <a:ext uri="{FF2B5EF4-FFF2-40B4-BE49-F238E27FC236}">
                <a16:creationId xmlns:a16="http://schemas.microsoft.com/office/drawing/2014/main" id="{BE0215CD-F407-B913-7AE7-5C898BFA2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7513" y="273888"/>
            <a:ext cx="6822253" cy="511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241CC354-6B5F-58A6-05E4-0177B1602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7074" t="37776" r="51750" b="10520"/>
          <a:stretch/>
        </p:blipFill>
        <p:spPr>
          <a:xfrm>
            <a:off x="5093411" y="1992494"/>
            <a:ext cx="6780627" cy="478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68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4FB2F27-3F7D-440E-A905-86607A926A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678C14-A033-4139-BCA9-8382B0396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bg2">
              <a:lumMod val="9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763DA8-CE3A-4B30-B2F5-0D128777F7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4881" y="0"/>
            <a:ext cx="7724071" cy="6858000"/>
            <a:chOff x="4464881" y="0"/>
            <a:chExt cx="7724071" cy="68580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6B75A5A-FDA7-4C8E-BD65-8506C42AA8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55" y="0"/>
              <a:ext cx="5115697" cy="6858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E6AFCAB-12BF-4A0B-B089-A794259D2F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alphaModFix amt="7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412135" y="-947254"/>
              <a:ext cx="5562598" cy="7457106"/>
            </a:xfrm>
            <a:prstGeom prst="rect">
              <a:avLst/>
            </a:prstGeom>
            <a:effectLst>
              <a:softEdge rad="0"/>
            </a:effectLst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FFDA41AC-4E04-F3D0-01AD-D39CEA7EC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713" y="609600"/>
            <a:ext cx="4055165" cy="1179444"/>
          </a:xfrm>
        </p:spPr>
        <p:txBody>
          <a:bodyPr>
            <a:normAutofit fontScale="90000"/>
          </a:bodyPr>
          <a:lstStyle/>
          <a:p>
            <a:r>
              <a:rPr lang="da-DK" sz="4000" dirty="0" err="1"/>
              <a:t>Pairwork</a:t>
            </a:r>
            <a:r>
              <a:rPr lang="da-DK" sz="4000" dirty="0"/>
              <a:t>: </a:t>
            </a:r>
            <a:r>
              <a:rPr lang="da-DK" sz="4000" dirty="0" err="1"/>
              <a:t>Vocabulary</a:t>
            </a:r>
            <a:endParaRPr lang="da-DK" sz="4000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8682E24-8644-6587-05F7-89C565A83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543" y="2101396"/>
            <a:ext cx="4190730" cy="3362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1800" dirty="0"/>
              <a:t>Look up </a:t>
            </a:r>
            <a:r>
              <a:rPr lang="da-DK" sz="1800" dirty="0" err="1"/>
              <a:t>words</a:t>
            </a:r>
            <a:r>
              <a:rPr lang="da-DK" sz="1800" dirty="0"/>
              <a:t> from the </a:t>
            </a:r>
            <a:r>
              <a:rPr lang="da-DK" sz="1800" dirty="0" err="1"/>
              <a:t>text</a:t>
            </a:r>
            <a:r>
              <a:rPr lang="da-DK" sz="1800" dirty="0"/>
              <a:t> (</a:t>
            </a:r>
            <a:r>
              <a:rPr lang="da-DK" sz="1800" dirty="0" err="1"/>
              <a:t>worksheet</a:t>
            </a:r>
            <a:r>
              <a:rPr lang="da-DK" sz="1800" dirty="0"/>
              <a:t> in </a:t>
            </a:r>
            <a:r>
              <a:rPr lang="da-DK" sz="1800" dirty="0" err="1"/>
              <a:t>lectio</a:t>
            </a:r>
            <a:r>
              <a:rPr lang="da-DK" sz="1800" dirty="0"/>
              <a:t>): </a:t>
            </a:r>
          </a:p>
          <a:p>
            <a:pPr marL="0" indent="0">
              <a:buNone/>
            </a:pPr>
            <a:r>
              <a:rPr lang="da-DK" sz="1800" dirty="0"/>
              <a:t>- find out </a:t>
            </a:r>
            <a:r>
              <a:rPr lang="da-DK" sz="1800" dirty="0" err="1"/>
              <a:t>which</a:t>
            </a:r>
            <a:r>
              <a:rPr lang="da-DK" sz="1800" dirty="0"/>
              <a:t> </a:t>
            </a:r>
            <a:r>
              <a:rPr lang="da-DK" sz="1800" dirty="0" err="1"/>
              <a:t>word</a:t>
            </a:r>
            <a:r>
              <a:rPr lang="da-DK" sz="1800" dirty="0"/>
              <a:t> </a:t>
            </a:r>
            <a:r>
              <a:rPr lang="da-DK" sz="1800" dirty="0" err="1"/>
              <a:t>classes</a:t>
            </a:r>
            <a:r>
              <a:rPr lang="da-DK" sz="1800" dirty="0"/>
              <a:t> the </a:t>
            </a:r>
            <a:r>
              <a:rPr lang="da-DK" sz="1800" dirty="0" err="1"/>
              <a:t>words</a:t>
            </a:r>
            <a:r>
              <a:rPr lang="da-DK" sz="1800" dirty="0"/>
              <a:t> </a:t>
            </a:r>
            <a:r>
              <a:rPr lang="da-DK" sz="1800" dirty="0" err="1"/>
              <a:t>belong</a:t>
            </a:r>
            <a:r>
              <a:rPr lang="da-DK" sz="1800" dirty="0"/>
              <a:t> to and </a:t>
            </a:r>
            <a:r>
              <a:rPr lang="da-DK" sz="1800" dirty="0" err="1"/>
              <a:t>translate</a:t>
            </a:r>
            <a:r>
              <a:rPr lang="da-DK" sz="1800" dirty="0"/>
              <a:t> </a:t>
            </a:r>
            <a:r>
              <a:rPr lang="da-DK" sz="1800" dirty="0" err="1"/>
              <a:t>them</a:t>
            </a:r>
            <a:r>
              <a:rPr lang="da-DK" sz="1800" dirty="0"/>
              <a:t> </a:t>
            </a:r>
            <a:r>
              <a:rPr lang="da-DK" sz="1800" dirty="0" err="1"/>
              <a:t>into</a:t>
            </a:r>
            <a:r>
              <a:rPr lang="da-DK" sz="1800" dirty="0"/>
              <a:t> Danish. 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6F53717-5D50-9663-9870-338E2BFEE4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348" t="27050" r="14794" b="12174"/>
          <a:stretch/>
        </p:blipFill>
        <p:spPr bwMode="auto">
          <a:xfrm>
            <a:off x="4591878" y="750272"/>
            <a:ext cx="7499954" cy="535745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317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EE8546-6455-7752-8FA4-C1F5CA872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737483"/>
          </a:xfrm>
        </p:spPr>
        <p:txBody>
          <a:bodyPr>
            <a:normAutofit fontScale="90000"/>
          </a:bodyPr>
          <a:lstStyle/>
          <a:p>
            <a:r>
              <a:rPr lang="da-DK" dirty="0"/>
              <a:t>Introduktion til teksterne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37CE8E-2221-E639-A0F6-E125E6C23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452" y="1103243"/>
            <a:ext cx="11643854" cy="5555974"/>
          </a:xfrm>
        </p:spPr>
        <p:txBody>
          <a:bodyPr>
            <a:normAutofit/>
          </a:bodyPr>
          <a:lstStyle/>
          <a:p>
            <a:pPr marL="6858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to noveller (”The Fox </a:t>
            </a:r>
            <a:r>
              <a:rPr lang="da-DK" sz="1800" kern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Cub</a:t>
            </a: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og ”Nielsens Knallert”) vi skal arbejde med i PP1, handler om </a:t>
            </a:r>
            <a:r>
              <a:rPr lang="da-DK" sz="18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overgangen fra barn til voksen</a:t>
            </a: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det vil sige den fase i livet, hvor man på baggrund af en eller flere oplevelser og erfaringer kastes ud i en menneskelig og psykologisk udvikling, der fører til </a:t>
            </a:r>
            <a:r>
              <a:rPr lang="da-DK" sz="18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nye erkendelser</a:t>
            </a: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og nye måder at se og forstå verden på. </a:t>
            </a:r>
          </a:p>
          <a:p>
            <a:pPr marL="6858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to noveller har altså en fælles, overordnet tematik: </a:t>
            </a:r>
            <a:r>
              <a:rPr lang="da-DK" sz="18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overgangen fra barn til voksen</a:t>
            </a: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og det er den tematik, det </a:t>
            </a:r>
            <a:r>
              <a:rPr lang="da-DK" sz="18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faglige analysearbejde</a:t>
            </a: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skal handle om. Vi skal sammenligne hovedpersonerne i de to noveller, som hver især oplever noget, der får dem til at ændre deres syn på verden, noget som fører til en ny erkendelse. </a:t>
            </a:r>
          </a:p>
          <a:p>
            <a:pPr marL="6858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Det er ikke det samme de to hovedpersoner oplever, og det behøver det heller ikke at være for at kunne sammenligne den overordnede tematik: </a:t>
            </a:r>
            <a:r>
              <a:rPr lang="da-DK" sz="1800" u="sng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overgangen fra barn til voksen</a:t>
            </a: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da-DK" sz="1800" kern="100" dirty="0">
              <a:latin typeface="Aptos" panose="020B00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8580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 to noveller skal altså læses med det faglige formål gennem tekstanalytisk arbejde at undersøge </a:t>
            </a:r>
            <a:r>
              <a:rPr lang="da-DK" sz="1800" i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hvordan</a:t>
            </a:r>
            <a:r>
              <a:rPr lang="da-DK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to noveller behandler det overordnede tema.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8604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67F2C1-5CD2-17DC-5B42-D80DAAE9B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The Fox </a:t>
            </a:r>
            <a:r>
              <a:rPr lang="da-DK" dirty="0" err="1"/>
              <a:t>Cub</a:t>
            </a:r>
            <a:r>
              <a:rPr lang="da-DK" dirty="0"/>
              <a:t> (a short story from 2014)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9A92B7F-FBA7-2F48-8DE8-53B17125B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611519"/>
            <a:ext cx="11274612" cy="41957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story is told through the eyes of a young girl, named Rachel.</a:t>
            </a:r>
          </a:p>
          <a:p>
            <a:r>
              <a:rPr lang="en-US" dirty="0"/>
              <a:t>Rachel meets Marie who is thirteen years old and new to the village.</a:t>
            </a:r>
          </a:p>
          <a:p>
            <a:r>
              <a:rPr lang="en-US" dirty="0"/>
              <a:t>Marie lives outside of the village, in a small brick farmhouse.</a:t>
            </a:r>
          </a:p>
          <a:p>
            <a:r>
              <a:rPr lang="en-US" dirty="0"/>
              <a:t>The two characters are very different, they live two very different lives.</a:t>
            </a:r>
          </a:p>
          <a:p>
            <a:r>
              <a:rPr lang="en-US" dirty="0"/>
              <a:t>One day Marie and Rachel meet at the playing field in the village and Marie invites Rachel to her house outside the village to show Rachel a fox cub that she has rescued and now keeps as a pet.</a:t>
            </a:r>
          </a:p>
          <a:p>
            <a:r>
              <a:rPr lang="en-US" dirty="0"/>
              <a:t>Rachel’s visit is not a pleasant experience.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53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91995-D5AC-A1AD-A71C-DC66218C1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365760"/>
            <a:ext cx="10895106" cy="648031"/>
          </a:xfrm>
        </p:spPr>
        <p:txBody>
          <a:bodyPr>
            <a:normAutofit fontScale="90000"/>
          </a:bodyPr>
          <a:lstStyle/>
          <a:p>
            <a:r>
              <a:rPr lang="da-DK" dirty="0"/>
              <a:t>Vigtige fagbegreber i analysen af teksten: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EA6AF2C-2DD5-EADB-B0B4-BF2EF9717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574" y="1451610"/>
            <a:ext cx="11274612" cy="5223510"/>
          </a:xfrm>
        </p:spPr>
        <p:txBody>
          <a:bodyPr>
            <a:normAutofit fontScale="77500" lnSpcReduction="20000"/>
          </a:bodyPr>
          <a:lstStyle/>
          <a:p>
            <a:r>
              <a:rPr lang="da-DK" b="1" dirty="0" err="1"/>
              <a:t>Characterization</a:t>
            </a:r>
            <a:r>
              <a:rPr lang="da-DK" dirty="0"/>
              <a:t> (personkarakteristik)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 err="1"/>
              <a:t>Setting</a:t>
            </a:r>
            <a:r>
              <a:rPr lang="da-DK" dirty="0"/>
              <a:t> (miljø, tid/sted)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b="1" dirty="0" err="1"/>
              <a:t>Contrasts</a:t>
            </a:r>
            <a:r>
              <a:rPr lang="da-DK" b="1" dirty="0"/>
              <a:t> and </a:t>
            </a:r>
            <a:r>
              <a:rPr lang="da-DK" b="1" dirty="0" err="1"/>
              <a:t>symbolism</a:t>
            </a:r>
            <a:r>
              <a:rPr lang="da-DK" b="1" dirty="0"/>
              <a:t> </a:t>
            </a:r>
            <a:r>
              <a:rPr lang="da-DK" dirty="0"/>
              <a:t>(kontraster og symbolik)</a:t>
            </a:r>
          </a:p>
          <a:p>
            <a:r>
              <a:rPr lang="da-DK" b="1" dirty="0" err="1"/>
              <a:t>Theme</a:t>
            </a:r>
            <a:r>
              <a:rPr lang="da-DK" dirty="0"/>
              <a:t> (tema)</a:t>
            </a:r>
          </a:p>
          <a:p>
            <a:endParaRPr lang="da-DK" dirty="0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71C88C1E-A9C7-5FB2-6407-4138EBAE20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68797"/>
              </p:ext>
            </p:extLst>
          </p:nvPr>
        </p:nvGraphicFramePr>
        <p:xfrm>
          <a:off x="1113625" y="2018342"/>
          <a:ext cx="8128000" cy="1285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7130517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8424757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dirty="0"/>
                        <a:t>Marie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/>
                        <a:t>Rachel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280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7210820"/>
                  </a:ext>
                </a:extLst>
              </a:tr>
            </a:tbl>
          </a:graphicData>
        </a:graphic>
      </p:graphicFrame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2E446B10-1A3B-6CD1-6CC7-5DC15A1B3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68"/>
              </p:ext>
            </p:extLst>
          </p:nvPr>
        </p:nvGraphicFramePr>
        <p:xfrm>
          <a:off x="1113625" y="4063365"/>
          <a:ext cx="8128000" cy="144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411865490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24538311"/>
                    </a:ext>
                  </a:extLst>
                </a:gridCol>
              </a:tblGrid>
              <a:tr h="533914">
                <a:tc>
                  <a:txBody>
                    <a:bodyPr/>
                    <a:lstStyle/>
                    <a:p>
                      <a:r>
                        <a:rPr lang="da-DK" dirty="0"/>
                        <a:t>The </a:t>
                      </a:r>
                      <a:r>
                        <a:rPr lang="da-DK" dirty="0" err="1"/>
                        <a:t>village</a:t>
                      </a:r>
                      <a:r>
                        <a:rPr lang="da-DK" dirty="0"/>
                        <a:t>/</a:t>
                      </a:r>
                      <a:r>
                        <a:rPr lang="da-DK" dirty="0" err="1"/>
                        <a:t>Rachel’s</a:t>
                      </a:r>
                      <a:r>
                        <a:rPr lang="da-DK" dirty="0"/>
                        <a:t>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dirty="0" err="1"/>
                        <a:t>Marie’s</a:t>
                      </a:r>
                      <a:r>
                        <a:rPr lang="da-DK" dirty="0"/>
                        <a:t> house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0256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a-DK" dirty="0"/>
                    </a:p>
                    <a:p>
                      <a:endParaRPr lang="da-DK" dirty="0"/>
                    </a:p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04591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9907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2AF0D8-D3EF-B210-193A-21D39F870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694" y="166978"/>
            <a:ext cx="10895106" cy="687788"/>
          </a:xfrm>
        </p:spPr>
        <p:txBody>
          <a:bodyPr>
            <a:normAutofit fontScale="90000"/>
          </a:bodyPr>
          <a:lstStyle/>
          <a:p>
            <a:r>
              <a:rPr lang="da-DK" dirty="0"/>
              <a:t>Listen to the </a:t>
            </a:r>
            <a:r>
              <a:rPr lang="da-DK" dirty="0" err="1"/>
              <a:t>text</a:t>
            </a:r>
            <a:r>
              <a:rPr lang="da-DK" dirty="0"/>
              <a:t> and </a:t>
            </a:r>
            <a:r>
              <a:rPr lang="da-DK" dirty="0" err="1"/>
              <a:t>write</a:t>
            </a:r>
            <a:r>
              <a:rPr lang="da-DK" dirty="0"/>
              <a:t> notes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0F947CA-C49D-2753-C5F6-B237D54FC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68" y="854767"/>
            <a:ext cx="11274612" cy="556591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a-DK" dirty="0"/>
              <a:t>Hav de fire analysebegreber foran jer mens vi læser og lytter til teksten. Jeg stopper den et par gange og I får tid til at skrive ned. Vi lytter til halvdelen sammen. Derefter må I bestemme, om I vil lytte til resten eller selv gå ud og læse og highlighte vigtige citater. Alle skal highlighte citater i papirkopien.</a:t>
            </a:r>
          </a:p>
          <a:p>
            <a:pPr marL="0" indent="0">
              <a:buNone/>
            </a:pPr>
            <a:r>
              <a:rPr lang="da-DK" dirty="0" err="1">
                <a:hlinkClick r:id="rId2"/>
              </a:rPr>
              <a:t>Vocaroo</a:t>
            </a:r>
            <a:r>
              <a:rPr lang="da-DK" dirty="0">
                <a:hlinkClick r:id="rId2"/>
              </a:rPr>
              <a:t> | Online </a:t>
            </a:r>
            <a:r>
              <a:rPr lang="da-DK" dirty="0" err="1">
                <a:hlinkClick r:id="rId2"/>
              </a:rPr>
              <a:t>voice</a:t>
            </a:r>
            <a:r>
              <a:rPr lang="da-DK" dirty="0">
                <a:hlinkClick r:id="rId2"/>
              </a:rPr>
              <a:t> </a:t>
            </a:r>
            <a:r>
              <a:rPr lang="da-DK" dirty="0" err="1">
                <a:hlinkClick r:id="rId2"/>
              </a:rPr>
              <a:t>recorder</a:t>
            </a:r>
            <a:endParaRPr lang="da-DK" dirty="0"/>
          </a:p>
          <a:p>
            <a:pPr marL="0" indent="0">
              <a:buNone/>
            </a:pPr>
            <a:r>
              <a:rPr lang="da-DK" b="1" dirty="0"/>
              <a:t>First 12 lines: </a:t>
            </a:r>
          </a:p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told </a:t>
            </a:r>
            <a:r>
              <a:rPr lang="da-DK" dirty="0" err="1"/>
              <a:t>about</a:t>
            </a:r>
            <a:r>
              <a:rPr lang="da-DK" dirty="0"/>
              <a:t> Marie? Write </a:t>
            </a:r>
            <a:r>
              <a:rPr lang="da-DK" dirty="0" err="1"/>
              <a:t>down</a:t>
            </a:r>
            <a:r>
              <a:rPr lang="da-DK" dirty="0"/>
              <a:t> </a:t>
            </a:r>
            <a:r>
              <a:rPr lang="da-DK" dirty="0" err="1"/>
              <a:t>words</a:t>
            </a:r>
            <a:r>
              <a:rPr lang="da-DK" dirty="0"/>
              <a:t> </a:t>
            </a:r>
            <a:r>
              <a:rPr lang="da-DK" dirty="0" err="1"/>
              <a:t>that</a:t>
            </a:r>
            <a:r>
              <a:rPr lang="da-DK" dirty="0"/>
              <a:t> </a:t>
            </a:r>
            <a:r>
              <a:rPr lang="da-DK" dirty="0" err="1"/>
              <a:t>describe</a:t>
            </a:r>
            <a:r>
              <a:rPr lang="da-DK" dirty="0"/>
              <a:t> and </a:t>
            </a:r>
            <a:r>
              <a:rPr lang="da-DK" dirty="0" err="1"/>
              <a:t>characterize</a:t>
            </a:r>
            <a:r>
              <a:rPr lang="da-DK" dirty="0"/>
              <a:t> Marie. </a:t>
            </a:r>
          </a:p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the </a:t>
            </a:r>
            <a:r>
              <a:rPr lang="da-DK" dirty="0" err="1"/>
              <a:t>sentence</a:t>
            </a:r>
            <a:r>
              <a:rPr lang="da-DK" dirty="0"/>
              <a:t> ‘</a:t>
            </a:r>
            <a:r>
              <a:rPr lang="da-DK" i="1" dirty="0"/>
              <a:t>as </a:t>
            </a:r>
            <a:r>
              <a:rPr lang="da-DK" i="1" dirty="0" err="1"/>
              <a:t>though</a:t>
            </a:r>
            <a:r>
              <a:rPr lang="da-DK" i="1" dirty="0"/>
              <a:t> </a:t>
            </a:r>
            <a:r>
              <a:rPr lang="da-DK" i="1" dirty="0" err="1"/>
              <a:t>she</a:t>
            </a:r>
            <a:r>
              <a:rPr lang="da-DK" i="1" dirty="0"/>
              <a:t> </a:t>
            </a:r>
            <a:r>
              <a:rPr lang="da-DK" i="1" dirty="0" err="1"/>
              <a:t>was</a:t>
            </a:r>
            <a:r>
              <a:rPr lang="da-DK" i="1" dirty="0"/>
              <a:t> an </a:t>
            </a:r>
            <a:r>
              <a:rPr lang="da-DK" i="1" dirty="0" err="1"/>
              <a:t>adult</a:t>
            </a:r>
            <a:r>
              <a:rPr lang="da-DK" i="1" dirty="0"/>
              <a:t> </a:t>
            </a:r>
            <a:r>
              <a:rPr lang="da-DK" i="1" dirty="0" err="1"/>
              <a:t>squashed</a:t>
            </a:r>
            <a:r>
              <a:rPr lang="da-DK" i="1" dirty="0"/>
              <a:t> </a:t>
            </a:r>
            <a:r>
              <a:rPr lang="da-DK" i="1" dirty="0" err="1"/>
              <a:t>inside</a:t>
            </a:r>
            <a:r>
              <a:rPr lang="da-DK" i="1" dirty="0"/>
              <a:t> a 13-year-old body</a:t>
            </a:r>
            <a:r>
              <a:rPr lang="da-DK" dirty="0"/>
              <a:t>’ </a:t>
            </a:r>
            <a:r>
              <a:rPr lang="da-DK" dirty="0" err="1"/>
              <a:t>mean</a:t>
            </a:r>
            <a:r>
              <a:rPr lang="da-DK" dirty="0"/>
              <a:t>?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it </a:t>
            </a:r>
            <a:r>
              <a:rPr lang="da-DK" dirty="0" err="1"/>
              <a:t>tell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Marie? </a:t>
            </a:r>
          </a:p>
          <a:p>
            <a:pPr marL="0" indent="0">
              <a:buNone/>
            </a:pPr>
            <a:r>
              <a:rPr lang="da-DK" b="1" dirty="0" err="1"/>
              <a:t>Until</a:t>
            </a:r>
            <a:r>
              <a:rPr lang="da-DK" b="1" dirty="0"/>
              <a:t> line 37:</a:t>
            </a:r>
          </a:p>
          <a:p>
            <a:r>
              <a:rPr lang="da-DK" dirty="0" err="1"/>
              <a:t>Fill</a:t>
            </a:r>
            <a:r>
              <a:rPr lang="da-DK" dirty="0"/>
              <a:t> in more </a:t>
            </a:r>
            <a:r>
              <a:rPr lang="da-DK" dirty="0" err="1"/>
              <a:t>words</a:t>
            </a:r>
            <a:r>
              <a:rPr lang="da-DK" dirty="0"/>
              <a:t> for Marie and </a:t>
            </a:r>
            <a:r>
              <a:rPr lang="da-DK" dirty="0" err="1"/>
              <a:t>also</a:t>
            </a:r>
            <a:r>
              <a:rPr lang="da-DK" dirty="0"/>
              <a:t> Rachel.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Rachel </a:t>
            </a:r>
            <a:r>
              <a:rPr lang="da-DK" dirty="0" err="1"/>
              <a:t>notice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the </a:t>
            </a:r>
            <a:r>
              <a:rPr lang="da-DK" dirty="0" err="1"/>
              <a:t>way</a:t>
            </a:r>
            <a:r>
              <a:rPr lang="da-DK" dirty="0"/>
              <a:t> Marie looks?</a:t>
            </a:r>
          </a:p>
          <a:p>
            <a:r>
              <a:rPr lang="da-DK" dirty="0"/>
              <a:t>How </a:t>
            </a:r>
            <a:r>
              <a:rPr lang="da-DK" dirty="0" err="1"/>
              <a:t>does</a:t>
            </a:r>
            <a:r>
              <a:rPr lang="da-DK" dirty="0"/>
              <a:t> Rachel </a:t>
            </a:r>
            <a:r>
              <a:rPr lang="da-DK" dirty="0" err="1"/>
              <a:t>react</a:t>
            </a:r>
            <a:r>
              <a:rPr lang="da-DK" dirty="0"/>
              <a:t> to the </a:t>
            </a:r>
            <a:r>
              <a:rPr lang="da-DK" dirty="0" err="1"/>
              <a:t>way</a:t>
            </a:r>
            <a:r>
              <a:rPr lang="da-DK" dirty="0"/>
              <a:t> Marie </a:t>
            </a:r>
            <a:r>
              <a:rPr lang="da-DK" dirty="0" err="1"/>
              <a:t>behaves</a:t>
            </a:r>
            <a:r>
              <a:rPr lang="da-DK" dirty="0"/>
              <a:t> and </a:t>
            </a:r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does</a:t>
            </a:r>
            <a:r>
              <a:rPr lang="da-DK" dirty="0"/>
              <a:t> it </a:t>
            </a:r>
            <a:r>
              <a:rPr lang="da-DK" dirty="0" err="1"/>
              <a:t>tell</a:t>
            </a:r>
            <a:r>
              <a:rPr lang="da-DK" dirty="0"/>
              <a:t> </a:t>
            </a:r>
            <a:r>
              <a:rPr lang="da-DK" dirty="0" err="1"/>
              <a:t>us</a:t>
            </a:r>
            <a:r>
              <a:rPr lang="da-DK" dirty="0"/>
              <a:t> </a:t>
            </a:r>
            <a:r>
              <a:rPr lang="da-DK" dirty="0" err="1"/>
              <a:t>about</a:t>
            </a:r>
            <a:r>
              <a:rPr lang="da-DK" dirty="0"/>
              <a:t> her?</a:t>
            </a:r>
          </a:p>
          <a:p>
            <a:pPr marL="0" indent="0">
              <a:buNone/>
            </a:pPr>
            <a:r>
              <a:rPr lang="da-DK" b="1" dirty="0" err="1"/>
              <a:t>Until</a:t>
            </a:r>
            <a:r>
              <a:rPr lang="da-DK" b="1" dirty="0"/>
              <a:t> line 60:</a:t>
            </a:r>
          </a:p>
          <a:p>
            <a:r>
              <a:rPr lang="da-DK" dirty="0" err="1"/>
              <a:t>Add</a:t>
            </a:r>
            <a:r>
              <a:rPr lang="da-DK" dirty="0"/>
              <a:t> </a:t>
            </a:r>
            <a:r>
              <a:rPr lang="da-DK" dirty="0" err="1"/>
              <a:t>words</a:t>
            </a:r>
            <a:r>
              <a:rPr lang="da-DK" dirty="0"/>
              <a:t> to </a:t>
            </a:r>
            <a:r>
              <a:rPr lang="da-DK" dirty="0" err="1"/>
              <a:t>your</a:t>
            </a:r>
            <a:r>
              <a:rPr lang="da-DK" dirty="0"/>
              <a:t> </a:t>
            </a:r>
            <a:r>
              <a:rPr lang="da-DK" dirty="0" err="1"/>
              <a:t>characterizations</a:t>
            </a:r>
            <a:r>
              <a:rPr lang="da-DK" dirty="0"/>
              <a:t>.</a:t>
            </a:r>
          </a:p>
          <a:p>
            <a:r>
              <a:rPr lang="da-DK" dirty="0" err="1"/>
              <a:t>What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told </a:t>
            </a:r>
            <a:r>
              <a:rPr lang="da-DK" dirty="0" err="1"/>
              <a:t>about</a:t>
            </a:r>
            <a:r>
              <a:rPr lang="da-DK" dirty="0"/>
              <a:t> the </a:t>
            </a:r>
            <a:r>
              <a:rPr lang="da-DK" dirty="0" err="1"/>
              <a:t>setting</a:t>
            </a:r>
            <a:r>
              <a:rPr lang="da-DK" dirty="0"/>
              <a:t>? </a:t>
            </a:r>
            <a:r>
              <a:rPr lang="da-DK" dirty="0" err="1"/>
              <a:t>Where</a:t>
            </a:r>
            <a:r>
              <a:rPr lang="da-DK" dirty="0"/>
              <a:t> </a:t>
            </a:r>
            <a:r>
              <a:rPr lang="da-DK" dirty="0" err="1"/>
              <a:t>are</a:t>
            </a:r>
            <a:r>
              <a:rPr lang="da-DK" dirty="0"/>
              <a:t> </a:t>
            </a:r>
            <a:r>
              <a:rPr lang="da-DK" dirty="0" err="1"/>
              <a:t>they</a:t>
            </a:r>
            <a:r>
              <a:rPr lang="da-DK" dirty="0"/>
              <a:t> </a:t>
            </a:r>
            <a:r>
              <a:rPr lang="da-DK" dirty="0" err="1"/>
              <a:t>going</a:t>
            </a:r>
            <a:r>
              <a:rPr lang="da-DK" dirty="0"/>
              <a:t> and </a:t>
            </a:r>
            <a:r>
              <a:rPr lang="da-DK" dirty="0" err="1"/>
              <a:t>what</a:t>
            </a:r>
            <a:r>
              <a:rPr lang="da-DK" dirty="0"/>
              <a:t> is it </a:t>
            </a:r>
            <a:r>
              <a:rPr lang="da-DK" dirty="0" err="1"/>
              <a:t>described</a:t>
            </a:r>
            <a:r>
              <a:rPr lang="da-DK" dirty="0"/>
              <a:t> as? </a:t>
            </a:r>
            <a:r>
              <a:rPr lang="da-DK" dirty="0" err="1"/>
              <a:t>Does</a:t>
            </a:r>
            <a:r>
              <a:rPr lang="da-DK" dirty="0"/>
              <a:t> it </a:t>
            </a:r>
            <a:r>
              <a:rPr lang="da-DK" dirty="0" err="1"/>
              <a:t>remind</a:t>
            </a:r>
            <a:r>
              <a:rPr lang="da-DK" dirty="0"/>
              <a:t> </a:t>
            </a:r>
            <a:r>
              <a:rPr lang="da-DK" dirty="0" err="1"/>
              <a:t>you</a:t>
            </a:r>
            <a:r>
              <a:rPr lang="da-DK" dirty="0"/>
              <a:t> of a plot-</a:t>
            </a:r>
            <a:r>
              <a:rPr lang="da-DK" dirty="0" err="1"/>
              <a:t>structure</a:t>
            </a:r>
            <a:r>
              <a:rPr lang="da-DK" dirty="0"/>
              <a:t> </a:t>
            </a:r>
            <a:r>
              <a:rPr lang="da-DK" dirty="0" err="1"/>
              <a:t>we</a:t>
            </a:r>
            <a:r>
              <a:rPr lang="da-DK" dirty="0"/>
              <a:t> have </a:t>
            </a:r>
            <a:r>
              <a:rPr lang="da-DK" dirty="0" err="1"/>
              <a:t>worked</a:t>
            </a:r>
            <a:r>
              <a:rPr lang="da-DK" dirty="0"/>
              <a:t> with? ;)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708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5AE29B-57DB-DC38-D2BA-E49071EF9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Continue</a:t>
            </a:r>
            <a:r>
              <a:rPr lang="da-DK" dirty="0"/>
              <a:t> </a:t>
            </a:r>
            <a:r>
              <a:rPr lang="da-DK" dirty="0" err="1"/>
              <a:t>listening</a:t>
            </a:r>
            <a:r>
              <a:rPr lang="da-DK" dirty="0"/>
              <a:t>: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AEC086-A7F4-3646-A1E2-5E6FE8670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err="1">
                <a:hlinkClick r:id="rId2"/>
              </a:rPr>
              <a:t>Vocaroo</a:t>
            </a:r>
            <a:r>
              <a:rPr lang="da-DK" dirty="0">
                <a:hlinkClick r:id="rId2"/>
              </a:rPr>
              <a:t> | Online </a:t>
            </a:r>
            <a:r>
              <a:rPr lang="da-DK" dirty="0" err="1">
                <a:hlinkClick r:id="rId2"/>
              </a:rPr>
              <a:t>voice</a:t>
            </a:r>
            <a:r>
              <a:rPr lang="da-DK" dirty="0">
                <a:hlinkClick r:id="rId2"/>
              </a:rPr>
              <a:t> </a:t>
            </a:r>
            <a:r>
              <a:rPr lang="da-DK" dirty="0" err="1">
                <a:hlinkClick r:id="rId2"/>
              </a:rPr>
              <a:t>recorder</a:t>
            </a:r>
            <a:endParaRPr lang="da-DK" dirty="0"/>
          </a:p>
          <a:p>
            <a:pPr marL="0" indent="0">
              <a:buNone/>
            </a:pPr>
            <a:r>
              <a:rPr lang="da-DK" dirty="0"/>
              <a:t>Start at 4:57:</a:t>
            </a:r>
          </a:p>
          <a:p>
            <a:pPr marL="0" indent="0">
              <a:buNone/>
            </a:pPr>
            <a:r>
              <a:rPr lang="da-DK" dirty="0"/>
              <a:t>- Highlight </a:t>
            </a:r>
            <a:r>
              <a:rPr lang="da-DK" dirty="0" err="1"/>
              <a:t>important</a:t>
            </a:r>
            <a:r>
              <a:rPr lang="da-DK" dirty="0"/>
              <a:t> </a:t>
            </a:r>
            <a:r>
              <a:rPr lang="da-DK" dirty="0" err="1"/>
              <a:t>quotes</a:t>
            </a:r>
            <a:r>
              <a:rPr lang="da-DK" dirty="0"/>
              <a:t> </a:t>
            </a:r>
            <a:r>
              <a:rPr lang="da-DK" dirty="0" err="1"/>
              <a:t>having</a:t>
            </a:r>
            <a:r>
              <a:rPr lang="da-DK" dirty="0"/>
              <a:t> to do with </a:t>
            </a:r>
            <a:r>
              <a:rPr lang="da-DK" b="1" dirty="0" err="1"/>
              <a:t>characterization</a:t>
            </a:r>
            <a:r>
              <a:rPr lang="da-DK" dirty="0"/>
              <a:t>, </a:t>
            </a:r>
            <a:r>
              <a:rPr lang="da-DK" b="1" dirty="0" err="1"/>
              <a:t>setting</a:t>
            </a:r>
            <a:r>
              <a:rPr lang="da-DK" b="1" dirty="0"/>
              <a:t>, </a:t>
            </a:r>
            <a:r>
              <a:rPr lang="da-DK" b="1" dirty="0" err="1"/>
              <a:t>contrasts</a:t>
            </a:r>
            <a:r>
              <a:rPr lang="da-DK" b="1" dirty="0"/>
              <a:t> </a:t>
            </a:r>
            <a:r>
              <a:rPr lang="da-DK" dirty="0"/>
              <a:t>and</a:t>
            </a:r>
            <a:r>
              <a:rPr lang="da-DK" b="1" dirty="0"/>
              <a:t> </a:t>
            </a:r>
            <a:r>
              <a:rPr lang="da-DK" b="1" dirty="0" err="1"/>
              <a:t>symbolism</a:t>
            </a:r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0043695"/>
      </p:ext>
    </p:extLst>
  </p:cSld>
  <p:clrMapOvr>
    <a:masterClrMapping/>
  </p:clrMapOvr>
</p:sld>
</file>

<file path=ppt/theme/theme1.xml><?xml version="1.0" encoding="utf-8"?>
<a:theme xmlns:a="http://schemas.openxmlformats.org/drawingml/2006/main" name="DappledVTI">
  <a:themeElements>
    <a:clrScheme name="Custom 81">
      <a:dk1>
        <a:sysClr val="windowText" lastClr="000000"/>
      </a:dk1>
      <a:lt1>
        <a:sysClr val="window" lastClr="FFFFFF"/>
      </a:lt1>
      <a:dk2>
        <a:srgbClr val="21363B"/>
      </a:dk2>
      <a:lt2>
        <a:srgbClr val="F4F2F0"/>
      </a:lt2>
      <a:accent1>
        <a:srgbClr val="758468"/>
      </a:accent1>
      <a:accent2>
        <a:srgbClr val="B5A7AC"/>
      </a:accent2>
      <a:accent3>
        <a:srgbClr val="CC9C6F"/>
      </a:accent3>
      <a:accent4>
        <a:srgbClr val="767640"/>
      </a:accent4>
      <a:accent5>
        <a:srgbClr val="A5B295"/>
      </a:accent5>
      <a:accent6>
        <a:srgbClr val="C19DA7"/>
      </a:accent6>
      <a:hlink>
        <a:srgbClr val="D13D6E"/>
      </a:hlink>
      <a:folHlink>
        <a:srgbClr val="6C9D92"/>
      </a:folHlink>
    </a:clrScheme>
    <a:fontScheme name="Custom 67">
      <a:majorFont>
        <a:latin typeface="Sabon Next L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pledVTI" id="{204FEFAB-F02B-4FE8-B509-C50A618B972D}" vid="{7EAEADA8-5A8E-45B2-B0E4-448EC7E7A94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1121</TotalTime>
  <Words>820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5" baseType="lpstr">
      <vt:lpstr>Aptos</vt:lpstr>
      <vt:lpstr>Arial</vt:lpstr>
      <vt:lpstr>Avenir Next LT Pro</vt:lpstr>
      <vt:lpstr>AvenirNext LT Pro Medium</vt:lpstr>
      <vt:lpstr>Sabon Next LT</vt:lpstr>
      <vt:lpstr>DappledVTI</vt:lpstr>
      <vt:lpstr>The Fox Cub</vt:lpstr>
      <vt:lpstr>PP1: skrivekursus i dansk og engelsk (uge 43).  </vt:lpstr>
      <vt:lpstr>PowerPoint-præsentation</vt:lpstr>
      <vt:lpstr>Pairwork: Vocabulary</vt:lpstr>
      <vt:lpstr>Introduktion til teksterne</vt:lpstr>
      <vt:lpstr>The Fox Cub (a short story from 2014)</vt:lpstr>
      <vt:lpstr>Vigtige fagbegreber i analysen af teksten:</vt:lpstr>
      <vt:lpstr>Listen to the text and write notes</vt:lpstr>
      <vt:lpstr>Continue listening: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 Louise Sølvtoft Ottosen</dc:creator>
  <cp:lastModifiedBy>Anne Louise Sølvtoft Ottosen</cp:lastModifiedBy>
  <cp:revision>4</cp:revision>
  <dcterms:created xsi:type="dcterms:W3CDTF">2024-10-18T09:53:00Z</dcterms:created>
  <dcterms:modified xsi:type="dcterms:W3CDTF">2024-10-19T10:40:26Z</dcterms:modified>
</cp:coreProperties>
</file>