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  <p:sldId id="262" r:id="rId7"/>
    <p:sldId id="263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FF98C-32BB-47F4-8B6A-D600E87A5CD4}" v="27" dt="2026-02-05T12:29:24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59F30-5C76-F62D-95BA-AEA9007C6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DF33CAD-CA32-59F2-C773-183773759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34F447-5006-BEC2-EE8F-4EEF2321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0E38B1-5026-44E4-AAC9-DB6C12F6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7ACB18-25A7-E493-F427-2E209CD7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73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2D193-D511-EF0F-76C5-4117EF4F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B091EBB-3170-F360-C5D4-E1F8394C1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95672A-40E7-32DD-E113-E739A8A5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8C04C9-3C87-809C-CCB4-B7457D55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1A7B38-80E7-4232-C564-AC1B1A9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28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CD9BB70-C13D-60BF-53D0-840F74496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B027124-C245-60A5-9D1C-BE0B830C2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DB3A30-79BD-19CF-9D73-4F676BC3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D9CA2A-CCD9-1F96-E98B-39E7B0BE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8AB59D-B8AA-E2ED-72FD-960477A9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47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36F07-014A-9FDD-982D-7DED0605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5E86BB-42DC-0995-E468-655D1A561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BC39F5-8F9F-73BA-CBD8-4294AC0F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55987A-B237-8D15-115B-47FA7185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2B7999-480B-A879-4518-3B5536F9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92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6D937-14FD-BDF6-FFFD-2CCA6074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7FA6C6-2EB2-2986-B585-DC8198FD9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B82533-BA43-D579-5B0A-90CF81DB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CEBCD5-AAE3-2B0D-59BA-E6EFDA98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EB5D4C-B947-F495-B506-8D0A947E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661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C2863-25F3-A63C-AAB7-16EF00FF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209C25-FC1E-3BC9-448B-E91EEE761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FFBF649-BA2D-9EA5-9BD1-F00DBCA72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C9FDDB-8AEC-1D85-6D37-AE0770FF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BAAACA-674B-14A2-F23D-522C80EC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FA9428-2A65-121B-F13F-FAB85F62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7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84927-BE6A-DC33-C710-707C219F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3C2507-6938-EFFA-339F-0B0550F00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F3ED06-5B11-092B-4570-735E828F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9DA825A-7957-27CD-0DDB-411EADF8E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1499013-2EA8-C0AC-7562-BA9423170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74AC4A8-67C3-9720-9380-ECE2B2B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14F99D8-4546-C946-802C-6C9AA8CF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4EE1706-5E88-7719-A746-0099BE32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6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CCBF6-18DE-675E-2145-E577FCB4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2A8302E-B554-7F6E-2AE6-E48FCAF5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1B72069-5B7F-97B5-D958-D168F498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4889BC2-EA1E-34D1-A57C-258055F2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353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7FEB5B1-EE06-8668-EBAD-3963A883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818DA98-5D1B-C397-1CDF-04837C65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FC59F1E-CC14-5AC6-1431-D16A90B5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3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5DD18-DE0F-1C99-0BCE-BAB42339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82A91F-463F-FA7D-FA3E-EAFF12CB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7D49BB-8784-BBE7-3FE9-3C35084A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804F8C3-19FD-84D9-B69F-A9D2E733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DDBAAAC-BE44-FE58-FF1C-EBF4A733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CA417E-A9C7-EE07-5525-DF2F9D4C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17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7649A-B295-62C5-22EC-9C54C837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76427C3-1B4B-EE79-7C62-2C7C800E1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548B64-E1E2-4001-E6A9-CB2727A06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FE5AF2-04BD-D7DC-B4B4-38947936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BC9894-450D-A20C-98F1-9310C197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730189-8F20-C369-BA82-E648E0E6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19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7C93188-7E7A-7B27-DE80-DB1EEE87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CA8DD2-C718-F634-39F5-4925C10C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F249B3-AF34-F9F6-379F-3F545352C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730B57-6BA2-4D7E-A0E3-E86A4D0B62CD}" type="datetimeFigureOut">
              <a:rPr lang="da-DK" smtClean="0"/>
              <a:t>10.03.2026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053BC1-6A47-398C-193D-E76E7AFC2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620FBC-038B-645D-6A46-0390B5D9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453FB-46C6-4936-9945-D5F6E1FDF6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tigone sentenced to death by Creon. Pietro Ronzoni Giuseppe Diotti">
            <a:extLst>
              <a:ext uri="{FF2B5EF4-FFF2-40B4-BE49-F238E27FC236}">
                <a16:creationId xmlns:a16="http://schemas.microsoft.com/office/drawing/2014/main" id="{D75B6F92-E5F9-D12C-36E6-C104433C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9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D729C-91A0-376E-3E9C-A5F2926B6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 b="1" dirty="0" err="1">
                <a:solidFill>
                  <a:srgbClr val="FFFFFF"/>
                </a:solidFill>
              </a:rPr>
              <a:t>Sophokles</a:t>
            </a:r>
            <a:r>
              <a:rPr lang="da-DK" sz="5200" b="1" dirty="0">
                <a:solidFill>
                  <a:srgbClr val="FFFFFF"/>
                </a:solidFill>
              </a:rPr>
              <a:t> – </a:t>
            </a:r>
            <a:r>
              <a:rPr lang="da-DK" sz="5200" b="1" i="1" dirty="0" err="1">
                <a:solidFill>
                  <a:srgbClr val="FFFFFF"/>
                </a:solidFill>
              </a:rPr>
              <a:t>Antigone</a:t>
            </a:r>
            <a:br>
              <a:rPr lang="da-DK" sz="5200" b="1" i="1" dirty="0">
                <a:solidFill>
                  <a:srgbClr val="FFFFFF"/>
                </a:solidFill>
              </a:rPr>
            </a:br>
            <a:r>
              <a:rPr lang="da-DK" sz="5200" b="1" dirty="0">
                <a:solidFill>
                  <a:srgbClr val="FFFFFF"/>
                </a:solidFill>
              </a:rPr>
              <a:t>v. 1115-1352</a:t>
            </a:r>
            <a:br>
              <a:rPr lang="da-DK" sz="5200" b="1" dirty="0">
                <a:solidFill>
                  <a:srgbClr val="FFFFFF"/>
                </a:solidFill>
              </a:rPr>
            </a:br>
            <a:r>
              <a:rPr lang="da-DK" sz="5200" b="1" dirty="0">
                <a:solidFill>
                  <a:srgbClr val="FFFFFF"/>
                </a:solidFill>
              </a:rPr>
              <a:t>(Fremlæggelse og repetition)</a:t>
            </a:r>
            <a:endParaRPr lang="da-DK" sz="5200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DA31849-01DF-7DC9-866E-302A65677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b="1">
                <a:solidFill>
                  <a:srgbClr val="FFFFFF"/>
                </a:solidFill>
              </a:rPr>
              <a:t>30. Modul</a:t>
            </a:r>
          </a:p>
        </p:txBody>
      </p:sp>
    </p:spTree>
    <p:extLst>
      <p:ext uri="{BB962C8B-B14F-4D97-AF65-F5344CB8AC3E}">
        <p14:creationId xmlns:p14="http://schemas.microsoft.com/office/powerpoint/2010/main" val="3322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3057E-50CD-B6C2-34CA-DE570EE0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Sophokles</a:t>
            </a:r>
            <a:r>
              <a:rPr lang="da-DK" dirty="0"/>
              <a:t> </a:t>
            </a:r>
            <a:r>
              <a:rPr lang="da-DK" b="1" dirty="0"/>
              <a:t>(BIG DAWG)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E4C4C4-5A2C-1978-463C-41364708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463040"/>
            <a:ext cx="11145520" cy="5273039"/>
          </a:xfrm>
        </p:spPr>
        <p:txBody>
          <a:bodyPr>
            <a:normAutofit/>
          </a:bodyPr>
          <a:lstStyle/>
          <a:p>
            <a:r>
              <a:rPr lang="da-DK" dirty="0"/>
              <a:t>Athens tragediedigter (ca. 496-405 f.Kr.)</a:t>
            </a:r>
          </a:p>
          <a:p>
            <a:r>
              <a:rPr lang="da-DK" dirty="0"/>
              <a:t>Involveret i Athens politiske liv og ofte udnævnt til general (</a:t>
            </a:r>
            <a:r>
              <a:rPr lang="da-DK" dirty="0" err="1"/>
              <a:t>strategos</a:t>
            </a:r>
            <a:r>
              <a:rPr lang="da-DK" dirty="0"/>
              <a:t>)</a:t>
            </a:r>
          </a:p>
          <a:p>
            <a:r>
              <a:rPr lang="da-DK" dirty="0"/>
              <a:t>Skrev 120 tragedier og fik altid første- eller </a:t>
            </a:r>
            <a:r>
              <a:rPr lang="da-DK" dirty="0" err="1"/>
              <a:t>andenprisen</a:t>
            </a:r>
            <a:r>
              <a:rPr lang="da-DK" dirty="0"/>
              <a:t> i konkurrencen</a:t>
            </a:r>
          </a:p>
          <a:p>
            <a:r>
              <a:rPr lang="da-DK" dirty="0"/>
              <a:t>Kun syv er bevaret:</a:t>
            </a:r>
          </a:p>
          <a:p>
            <a:pPr lvl="1"/>
            <a:r>
              <a:rPr lang="da-DK" sz="2500" dirty="0"/>
              <a:t>Ajax (460-450 f.Kr.)</a:t>
            </a:r>
          </a:p>
          <a:p>
            <a:pPr lvl="1"/>
            <a:r>
              <a:rPr lang="da-DK" sz="2500" b="1" dirty="0" err="1"/>
              <a:t>Antigone</a:t>
            </a:r>
            <a:r>
              <a:rPr lang="da-DK" sz="2500" b="1" dirty="0"/>
              <a:t> (442-441 f.Kr.)</a:t>
            </a:r>
          </a:p>
          <a:p>
            <a:pPr lvl="1"/>
            <a:r>
              <a:rPr lang="da-DK" sz="2500" dirty="0"/>
              <a:t>Kvinderne i </a:t>
            </a:r>
            <a:r>
              <a:rPr lang="da-DK" sz="2500" dirty="0" err="1"/>
              <a:t>Trachis</a:t>
            </a:r>
            <a:r>
              <a:rPr lang="da-DK" sz="2500" dirty="0"/>
              <a:t> (440-430 f.Kr.)</a:t>
            </a:r>
          </a:p>
          <a:p>
            <a:pPr lvl="1"/>
            <a:r>
              <a:rPr lang="da-DK" sz="2500" dirty="0"/>
              <a:t>Kong Ødipus (430-425 f.Kr.)</a:t>
            </a:r>
          </a:p>
          <a:p>
            <a:pPr lvl="1"/>
            <a:r>
              <a:rPr lang="da-DK" sz="2500" dirty="0"/>
              <a:t>Elektra (414 f.Kr.) </a:t>
            </a:r>
          </a:p>
          <a:p>
            <a:pPr lvl="1"/>
            <a:r>
              <a:rPr lang="da-DK" sz="2500" dirty="0"/>
              <a:t>Philoktet (409 f.Kr.)</a:t>
            </a:r>
          </a:p>
          <a:p>
            <a:pPr lvl="1"/>
            <a:r>
              <a:rPr lang="da-DK" sz="2500" dirty="0"/>
              <a:t>Ødipus i </a:t>
            </a:r>
            <a:r>
              <a:rPr lang="da-DK" sz="2500" dirty="0" err="1"/>
              <a:t>Kolonos</a:t>
            </a:r>
            <a:r>
              <a:rPr lang="da-DK" sz="2500" dirty="0"/>
              <a:t> (401 f.Kr., opførtes af barnebarnet)</a:t>
            </a:r>
          </a:p>
        </p:txBody>
      </p:sp>
    </p:spTree>
    <p:extLst>
      <p:ext uri="{BB962C8B-B14F-4D97-AF65-F5344CB8AC3E}">
        <p14:creationId xmlns:p14="http://schemas.microsoft.com/office/powerpoint/2010/main" val="34812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08B694-A3B2-4C90-5BC2-707DFEF1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080"/>
            <a:ext cx="10515600" cy="6370320"/>
          </a:xfrm>
        </p:spPr>
        <p:txBody>
          <a:bodyPr>
            <a:normAutofit/>
          </a:bodyPr>
          <a:lstStyle/>
          <a:p>
            <a:r>
              <a:rPr lang="da-DK" b="1" dirty="0"/>
              <a:t>Helt forsimplet: Den græske tragedie veksler løbende mellem </a:t>
            </a:r>
            <a:r>
              <a:rPr lang="da-DK" b="1" dirty="0" err="1">
                <a:solidFill>
                  <a:srgbClr val="0070C0"/>
                </a:solidFill>
              </a:rPr>
              <a:t>epeisodion</a:t>
            </a:r>
            <a:r>
              <a:rPr lang="da-DK" b="1" dirty="0"/>
              <a:t>, hvor skuespillerne fremfører tragediens hovedhandlingen, og </a:t>
            </a:r>
            <a:r>
              <a:rPr lang="da-DK" b="1" dirty="0" err="1">
                <a:solidFill>
                  <a:srgbClr val="FF0000"/>
                </a:solidFill>
              </a:rPr>
              <a:t>stasimon</a:t>
            </a:r>
            <a:r>
              <a:rPr lang="da-DK" b="1" dirty="0"/>
              <a:t>, hvor koret fremfører korsange.</a:t>
            </a:r>
          </a:p>
          <a:p>
            <a:endParaRPr lang="da-DK" b="1" dirty="0">
              <a:solidFill>
                <a:schemeClr val="accent2"/>
              </a:solidFill>
            </a:endParaRPr>
          </a:p>
          <a:p>
            <a:r>
              <a:rPr lang="da-DK" b="1" dirty="0">
                <a:solidFill>
                  <a:schemeClr val="accent2"/>
                </a:solidFill>
              </a:rPr>
              <a:t>Prologos </a:t>
            </a:r>
            <a:r>
              <a:rPr lang="da-DK" b="1" dirty="0"/>
              <a:t>henviser specifik til den første handlingsepisode, hvor skuespillerne opfører handlingen.</a:t>
            </a:r>
          </a:p>
          <a:p>
            <a:endParaRPr lang="da-DK" b="1" dirty="0"/>
          </a:p>
          <a:p>
            <a:r>
              <a:rPr lang="da-DK" b="1" dirty="0" err="1">
                <a:solidFill>
                  <a:srgbClr val="7030A0"/>
                </a:solidFill>
              </a:rPr>
              <a:t>Parodos</a:t>
            </a:r>
            <a:r>
              <a:rPr lang="da-DK" b="1" dirty="0">
                <a:solidFill>
                  <a:srgbClr val="7030A0"/>
                </a:solidFill>
              </a:rPr>
              <a:t> </a:t>
            </a:r>
            <a:r>
              <a:rPr lang="da-DK" b="1" dirty="0"/>
              <a:t>henviser specifikt til den første korsang, hvor koret indtræder på </a:t>
            </a:r>
            <a:r>
              <a:rPr lang="da-DK" b="1" dirty="0" err="1"/>
              <a:t>orchestra</a:t>
            </a:r>
            <a:r>
              <a:rPr lang="da-DK" b="1" dirty="0"/>
              <a:t> for første gang.</a:t>
            </a:r>
          </a:p>
          <a:p>
            <a:endParaRPr lang="da-DK" b="1" dirty="0"/>
          </a:p>
          <a:p>
            <a:r>
              <a:rPr lang="da-DK" b="1" dirty="0" err="1">
                <a:solidFill>
                  <a:schemeClr val="accent3"/>
                </a:solidFill>
              </a:rPr>
              <a:t>Kommos</a:t>
            </a:r>
            <a:r>
              <a:rPr lang="da-DK" b="1" dirty="0">
                <a:solidFill>
                  <a:schemeClr val="accent3"/>
                </a:solidFill>
              </a:rPr>
              <a:t> </a:t>
            </a:r>
            <a:r>
              <a:rPr lang="da-DK" b="1" dirty="0"/>
              <a:t>henviser specifikt til de vekslende klagesange mellem koret og en specifik karakter. Den sidste </a:t>
            </a:r>
            <a:r>
              <a:rPr lang="da-DK" b="1" i="1" dirty="0" err="1"/>
              <a:t>kommos</a:t>
            </a:r>
            <a:r>
              <a:rPr lang="da-DK" b="1" i="1" dirty="0"/>
              <a:t> </a:t>
            </a:r>
            <a:r>
              <a:rPr lang="da-DK" b="1" dirty="0"/>
              <a:t>har også funktion som </a:t>
            </a:r>
            <a:r>
              <a:rPr lang="da-DK" b="1" i="1" dirty="0" err="1">
                <a:solidFill>
                  <a:srgbClr val="002060"/>
                </a:solidFill>
              </a:rPr>
              <a:t>exodos</a:t>
            </a:r>
            <a:r>
              <a:rPr lang="da-DK" b="1" i="1" dirty="0"/>
              <a:t>, </a:t>
            </a:r>
            <a:r>
              <a:rPr lang="da-DK" b="1" dirty="0"/>
              <a:t>der betegner stykkets sidste ”scene”, hvor koret og skuespiller(</a:t>
            </a:r>
            <a:r>
              <a:rPr lang="da-DK" b="1" dirty="0" err="1"/>
              <a:t>ne</a:t>
            </a:r>
            <a:r>
              <a:rPr lang="da-DK" b="1" dirty="0"/>
              <a:t>) udtræder.</a:t>
            </a:r>
            <a:endParaRPr lang="da-DK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D758D-8188-CF46-2FD9-4D1340F5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da-DK" dirty="0"/>
              <a:t>Skuespillerne (</a:t>
            </a:r>
            <a:r>
              <a:rPr lang="da-DK" i="1" dirty="0" err="1"/>
              <a:t>hypokritai</a:t>
            </a:r>
            <a:r>
              <a:rPr lang="da-DK" dirty="0"/>
              <a:t>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9CB718-9CF8-7319-B0F8-AAA067B4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43818"/>
            <a:ext cx="11582400" cy="526018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da-DK" dirty="0"/>
              <a:t>I </a:t>
            </a:r>
            <a:r>
              <a:rPr lang="da-DK" dirty="0" err="1"/>
              <a:t>Sophokles</a:t>
            </a:r>
            <a:r>
              <a:rPr lang="da-DK" dirty="0"/>
              <a:t>’ </a:t>
            </a:r>
            <a:r>
              <a:rPr lang="da-DK" i="1" dirty="0" err="1"/>
              <a:t>Antigone</a:t>
            </a:r>
            <a:r>
              <a:rPr lang="da-DK" i="1" dirty="0"/>
              <a:t> </a:t>
            </a:r>
            <a:r>
              <a:rPr lang="da-DK" dirty="0"/>
              <a:t>var der 3 skuespillere til at udfylde 9 roller</a:t>
            </a:r>
          </a:p>
          <a:p>
            <a:pPr>
              <a:lnSpc>
                <a:spcPct val="110000"/>
              </a:lnSpc>
            </a:pPr>
            <a:r>
              <a:rPr lang="da-DK" dirty="0"/>
              <a:t>Altid </a:t>
            </a:r>
            <a:r>
              <a:rPr lang="da-DK" dirty="0" err="1"/>
              <a:t>maks</a:t>
            </a:r>
            <a:r>
              <a:rPr lang="da-DK" dirty="0"/>
              <a:t> 3 talende karakterer (</a:t>
            </a:r>
            <a:r>
              <a:rPr lang="da-DK" dirty="0" err="1"/>
              <a:t>eksl</a:t>
            </a:r>
            <a:r>
              <a:rPr lang="da-DK" dirty="0"/>
              <a:t>. koret) på scenen af gangen</a:t>
            </a:r>
          </a:p>
          <a:p>
            <a:pPr>
              <a:lnSpc>
                <a:spcPct val="110000"/>
              </a:lnSpc>
            </a:pPr>
            <a:r>
              <a:rPr lang="da-DK" dirty="0"/>
              <a:t>Førsteskuespilleren (</a:t>
            </a:r>
            <a:r>
              <a:rPr lang="da-DK" i="1" dirty="0" err="1"/>
              <a:t>protagonistas</a:t>
            </a:r>
            <a:r>
              <a:rPr lang="da-DK" dirty="0"/>
              <a:t>) tog sig af hovedrollen</a:t>
            </a:r>
          </a:p>
          <a:p>
            <a:pPr>
              <a:lnSpc>
                <a:spcPct val="110000"/>
              </a:lnSpc>
            </a:pPr>
            <a:r>
              <a:rPr lang="da-DK" dirty="0"/>
              <a:t>Bærer handlingen i replikkerne: Alle udformet på vers (</a:t>
            </a:r>
            <a:r>
              <a:rPr lang="da-DK" b="1" i="1" dirty="0" err="1"/>
              <a:t>iambisk</a:t>
            </a:r>
            <a:r>
              <a:rPr lang="da-DK" b="1" i="1" dirty="0"/>
              <a:t> trimeter</a:t>
            </a:r>
            <a:r>
              <a:rPr lang="da-DK" dirty="0"/>
              <a:t>)</a:t>
            </a:r>
          </a:p>
          <a:p>
            <a:pPr>
              <a:lnSpc>
                <a:spcPct val="110000"/>
              </a:lnSpc>
            </a:pPr>
            <a:r>
              <a:rPr lang="da-DK" dirty="0"/>
              <a:t>Skuespillerne er altid mænd, også ved kvindelige karakterer</a:t>
            </a:r>
          </a:p>
          <a:p>
            <a:pPr>
              <a:lnSpc>
                <a:spcPct val="110000"/>
              </a:lnSpc>
            </a:pPr>
            <a:r>
              <a:rPr lang="da-DK" dirty="0"/>
              <a:t>Bruger beklædning, masker og rekvisitter til at skabe stemningen</a:t>
            </a:r>
          </a:p>
          <a:p>
            <a:pPr>
              <a:lnSpc>
                <a:spcPct val="110000"/>
              </a:lnSpc>
            </a:pPr>
            <a:r>
              <a:rPr lang="da-DK" dirty="0"/>
              <a:t>Alle bar masker: Ingen originale dramamasker er bevaret, idet de var lavet af “</a:t>
            </a:r>
            <a:r>
              <a:rPr lang="da-DK" dirty="0" err="1"/>
              <a:t>stiffened</a:t>
            </a:r>
            <a:r>
              <a:rPr lang="da-DK" dirty="0"/>
              <a:t> linen or </a:t>
            </a:r>
            <a:r>
              <a:rPr lang="da-DK" dirty="0" err="1"/>
              <a:t>wood</a:t>
            </a:r>
            <a:r>
              <a:rPr lang="da-DK" dirty="0"/>
              <a:t>.” Vi har fx terrakottamasker, der ikke blev brugt i selve teateret, men som repræsenterede disse masker. Disse blev brugt til ofringer m.m.</a:t>
            </a:r>
          </a:p>
        </p:txBody>
      </p:sp>
    </p:spTree>
    <p:extLst>
      <p:ext uri="{BB962C8B-B14F-4D97-AF65-F5344CB8AC3E}">
        <p14:creationId xmlns:p14="http://schemas.microsoft.com/office/powerpoint/2010/main" val="38242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9C363-6607-37BD-9E90-C5BA7CA7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402"/>
          </a:xfrm>
        </p:spPr>
        <p:txBody>
          <a:bodyPr/>
          <a:lstStyle/>
          <a:p>
            <a:r>
              <a:rPr lang="da-DK" dirty="0"/>
              <a:t>Koret (</a:t>
            </a:r>
            <a:r>
              <a:rPr lang="da-DK" i="1" dirty="0" err="1"/>
              <a:t>koros</a:t>
            </a:r>
            <a:r>
              <a:rPr lang="da-DK" dirty="0"/>
              <a:t>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3F9801-B2EC-F852-E440-A6235290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991402"/>
            <a:ext cx="11903242" cy="58665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Koret bar </a:t>
            </a:r>
            <a:r>
              <a:rPr lang="en-US" sz="2700" dirty="0" err="1"/>
              <a:t>også</a:t>
            </a:r>
            <a:r>
              <a:rPr lang="en-US" sz="2700" dirty="0"/>
              <a:t> masker </a:t>
            </a:r>
            <a:r>
              <a:rPr lang="en-US" sz="2700" dirty="0" err="1"/>
              <a:t>og</a:t>
            </a:r>
            <a:r>
              <a:rPr lang="en-US" sz="2700" dirty="0"/>
              <a:t> </a:t>
            </a:r>
            <a:r>
              <a:rPr lang="en-US" sz="2700" dirty="0" err="1"/>
              <a:t>kostumer</a:t>
            </a:r>
            <a:endParaRPr lang="en-US" sz="2700" dirty="0"/>
          </a:p>
          <a:p>
            <a:pPr>
              <a:lnSpc>
                <a:spcPct val="100000"/>
              </a:lnSpc>
            </a:pPr>
            <a:r>
              <a:rPr lang="en-US" sz="2700" dirty="0"/>
              <a:t>Koret </a:t>
            </a:r>
            <a:r>
              <a:rPr lang="en-US" sz="2700" dirty="0" err="1"/>
              <a:t>bestod</a:t>
            </a:r>
            <a:r>
              <a:rPr lang="en-US" sz="2700" dirty="0"/>
              <a:t> </a:t>
            </a:r>
            <a:r>
              <a:rPr lang="en-US" sz="2700" dirty="0" err="1"/>
              <a:t>af</a:t>
            </a:r>
            <a:r>
              <a:rPr lang="en-US" sz="2700" dirty="0"/>
              <a:t> 15 </a:t>
            </a:r>
            <a:r>
              <a:rPr lang="en-US" sz="2700" dirty="0" err="1"/>
              <a:t>personer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Sophokles’ </a:t>
            </a:r>
            <a:r>
              <a:rPr lang="en-US" sz="2700" i="1" dirty="0"/>
              <a:t>Antigone</a:t>
            </a:r>
            <a:endParaRPr lang="en-US" sz="2700" dirty="0"/>
          </a:p>
          <a:p>
            <a:pPr lvl="1">
              <a:lnSpc>
                <a:spcPct val="100000"/>
              </a:lnSpc>
            </a:pPr>
            <a:r>
              <a:rPr lang="en-US" sz="2700" b="1" dirty="0" err="1"/>
              <a:t>Thebens</a:t>
            </a:r>
            <a:r>
              <a:rPr lang="en-US" sz="2700" b="1" dirty="0"/>
              <a:t> </a:t>
            </a:r>
            <a:r>
              <a:rPr lang="en-US" sz="2700" b="1" dirty="0" err="1"/>
              <a:t>ældste</a:t>
            </a:r>
            <a:r>
              <a:rPr lang="en-US" sz="2700" b="1" dirty="0"/>
              <a:t> </a:t>
            </a:r>
            <a:r>
              <a:rPr lang="en-US" sz="2700" b="1" dirty="0" err="1"/>
              <a:t>råd</a:t>
            </a:r>
            <a:r>
              <a:rPr lang="en-US" sz="2700" dirty="0"/>
              <a:t>: Et </a:t>
            </a:r>
            <a:r>
              <a:rPr lang="en-US" sz="2700" dirty="0" err="1"/>
              <a:t>konservativt</a:t>
            </a:r>
            <a:r>
              <a:rPr lang="en-US" sz="2700" dirty="0"/>
              <a:t> </a:t>
            </a:r>
            <a:r>
              <a:rPr lang="en-US" sz="2700" dirty="0" err="1"/>
              <a:t>udsnit</a:t>
            </a:r>
            <a:r>
              <a:rPr lang="en-US" sz="2700" dirty="0"/>
              <a:t> </a:t>
            </a:r>
            <a:r>
              <a:rPr lang="en-US" sz="2700" dirty="0" err="1"/>
              <a:t>af</a:t>
            </a:r>
            <a:r>
              <a:rPr lang="en-US" sz="2700" dirty="0"/>
              <a:t> </a:t>
            </a:r>
            <a:r>
              <a:rPr lang="en-US" sz="2700" dirty="0" err="1"/>
              <a:t>Thebens</a:t>
            </a:r>
            <a:r>
              <a:rPr lang="en-US" sz="2700" dirty="0"/>
              <a:t> </a:t>
            </a:r>
            <a:r>
              <a:rPr lang="en-US" sz="2700" dirty="0" err="1"/>
              <a:t>befolkning</a:t>
            </a:r>
            <a:r>
              <a:rPr lang="en-US" sz="2700" dirty="0"/>
              <a:t>. De </a:t>
            </a:r>
            <a:r>
              <a:rPr lang="en-US" sz="2700" dirty="0" err="1"/>
              <a:t>repræsenterer</a:t>
            </a:r>
            <a:r>
              <a:rPr lang="en-US" sz="2700" dirty="0"/>
              <a:t> </a:t>
            </a:r>
            <a:r>
              <a:rPr lang="en-US" sz="2700" dirty="0" err="1"/>
              <a:t>byens</a:t>
            </a:r>
            <a:r>
              <a:rPr lang="en-US" sz="2700" dirty="0"/>
              <a:t> </a:t>
            </a:r>
            <a:r>
              <a:rPr lang="en-US" sz="2700" b="1" dirty="0" err="1"/>
              <a:t>kollektive</a:t>
            </a:r>
            <a:r>
              <a:rPr lang="en-US" sz="2700" b="1" dirty="0"/>
              <a:t> </a:t>
            </a:r>
            <a:r>
              <a:rPr lang="en-US" sz="2700" b="1" dirty="0" err="1"/>
              <a:t>bevidsthed</a:t>
            </a:r>
            <a:r>
              <a:rPr lang="en-US" sz="2700" dirty="0"/>
              <a:t>.</a:t>
            </a:r>
            <a:endParaRPr lang="en-US" sz="2700" b="1" dirty="0"/>
          </a:p>
          <a:p>
            <a:pPr>
              <a:lnSpc>
                <a:spcPct val="100000"/>
              </a:lnSpc>
            </a:pPr>
            <a:r>
              <a:rPr lang="en-US" sz="2700" dirty="0" err="1"/>
              <a:t>Fremfører</a:t>
            </a:r>
            <a:r>
              <a:rPr lang="en-US" sz="2700" dirty="0"/>
              <a:t> </a:t>
            </a:r>
            <a:r>
              <a:rPr lang="en-US" sz="2700" dirty="0" err="1"/>
              <a:t>korsange</a:t>
            </a:r>
            <a:r>
              <a:rPr lang="en-US" sz="2700" dirty="0"/>
              <a:t> (</a:t>
            </a:r>
            <a:r>
              <a:rPr lang="en-US" sz="2700" i="1" dirty="0"/>
              <a:t>stasimon</a:t>
            </a:r>
            <a:r>
              <a:rPr lang="en-US" sz="2700" dirty="0"/>
              <a:t>) </a:t>
            </a:r>
            <a:r>
              <a:rPr lang="en-US" sz="2700" dirty="0" err="1"/>
              <a:t>på</a:t>
            </a:r>
            <a:r>
              <a:rPr lang="en-US" sz="2700" dirty="0"/>
              <a:t> </a:t>
            </a:r>
            <a:r>
              <a:rPr lang="en-US" sz="2700" dirty="0" err="1"/>
              <a:t>lyriske</a:t>
            </a:r>
            <a:r>
              <a:rPr lang="en-US" sz="2700" dirty="0"/>
              <a:t> </a:t>
            </a:r>
            <a:r>
              <a:rPr lang="en-US" sz="2700" dirty="0" err="1"/>
              <a:t>versemål</a:t>
            </a:r>
            <a:r>
              <a:rPr lang="en-US" sz="2700" dirty="0"/>
              <a:t>: </a:t>
            </a:r>
            <a:r>
              <a:rPr lang="en-US" sz="2700" dirty="0" err="1"/>
              <a:t>Tragedien</a:t>
            </a:r>
            <a:r>
              <a:rPr lang="en-US" sz="2700" dirty="0"/>
              <a:t> </a:t>
            </a:r>
            <a:r>
              <a:rPr lang="en-US" sz="2700" dirty="0" err="1"/>
              <a:t>består</a:t>
            </a:r>
            <a:r>
              <a:rPr lang="en-US" sz="2700" dirty="0"/>
              <a:t> </a:t>
            </a:r>
            <a:r>
              <a:rPr lang="en-US" sz="2700" dirty="0" err="1"/>
              <a:t>dermed</a:t>
            </a:r>
            <a:r>
              <a:rPr lang="en-US" sz="2700" dirty="0"/>
              <a:t> </a:t>
            </a:r>
            <a:r>
              <a:rPr lang="en-US" sz="2700" dirty="0" err="1"/>
              <a:t>af</a:t>
            </a:r>
            <a:r>
              <a:rPr lang="en-US" sz="2700" dirty="0"/>
              <a:t> </a:t>
            </a:r>
            <a:r>
              <a:rPr lang="en-US" sz="2700" dirty="0" err="1"/>
              <a:t>en</a:t>
            </a:r>
            <a:r>
              <a:rPr lang="en-US" sz="2700" dirty="0"/>
              <a:t> </a:t>
            </a:r>
            <a:r>
              <a:rPr lang="en-US" sz="2700" dirty="0" err="1"/>
              <a:t>vekselvirkning</a:t>
            </a:r>
            <a:r>
              <a:rPr lang="en-US" sz="2700" dirty="0"/>
              <a:t> </a:t>
            </a:r>
            <a:r>
              <a:rPr lang="en-US" sz="2700" dirty="0" err="1"/>
              <a:t>mellem</a:t>
            </a:r>
            <a:r>
              <a:rPr lang="en-US" sz="2700" dirty="0"/>
              <a:t> </a:t>
            </a:r>
            <a:r>
              <a:rPr lang="en-US" sz="2700" dirty="0" err="1"/>
              <a:t>skuespillernes</a:t>
            </a:r>
            <a:r>
              <a:rPr lang="en-US" sz="2700" dirty="0"/>
              <a:t> </a:t>
            </a:r>
            <a:r>
              <a:rPr lang="en-US" sz="2700" dirty="0" err="1"/>
              <a:t>talevers</a:t>
            </a:r>
            <a:r>
              <a:rPr lang="en-US" sz="2700" dirty="0"/>
              <a:t> </a:t>
            </a:r>
            <a:r>
              <a:rPr lang="en-US" sz="2700" dirty="0" err="1"/>
              <a:t>og</a:t>
            </a:r>
            <a:r>
              <a:rPr lang="en-US" sz="2700" dirty="0"/>
              <a:t> </a:t>
            </a:r>
            <a:r>
              <a:rPr lang="en-US" sz="2700" dirty="0" err="1"/>
              <a:t>korets</a:t>
            </a:r>
            <a:r>
              <a:rPr lang="en-US" sz="2700" dirty="0"/>
              <a:t> </a:t>
            </a:r>
            <a:r>
              <a:rPr lang="en-US" sz="2700" dirty="0" err="1"/>
              <a:t>korsange</a:t>
            </a:r>
            <a:r>
              <a:rPr lang="en-US" sz="27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2700" dirty="0" err="1"/>
              <a:t>Korsangene</a:t>
            </a:r>
            <a:r>
              <a:rPr lang="en-US" sz="2700" dirty="0"/>
              <a:t> </a:t>
            </a:r>
            <a:r>
              <a:rPr lang="en-US" sz="2700" dirty="0" err="1"/>
              <a:t>har</a:t>
            </a:r>
            <a:r>
              <a:rPr lang="en-US" sz="2700" dirty="0"/>
              <a:t> </a:t>
            </a:r>
            <a:r>
              <a:rPr lang="en-US" sz="2700" dirty="0" err="1"/>
              <a:t>flere</a:t>
            </a:r>
            <a:r>
              <a:rPr lang="en-US" sz="2700" dirty="0"/>
              <a:t> </a:t>
            </a:r>
            <a:r>
              <a:rPr lang="en-US" sz="2700" dirty="0" err="1"/>
              <a:t>funktioner</a:t>
            </a:r>
            <a:r>
              <a:rPr lang="en-US" sz="27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Som et intermezzo </a:t>
            </a:r>
            <a:r>
              <a:rPr lang="en-US" sz="2700" dirty="0" err="1"/>
              <a:t>og</a:t>
            </a:r>
            <a:r>
              <a:rPr lang="en-US" sz="2700" dirty="0"/>
              <a:t> </a:t>
            </a:r>
            <a:r>
              <a:rPr lang="en-US" sz="2700" dirty="0" err="1"/>
              <a:t>redskab</a:t>
            </a:r>
            <a:r>
              <a:rPr lang="en-US" sz="2700" dirty="0"/>
              <a:t> </a:t>
            </a:r>
            <a:r>
              <a:rPr lang="en-US" sz="2700" dirty="0" err="1"/>
              <a:t>til</a:t>
            </a:r>
            <a:r>
              <a:rPr lang="en-US" sz="2700" dirty="0"/>
              <a:t> at </a:t>
            </a:r>
            <a:r>
              <a:rPr lang="en-US" sz="2700" dirty="0" err="1"/>
              <a:t>opdele</a:t>
            </a:r>
            <a:r>
              <a:rPr lang="en-US" sz="2700" dirty="0"/>
              <a:t> </a:t>
            </a:r>
            <a:r>
              <a:rPr lang="en-US" sz="2700" dirty="0" err="1"/>
              <a:t>handlingsepisoder</a:t>
            </a:r>
            <a:r>
              <a:rPr lang="en-US" sz="2700" dirty="0"/>
              <a:t> (</a:t>
            </a:r>
            <a:r>
              <a:rPr lang="en-US" sz="2700" i="1" dirty="0"/>
              <a:t>epeisodion)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Som </a:t>
            </a:r>
            <a:r>
              <a:rPr lang="en-US" sz="2700" dirty="0" err="1"/>
              <a:t>lyriske</a:t>
            </a:r>
            <a:r>
              <a:rPr lang="en-US" sz="2700" dirty="0"/>
              <a:t> </a:t>
            </a:r>
            <a:r>
              <a:rPr lang="en-US" sz="2700" dirty="0" err="1"/>
              <a:t>kommentarer</a:t>
            </a:r>
            <a:r>
              <a:rPr lang="en-US" sz="2700" dirty="0"/>
              <a:t> </a:t>
            </a:r>
            <a:r>
              <a:rPr lang="en-US" sz="2700" dirty="0" err="1"/>
              <a:t>til</a:t>
            </a:r>
            <a:r>
              <a:rPr lang="en-US" sz="2700" dirty="0"/>
              <a:t> </a:t>
            </a:r>
            <a:r>
              <a:rPr lang="en-US" sz="2700" dirty="0" err="1"/>
              <a:t>tragediens</a:t>
            </a:r>
            <a:r>
              <a:rPr lang="en-US" sz="2700" dirty="0"/>
              <a:t> handling </a:t>
            </a:r>
            <a:r>
              <a:rPr lang="en-US" sz="2700" dirty="0" err="1"/>
              <a:t>på</a:t>
            </a:r>
            <a:r>
              <a:rPr lang="en-US" sz="2700" dirty="0"/>
              <a:t> </a:t>
            </a:r>
            <a:r>
              <a:rPr lang="en-US" sz="2700" dirty="0" err="1"/>
              <a:t>scenen</a:t>
            </a:r>
            <a:endParaRPr lang="en-US" sz="2700" dirty="0"/>
          </a:p>
          <a:p>
            <a:pPr lvl="1">
              <a:lnSpc>
                <a:spcPct val="100000"/>
              </a:lnSpc>
            </a:pPr>
            <a:r>
              <a:rPr lang="en-US" sz="2700" dirty="0"/>
              <a:t>Kan </a:t>
            </a:r>
            <a:r>
              <a:rPr lang="en-US" sz="2700" dirty="0" err="1"/>
              <a:t>behandle</a:t>
            </a:r>
            <a:r>
              <a:rPr lang="en-US" sz="2700" dirty="0"/>
              <a:t> mere </a:t>
            </a:r>
            <a:r>
              <a:rPr lang="en-US" sz="2700" dirty="0" err="1"/>
              <a:t>abstrakte</a:t>
            </a:r>
            <a:r>
              <a:rPr lang="en-US" sz="2700" dirty="0"/>
              <a:t> </a:t>
            </a:r>
            <a:r>
              <a:rPr lang="en-US" sz="2700" dirty="0" err="1"/>
              <a:t>og</a:t>
            </a:r>
            <a:r>
              <a:rPr lang="en-US" sz="2700" dirty="0"/>
              <a:t> </a:t>
            </a:r>
            <a:r>
              <a:rPr lang="en-US" sz="2700" dirty="0" err="1"/>
              <a:t>højtsvævende</a:t>
            </a:r>
            <a:r>
              <a:rPr lang="en-US" sz="2700" dirty="0"/>
              <a:t> </a:t>
            </a:r>
            <a:r>
              <a:rPr lang="en-US" sz="2700" dirty="0" err="1"/>
              <a:t>temaer</a:t>
            </a:r>
            <a:r>
              <a:rPr lang="en-US" sz="2700" dirty="0"/>
              <a:t>, der </a:t>
            </a:r>
            <a:r>
              <a:rPr lang="en-US" sz="2700" dirty="0" err="1"/>
              <a:t>på</a:t>
            </a:r>
            <a:r>
              <a:rPr lang="en-US" sz="2700" dirty="0"/>
              <a:t> den </a:t>
            </a:r>
            <a:r>
              <a:rPr lang="en-US" sz="2700" dirty="0" err="1"/>
              <a:t>ene</a:t>
            </a:r>
            <a:r>
              <a:rPr lang="en-US" sz="2700" dirty="0"/>
              <a:t> </a:t>
            </a:r>
            <a:r>
              <a:rPr lang="en-US" sz="2700" dirty="0" err="1"/>
              <a:t>eller</a:t>
            </a:r>
            <a:r>
              <a:rPr lang="en-US" sz="2700" dirty="0"/>
              <a:t> </a:t>
            </a:r>
            <a:r>
              <a:rPr lang="en-US" sz="2700" dirty="0" err="1"/>
              <a:t>anden</a:t>
            </a:r>
            <a:r>
              <a:rPr lang="en-US" sz="2700" dirty="0"/>
              <a:t> </a:t>
            </a:r>
            <a:r>
              <a:rPr lang="en-US" sz="2700" dirty="0" err="1"/>
              <a:t>måde</a:t>
            </a:r>
            <a:r>
              <a:rPr lang="en-US" sz="2700" dirty="0"/>
              <a:t> </a:t>
            </a:r>
            <a:r>
              <a:rPr lang="en-US" sz="2700" dirty="0" err="1"/>
              <a:t>relaterer</a:t>
            </a:r>
            <a:r>
              <a:rPr lang="en-US" sz="2700" dirty="0"/>
              <a:t> sig </a:t>
            </a:r>
            <a:r>
              <a:rPr lang="en-US" sz="2700" dirty="0" err="1"/>
              <a:t>til</a:t>
            </a:r>
            <a:r>
              <a:rPr lang="en-US" sz="2700" dirty="0"/>
              <a:t> </a:t>
            </a:r>
            <a:r>
              <a:rPr lang="en-US" sz="2700" dirty="0" err="1"/>
              <a:t>specfikke</a:t>
            </a:r>
            <a:r>
              <a:rPr lang="en-US" sz="2700" dirty="0"/>
              <a:t> </a:t>
            </a:r>
            <a:r>
              <a:rPr lang="en-US" sz="2700" dirty="0" err="1"/>
              <a:t>scener</a:t>
            </a:r>
            <a:r>
              <a:rPr lang="en-US" sz="2700" dirty="0"/>
              <a:t> </a:t>
            </a:r>
            <a:r>
              <a:rPr lang="en-US" sz="2700" dirty="0" err="1"/>
              <a:t>eller</a:t>
            </a:r>
            <a:r>
              <a:rPr lang="en-US" sz="2700" dirty="0"/>
              <a:t> </a:t>
            </a:r>
            <a:r>
              <a:rPr lang="en-US" sz="2700" dirty="0" err="1"/>
              <a:t>tragedien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sig </a:t>
            </a:r>
            <a:r>
              <a:rPr lang="en-US" sz="2700" dirty="0" err="1"/>
              <a:t>selv</a:t>
            </a:r>
            <a:endParaRPr lang="en-US" sz="2700" dirty="0"/>
          </a:p>
          <a:p>
            <a:pPr>
              <a:lnSpc>
                <a:spcPct val="100000"/>
              </a:lnSpc>
            </a:pPr>
            <a:r>
              <a:rPr lang="en-US" sz="2700" dirty="0" err="1"/>
              <a:t>Korlederen</a:t>
            </a:r>
            <a:r>
              <a:rPr lang="en-US" sz="2700" dirty="0"/>
              <a:t> (</a:t>
            </a:r>
            <a:r>
              <a:rPr lang="en-US" sz="2700" dirty="0" err="1"/>
              <a:t>koryfaios</a:t>
            </a:r>
            <a:r>
              <a:rPr lang="en-US" sz="2700" dirty="0"/>
              <a:t>) </a:t>
            </a:r>
            <a:r>
              <a:rPr lang="en-US" sz="2700" dirty="0" err="1"/>
              <a:t>kan</a:t>
            </a:r>
            <a:r>
              <a:rPr lang="en-US" sz="2700" dirty="0"/>
              <a:t> </a:t>
            </a:r>
            <a:r>
              <a:rPr lang="en-US" sz="2700" dirty="0" err="1"/>
              <a:t>på</a:t>
            </a:r>
            <a:r>
              <a:rPr lang="en-US" sz="2700" dirty="0"/>
              <a:t> </a:t>
            </a:r>
            <a:r>
              <a:rPr lang="en-US" sz="2700" dirty="0" err="1"/>
              <a:t>korets</a:t>
            </a:r>
            <a:r>
              <a:rPr lang="en-US" sz="2700" dirty="0"/>
              <a:t> </a:t>
            </a:r>
            <a:r>
              <a:rPr lang="en-US" sz="2700" dirty="0" err="1"/>
              <a:t>vegne</a:t>
            </a:r>
            <a:r>
              <a:rPr lang="en-US" sz="2700" dirty="0"/>
              <a:t> </a:t>
            </a:r>
            <a:r>
              <a:rPr lang="en-US" sz="2700" dirty="0" err="1"/>
              <a:t>gå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dialog med </a:t>
            </a:r>
            <a:r>
              <a:rPr lang="en-US" sz="2700" dirty="0" err="1"/>
              <a:t>skuespilleren</a:t>
            </a:r>
            <a:endParaRPr lang="en-US" sz="2700" dirty="0"/>
          </a:p>
          <a:p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16428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C1291-3143-FE7D-FD24-CEAEE947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Aristoteles’ begreber (</a:t>
            </a:r>
            <a:r>
              <a:rPr lang="da-DK" b="1" i="1" dirty="0"/>
              <a:t>Poetikken</a:t>
            </a:r>
            <a:r>
              <a:rPr lang="da-DK" b="1" dirty="0"/>
              <a:t>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23DB03-0925-C8CE-CED2-A54CB911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Mimesis (</a:t>
            </a:r>
            <a:r>
              <a:rPr lang="el-GR" b="1" dirty="0"/>
              <a:t>μίμησις</a:t>
            </a:r>
            <a:r>
              <a:rPr lang="da-DK" b="1" dirty="0"/>
              <a:t>): </a:t>
            </a:r>
            <a:r>
              <a:rPr lang="da-DK" i="1" dirty="0"/>
              <a:t>Efterligning</a:t>
            </a:r>
            <a:r>
              <a:rPr lang="da-DK" dirty="0"/>
              <a:t>. </a:t>
            </a:r>
            <a:endParaRPr lang="da-DK" b="1" dirty="0"/>
          </a:p>
          <a:p>
            <a:r>
              <a:rPr lang="da-DK" b="1" dirty="0" err="1"/>
              <a:t>Mytos</a:t>
            </a:r>
            <a:r>
              <a:rPr lang="el-GR" b="1" dirty="0"/>
              <a:t> </a:t>
            </a:r>
            <a:r>
              <a:rPr lang="da-DK" b="1" dirty="0"/>
              <a:t>(</a:t>
            </a:r>
            <a:r>
              <a:rPr lang="el-GR" b="1" dirty="0"/>
              <a:t>μυθος</a:t>
            </a:r>
            <a:r>
              <a:rPr lang="da-DK" b="1" dirty="0"/>
              <a:t>): </a:t>
            </a:r>
            <a:r>
              <a:rPr lang="da-DK" i="1" dirty="0"/>
              <a:t>Fortælling/handling</a:t>
            </a:r>
            <a:r>
              <a:rPr lang="da-DK" dirty="0"/>
              <a:t>. </a:t>
            </a:r>
            <a:endParaRPr lang="da-DK" b="1" dirty="0"/>
          </a:p>
          <a:p>
            <a:r>
              <a:rPr lang="da-DK" b="1" dirty="0"/>
              <a:t>Etos</a:t>
            </a:r>
            <a:r>
              <a:rPr lang="el-GR" b="1" dirty="0"/>
              <a:t> </a:t>
            </a:r>
            <a:r>
              <a:rPr lang="da-DK" b="1" dirty="0"/>
              <a:t>(</a:t>
            </a:r>
            <a:r>
              <a:rPr lang="el-GR" b="1" dirty="0"/>
              <a:t>ἦθος</a:t>
            </a:r>
            <a:r>
              <a:rPr lang="da-DK" b="1" dirty="0"/>
              <a:t>): </a:t>
            </a:r>
            <a:r>
              <a:rPr lang="da-DK" i="1" dirty="0"/>
              <a:t>Karakter/rolle. </a:t>
            </a:r>
            <a:endParaRPr lang="da-DK" b="1" dirty="0"/>
          </a:p>
          <a:p>
            <a:r>
              <a:rPr lang="da-DK" b="1" dirty="0" err="1"/>
              <a:t>Peripeteia</a:t>
            </a:r>
            <a:r>
              <a:rPr lang="el-GR" b="1" dirty="0"/>
              <a:t> </a:t>
            </a:r>
            <a:r>
              <a:rPr lang="da-DK" b="1" dirty="0"/>
              <a:t>(</a:t>
            </a:r>
            <a:r>
              <a:rPr lang="el-GR" b="1" dirty="0"/>
              <a:t>περιπέτεια</a:t>
            </a:r>
            <a:r>
              <a:rPr lang="da-DK" b="1" dirty="0"/>
              <a:t>): </a:t>
            </a:r>
            <a:r>
              <a:rPr lang="da-DK" i="1" dirty="0"/>
              <a:t>Vendepunkt</a:t>
            </a:r>
            <a:r>
              <a:rPr lang="da-DK" dirty="0"/>
              <a:t>.</a:t>
            </a:r>
          </a:p>
          <a:p>
            <a:r>
              <a:rPr lang="da-DK" b="1" dirty="0" err="1"/>
              <a:t>Anagnorisis</a:t>
            </a:r>
            <a:r>
              <a:rPr lang="el-GR" b="1" dirty="0"/>
              <a:t> </a:t>
            </a:r>
            <a:r>
              <a:rPr lang="da-DK" b="1" dirty="0"/>
              <a:t>(</a:t>
            </a:r>
            <a:r>
              <a:rPr lang="el-GR" b="1" dirty="0"/>
              <a:t>ἀναγνώρισις</a:t>
            </a:r>
            <a:r>
              <a:rPr lang="da-DK" b="1" dirty="0"/>
              <a:t>): </a:t>
            </a:r>
            <a:r>
              <a:rPr lang="da-DK" i="1" dirty="0"/>
              <a:t>Genkendelse/opklaring</a:t>
            </a:r>
            <a:r>
              <a:rPr lang="da-DK" dirty="0"/>
              <a:t>. </a:t>
            </a:r>
          </a:p>
          <a:p>
            <a:r>
              <a:rPr lang="da-DK" b="1" dirty="0" err="1"/>
              <a:t>Eleos</a:t>
            </a:r>
            <a:r>
              <a:rPr lang="el-GR" b="1" dirty="0"/>
              <a:t> </a:t>
            </a:r>
            <a:r>
              <a:rPr lang="da-DK" b="1" dirty="0"/>
              <a:t>(</a:t>
            </a:r>
            <a:r>
              <a:rPr lang="el-GR" b="1" dirty="0"/>
              <a:t>ἒλεοσ</a:t>
            </a:r>
            <a:r>
              <a:rPr lang="da-DK" b="1" dirty="0"/>
              <a:t>): </a:t>
            </a:r>
            <a:r>
              <a:rPr lang="da-DK" i="1" dirty="0"/>
              <a:t>Medynk</a:t>
            </a:r>
            <a:r>
              <a:rPr lang="da-DK" dirty="0"/>
              <a:t>.</a:t>
            </a:r>
          </a:p>
          <a:p>
            <a:r>
              <a:rPr lang="da-DK" b="1" dirty="0" err="1"/>
              <a:t>Fobos</a:t>
            </a:r>
            <a:r>
              <a:rPr lang="da-DK" b="1" dirty="0"/>
              <a:t> (</a:t>
            </a:r>
            <a:r>
              <a:rPr lang="el-GR" b="1" dirty="0"/>
              <a:t>φόβοσ</a:t>
            </a:r>
            <a:r>
              <a:rPr lang="da-DK" b="1" dirty="0"/>
              <a:t>): </a:t>
            </a:r>
            <a:r>
              <a:rPr lang="da-DK" i="1" dirty="0"/>
              <a:t>Frygt.</a:t>
            </a:r>
          </a:p>
          <a:p>
            <a:r>
              <a:rPr lang="da-DK" b="1" dirty="0"/>
              <a:t>Katarsis (</a:t>
            </a:r>
            <a:r>
              <a:rPr lang="el-GR" b="1" dirty="0"/>
              <a:t>καθάρσις</a:t>
            </a:r>
            <a:r>
              <a:rPr lang="da-DK" b="1" dirty="0"/>
              <a:t>): </a:t>
            </a:r>
            <a:r>
              <a:rPr lang="da-DK" i="1" dirty="0"/>
              <a:t>Renselse.</a:t>
            </a:r>
            <a:endParaRPr lang="da-DK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A2FE92F9-8DB6-351E-7D72-BF934F78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569" y="-23812"/>
            <a:ext cx="2561431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013AE21-D82B-CF39-F059-9AE41A69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21" y="4297680"/>
            <a:ext cx="4967980" cy="25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67B8A-CCAF-6560-7B9A-75D57FB5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Nomos</a:t>
            </a:r>
            <a:r>
              <a:rPr lang="da-DK" b="1" dirty="0"/>
              <a:t> (</a:t>
            </a:r>
            <a:r>
              <a:rPr lang="el-GR" b="1" i="1" dirty="0"/>
              <a:t>νόμος</a:t>
            </a:r>
            <a:r>
              <a:rPr lang="da-DK" b="1" dirty="0"/>
              <a:t>) </a:t>
            </a:r>
            <a:r>
              <a:rPr lang="da-DK" dirty="0"/>
              <a:t>overfor </a:t>
            </a:r>
            <a:r>
              <a:rPr lang="da-DK" b="1" dirty="0" err="1"/>
              <a:t>hosia</a:t>
            </a:r>
            <a:r>
              <a:rPr lang="da-DK" b="1" dirty="0"/>
              <a:t> (</a:t>
            </a:r>
            <a:r>
              <a:rPr lang="el-GR" b="1" i="1" dirty="0"/>
              <a:t>ὅσια</a:t>
            </a:r>
            <a:r>
              <a:rPr lang="da-DK" b="1" dirty="0"/>
              <a:t>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6D400F-A976-E1D0-54D7-2DBDA904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/>
              <a:t>Nomos</a:t>
            </a:r>
            <a:r>
              <a:rPr lang="da-DK" b="1" dirty="0"/>
              <a:t> </a:t>
            </a:r>
            <a:r>
              <a:rPr lang="da-DK" dirty="0"/>
              <a:t>(</a:t>
            </a:r>
            <a:r>
              <a:rPr lang="da-DK" i="1" dirty="0"/>
              <a:t>lov el. anordning</a:t>
            </a:r>
            <a:r>
              <a:rPr lang="da-DK" dirty="0"/>
              <a:t>): Helt forsimplet betegner </a:t>
            </a:r>
            <a:r>
              <a:rPr lang="da-DK" i="1" dirty="0" err="1"/>
              <a:t>nomos</a:t>
            </a:r>
            <a:r>
              <a:rPr lang="da-DK" i="1" dirty="0"/>
              <a:t> </a:t>
            </a:r>
            <a:r>
              <a:rPr lang="da-DK" dirty="0"/>
              <a:t>her</a:t>
            </a:r>
            <a:r>
              <a:rPr lang="da-DK" i="1" dirty="0"/>
              <a:t> </a:t>
            </a:r>
            <a:r>
              <a:rPr lang="da-DK" dirty="0"/>
              <a:t>bystatens love, der altså er skabt af mennesker. Kreon har som enevældig konge vedtaget en lov/ordning, som han mener er i bystatens (</a:t>
            </a:r>
            <a:r>
              <a:rPr lang="da-DK" i="1" dirty="0" err="1"/>
              <a:t>polis</a:t>
            </a:r>
            <a:r>
              <a:rPr lang="da-DK" dirty="0"/>
              <a:t>) bedste interesse.</a:t>
            </a:r>
          </a:p>
          <a:p>
            <a:r>
              <a:rPr lang="da-DK" b="1" dirty="0" err="1"/>
              <a:t>Hosia</a:t>
            </a:r>
            <a:r>
              <a:rPr lang="da-DK" b="1" dirty="0"/>
              <a:t> </a:t>
            </a:r>
            <a:r>
              <a:rPr lang="da-DK" dirty="0"/>
              <a:t>(</a:t>
            </a:r>
            <a:r>
              <a:rPr lang="da-DK" i="1" dirty="0"/>
              <a:t>den guddommelige el. naturlige ret</a:t>
            </a:r>
            <a:r>
              <a:rPr lang="da-DK" dirty="0"/>
              <a:t>): Helt forsimplet betegner </a:t>
            </a:r>
            <a:r>
              <a:rPr lang="da-DK" i="1" dirty="0" err="1"/>
              <a:t>hosia</a:t>
            </a:r>
            <a:r>
              <a:rPr lang="da-DK" i="1" dirty="0"/>
              <a:t> </a:t>
            </a:r>
            <a:r>
              <a:rPr lang="da-DK" dirty="0"/>
              <a:t>det retmæssige og hellige, som menneske er forpligtet til at yde guderne, og det kan deraf også betegne gudernes love. </a:t>
            </a:r>
            <a:r>
              <a:rPr lang="da-DK" dirty="0" err="1"/>
              <a:t>Antigone</a:t>
            </a:r>
            <a:r>
              <a:rPr lang="da-DK" dirty="0"/>
              <a:t> mener, at den guddommelige ret/gudernes love står over Kreons vedtagne love. </a:t>
            </a:r>
            <a:endParaRPr lang="da-DK" b="1" i="1" dirty="0"/>
          </a:p>
        </p:txBody>
      </p:sp>
    </p:spTree>
    <p:extLst>
      <p:ext uri="{BB962C8B-B14F-4D97-AF65-F5344CB8AC3E}">
        <p14:creationId xmlns:p14="http://schemas.microsoft.com/office/powerpoint/2010/main" val="42012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D2E9C-412B-96DE-497F-C054B404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325563"/>
          </a:xfrm>
        </p:spPr>
        <p:txBody>
          <a:bodyPr/>
          <a:lstStyle/>
          <a:p>
            <a:r>
              <a:rPr lang="da-DK" b="1" dirty="0" err="1"/>
              <a:t>Sophrosyne</a:t>
            </a:r>
            <a:r>
              <a:rPr lang="da-DK" b="1" dirty="0"/>
              <a:t> </a:t>
            </a:r>
            <a:r>
              <a:rPr lang="da-DK" b="1" i="1" dirty="0"/>
              <a:t>(</a:t>
            </a:r>
            <a:r>
              <a:rPr lang="el-GR" b="1" i="1" dirty="0"/>
              <a:t>σωφροσύνη</a:t>
            </a:r>
            <a:r>
              <a:rPr lang="da-DK" b="1" i="1" dirty="0"/>
              <a:t>) </a:t>
            </a:r>
            <a:r>
              <a:rPr lang="da-DK" dirty="0"/>
              <a:t>overfor </a:t>
            </a:r>
            <a:r>
              <a:rPr lang="da-DK" b="1" dirty="0" err="1"/>
              <a:t>ate</a:t>
            </a:r>
            <a:r>
              <a:rPr lang="da-DK" b="1" dirty="0"/>
              <a:t> </a:t>
            </a:r>
            <a:r>
              <a:rPr lang="da-DK" b="1" i="1" dirty="0"/>
              <a:t>(</a:t>
            </a:r>
            <a:r>
              <a:rPr lang="el-GR" b="1" i="1" dirty="0"/>
              <a:t>ἄτη</a:t>
            </a:r>
            <a:r>
              <a:rPr lang="da-DK" b="1" i="1" dirty="0"/>
              <a:t>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1EA65B-8A73-D2CE-3D24-15B972A01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9724"/>
            <a:ext cx="12192000" cy="5176836"/>
          </a:xfrm>
        </p:spPr>
        <p:txBody>
          <a:bodyPr>
            <a:normAutofit/>
          </a:bodyPr>
          <a:lstStyle/>
          <a:p>
            <a:r>
              <a:rPr lang="da-DK" b="1" dirty="0" err="1"/>
              <a:t>Sophrosyne</a:t>
            </a:r>
            <a:r>
              <a:rPr lang="da-DK" b="1" dirty="0"/>
              <a:t> </a:t>
            </a:r>
            <a:r>
              <a:rPr lang="da-DK" dirty="0"/>
              <a:t>(</a:t>
            </a:r>
            <a:r>
              <a:rPr lang="da-DK" i="1" dirty="0"/>
              <a:t>besindighed, mådehold, beskedenhed</a:t>
            </a:r>
            <a:r>
              <a:rPr lang="da-DK" dirty="0"/>
              <a:t>): Man handler med besindighed og handler med mådehold, idet man kender sine egne begrænsninger som menneske. Dette ses ofte som modsætningen af </a:t>
            </a:r>
            <a:r>
              <a:rPr lang="da-DK" i="1" dirty="0"/>
              <a:t>hybris</a:t>
            </a:r>
            <a:r>
              <a:rPr lang="da-DK" dirty="0"/>
              <a:t>, hvor man netop (uvidende) overtræder denne grænse. Besidder man denne dyd, får man et bedre liv og tager bedre beslutning.</a:t>
            </a:r>
          </a:p>
          <a:p>
            <a:r>
              <a:rPr lang="da-DK" b="1" dirty="0" err="1"/>
              <a:t>Ate</a:t>
            </a:r>
            <a:r>
              <a:rPr lang="da-DK" b="1" dirty="0"/>
              <a:t> </a:t>
            </a:r>
            <a:r>
              <a:rPr lang="da-DK" dirty="0"/>
              <a:t>(</a:t>
            </a:r>
            <a:r>
              <a:rPr lang="da-DK" i="1" dirty="0"/>
              <a:t>brøde el. udåd begået i åndsforvirring/forblindelse)</a:t>
            </a:r>
            <a:r>
              <a:rPr lang="da-DK" dirty="0"/>
              <a:t>: Udover ordets praktiske betydning kan det også betegne selve den kvindelige personifikation, der forstyrrer menneskets sunde fornuft og får det til at begå overgreb mod naturen/guderne (</a:t>
            </a:r>
            <a:r>
              <a:rPr lang="da-DK" i="1" dirty="0"/>
              <a:t>hybris</a:t>
            </a:r>
            <a:r>
              <a:rPr lang="da-DK" dirty="0"/>
              <a:t>), hvoraf straffen er nemesis. Hvad end om en helt/heltindes fejltrin/udåd er skabt af en guddommelig eller personlig forblindelse, så er resultatet en straf (</a:t>
            </a:r>
            <a:r>
              <a:rPr lang="da-DK" i="1" dirty="0"/>
              <a:t>nemesis</a:t>
            </a:r>
            <a:r>
              <a:rPr lang="da-DK" dirty="0"/>
              <a:t>), der genoprettet balancen. Kreon, hvad end om han kan bebrejdes eller ej, besidder denne forblindelse.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3715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C83F2-F173-0235-21E7-A238151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59"/>
            <a:ext cx="10515600" cy="1325563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F25D04-BACF-2542-9C8C-1A735C53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56664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Forberedelse af fremlæggelser </a:t>
            </a:r>
            <a:r>
              <a:rPr lang="da-DK"/>
              <a:t>(10-15 </a:t>
            </a:r>
            <a:r>
              <a:rPr lang="da-DK" dirty="0"/>
              <a:t>min)</a:t>
            </a:r>
          </a:p>
          <a:p>
            <a:pPr>
              <a:lnSpc>
                <a:spcPct val="110000"/>
              </a:lnSpc>
            </a:pPr>
            <a:r>
              <a:rPr lang="da-DK" dirty="0"/>
              <a:t>Fremlæggelser (</a:t>
            </a:r>
            <a:r>
              <a:rPr lang="da-DK" b="1" dirty="0"/>
              <a:t>v. 1115-1352</a:t>
            </a:r>
            <a:r>
              <a:rPr lang="da-DK" dirty="0"/>
              <a:t>)</a:t>
            </a:r>
          </a:p>
          <a:p>
            <a:pPr>
              <a:lnSpc>
                <a:spcPct val="110000"/>
              </a:lnSpc>
            </a:pPr>
            <a:r>
              <a:rPr lang="da-DK" dirty="0"/>
              <a:t>Repetition/samling af (nogle) begreber fra </a:t>
            </a:r>
            <a:r>
              <a:rPr lang="da-DK" i="1" dirty="0" err="1"/>
              <a:t>Antigone</a:t>
            </a:r>
            <a:r>
              <a:rPr lang="da-DK" dirty="0"/>
              <a:t>-forløbet</a:t>
            </a:r>
          </a:p>
          <a:p>
            <a:pPr lvl="1">
              <a:lnSpc>
                <a:spcPct val="110000"/>
              </a:lnSpc>
            </a:pPr>
            <a:r>
              <a:rPr lang="da-DK" dirty="0"/>
              <a:t>Tragedie-genren</a:t>
            </a:r>
          </a:p>
          <a:p>
            <a:pPr lvl="1">
              <a:lnSpc>
                <a:spcPct val="110000"/>
              </a:lnSpc>
            </a:pPr>
            <a:r>
              <a:rPr lang="da-DK" dirty="0"/>
              <a:t>Drama i Athen</a:t>
            </a:r>
          </a:p>
          <a:p>
            <a:pPr lvl="1">
              <a:lnSpc>
                <a:spcPct val="110000"/>
              </a:lnSpc>
            </a:pPr>
            <a:r>
              <a:rPr lang="da-DK" dirty="0" err="1"/>
              <a:t>Sophokles</a:t>
            </a:r>
            <a:endParaRPr lang="da-DK" dirty="0"/>
          </a:p>
          <a:p>
            <a:pPr lvl="1">
              <a:lnSpc>
                <a:spcPct val="110000"/>
              </a:lnSpc>
            </a:pPr>
            <a:r>
              <a:rPr lang="da-DK" dirty="0"/>
              <a:t>Tragediens opbygning</a:t>
            </a:r>
          </a:p>
          <a:p>
            <a:pPr lvl="1">
              <a:lnSpc>
                <a:spcPct val="110000"/>
              </a:lnSpc>
            </a:pPr>
            <a:r>
              <a:rPr lang="da-DK" dirty="0"/>
              <a:t>Skuespillerne og koret</a:t>
            </a:r>
          </a:p>
          <a:p>
            <a:pPr lvl="1">
              <a:lnSpc>
                <a:spcPct val="110000"/>
              </a:lnSpc>
            </a:pPr>
            <a:r>
              <a:rPr lang="da-DK" dirty="0"/>
              <a:t>Aristoteles’ begreber</a:t>
            </a:r>
          </a:p>
          <a:p>
            <a:pPr lvl="1">
              <a:lnSpc>
                <a:spcPct val="110000"/>
              </a:lnSpc>
            </a:pPr>
            <a:r>
              <a:rPr lang="da-DK" i="1" dirty="0" err="1"/>
              <a:t>Nomos</a:t>
            </a:r>
            <a:r>
              <a:rPr lang="da-DK" dirty="0"/>
              <a:t> overfor </a:t>
            </a:r>
            <a:r>
              <a:rPr lang="da-DK" i="1" dirty="0" err="1"/>
              <a:t>hosia</a:t>
            </a:r>
            <a:endParaRPr lang="da-DK" i="1" dirty="0"/>
          </a:p>
          <a:p>
            <a:pPr lvl="1">
              <a:lnSpc>
                <a:spcPct val="110000"/>
              </a:lnSpc>
            </a:pPr>
            <a:r>
              <a:rPr lang="da-DK" i="1" dirty="0" err="1"/>
              <a:t>Sophroyne</a:t>
            </a:r>
            <a:r>
              <a:rPr lang="da-DK" dirty="0"/>
              <a:t> overfor </a:t>
            </a:r>
            <a:r>
              <a:rPr lang="da-DK" i="1" dirty="0" err="1"/>
              <a:t>ate</a:t>
            </a:r>
            <a:endParaRPr lang="da-DK" i="1" dirty="0"/>
          </a:p>
          <a:p>
            <a:pPr lvl="1">
              <a:lnSpc>
                <a:spcPct val="150000"/>
              </a:lnSpc>
            </a:pPr>
            <a:endParaRPr lang="da-DK" dirty="0"/>
          </a:p>
          <a:p>
            <a:pPr lvl="1">
              <a:lnSpc>
                <a:spcPct val="150000"/>
              </a:lnSpc>
            </a:pPr>
            <a:endParaRPr lang="da-DK" dirty="0"/>
          </a:p>
          <a:p>
            <a:pPr lvl="1">
              <a:lnSpc>
                <a:spcPct val="150000"/>
              </a:lnSpc>
            </a:pPr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7F97A6-9861-4D75-6546-5031B456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224457"/>
            <a:ext cx="5130800" cy="26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5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d SpongeBob Meme">
            <a:extLst>
              <a:ext uri="{FF2B5EF4-FFF2-40B4-BE49-F238E27FC236}">
                <a16:creationId xmlns:a16="http://schemas.microsoft.com/office/drawing/2014/main" id="{D76DB7C4-A8AC-F5DB-75D0-18B07E39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7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/HelpMeFind - A video of someone getting the &quot;BUT WHY&quot; depressed penguin meme tattoo">
            <a:extLst>
              <a:ext uri="{FF2B5EF4-FFF2-40B4-BE49-F238E27FC236}">
                <a16:creationId xmlns:a16="http://schemas.microsoft.com/office/drawing/2014/main" id="{7A970AC5-31F4-B389-918B-F233FFE9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2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9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gle, udendørs, rovfugl, blad&#10;&#10;Indhold genereret af kunstig intelligens kan være forkert.">
            <a:extLst>
              <a:ext uri="{FF2B5EF4-FFF2-40B4-BE49-F238E27FC236}">
                <a16:creationId xmlns:a16="http://schemas.microsoft.com/office/drawing/2014/main" id="{93691799-7E1A-CD2F-E9C3-D10734C7D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8" r="1" b="2762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6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BE200-D5D6-099E-2351-AFA49A09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a-DK" b="1" dirty="0"/>
              <a:t>Tragediegenren (tragedie)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DD5D34-C400-9182-0D1D-E5274FC7B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" y="1016000"/>
            <a:ext cx="12095480" cy="5842000"/>
          </a:xfrm>
        </p:spPr>
        <p:txBody>
          <a:bodyPr>
            <a:normAutofit/>
          </a:bodyPr>
          <a:lstStyle/>
          <a:p>
            <a:r>
              <a:rPr lang="da-DK" b="1" i="1" dirty="0"/>
              <a:t>Drama</a:t>
            </a:r>
            <a:r>
              <a:rPr lang="da-DK" dirty="0"/>
              <a:t> betyder et </a:t>
            </a:r>
            <a:r>
              <a:rPr lang="da-DK" b="1" i="1" dirty="0"/>
              <a:t>teaterstykke</a:t>
            </a:r>
            <a:r>
              <a:rPr lang="da-DK" dirty="0"/>
              <a:t>: Grækerne havde to hovedgenrer</a:t>
            </a:r>
            <a:endParaRPr lang="da-DK" b="1" dirty="0"/>
          </a:p>
          <a:p>
            <a:r>
              <a:rPr lang="da-DK" sz="2700" b="1" u="sng" dirty="0"/>
              <a:t>Tragedien:</a:t>
            </a:r>
            <a:r>
              <a:rPr lang="da-DK" sz="2700" b="1" dirty="0"/>
              <a:t> en dramatisk genopførsel af en af de mange græske myter</a:t>
            </a:r>
          </a:p>
          <a:p>
            <a:r>
              <a:rPr lang="da-DK" sz="2700" dirty="0"/>
              <a:t>Hovedsageligt mytekredsene fra Troja, Mykene, Theben, Korinth og Athen</a:t>
            </a:r>
          </a:p>
          <a:p>
            <a:r>
              <a:rPr lang="da-DK" sz="2700" dirty="0"/>
              <a:t>Myterne fandtes ikke i nogen 100% officiel form, hvorfor samme mytekreds kunne have forskellige varianter alt efter tragedien</a:t>
            </a:r>
          </a:p>
          <a:p>
            <a:r>
              <a:rPr lang="da-DK" sz="2700" dirty="0"/>
              <a:t>De mytologiske karakterer står i dilemmaer: </a:t>
            </a:r>
            <a:br>
              <a:rPr lang="da-DK" sz="2700" dirty="0"/>
            </a:br>
            <a:r>
              <a:rPr lang="da-DK" sz="2700" dirty="0"/>
              <a:t>- Kan man undgå sin skæbne? </a:t>
            </a:r>
            <a:br>
              <a:rPr lang="da-DK" sz="2700" dirty="0"/>
            </a:br>
            <a:r>
              <a:rPr lang="da-DK" sz="2700" b="1" dirty="0"/>
              <a:t>- Skal man holde sig til guderne eller samfundets love?</a:t>
            </a:r>
            <a:br>
              <a:rPr lang="da-DK" sz="2700" dirty="0"/>
            </a:br>
            <a:r>
              <a:rPr lang="da-DK" sz="2700" dirty="0"/>
              <a:t>- Har man ret til hævn, hvis man bliver svigtet?</a:t>
            </a:r>
          </a:p>
          <a:p>
            <a:r>
              <a:rPr lang="da-DK" sz="2700" dirty="0"/>
              <a:t>Handlingen er som reelt alvorlig, og dilemmaerne løses ikke altid i slutningen</a:t>
            </a:r>
          </a:p>
          <a:p>
            <a:r>
              <a:rPr lang="da-DK" sz="2700" dirty="0"/>
              <a:t>Tragiske helt: Besidder gode egenskaber, men også en skæbne og mangler, hvorfor denne laver en fejl </a:t>
            </a:r>
            <a:r>
              <a:rPr lang="da-DK" sz="2700" i="1" dirty="0"/>
              <a:t>(</a:t>
            </a:r>
            <a:r>
              <a:rPr lang="da-DK" sz="2700" i="1" dirty="0" err="1"/>
              <a:t>hamartia</a:t>
            </a:r>
            <a:r>
              <a:rPr lang="da-DK" sz="2700" i="1" dirty="0"/>
              <a:t>),</a:t>
            </a:r>
            <a:r>
              <a:rPr lang="da-DK" sz="2700" dirty="0"/>
              <a:t> der skaber en (ufortjent) ulykke</a:t>
            </a:r>
          </a:p>
          <a:p>
            <a:r>
              <a:rPr lang="da-DK" dirty="0"/>
              <a:t>Skaber medfølelse, men også renselse ved publikum (</a:t>
            </a:r>
            <a:r>
              <a:rPr lang="da-DK" i="1" dirty="0" err="1"/>
              <a:t>katharsis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70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7CA0B-BBEC-9EE9-D58F-94A22632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50165"/>
            <a:ext cx="11196320" cy="1325563"/>
          </a:xfrm>
        </p:spPr>
        <p:txBody>
          <a:bodyPr>
            <a:normAutofit/>
          </a:bodyPr>
          <a:lstStyle/>
          <a:p>
            <a:r>
              <a:rPr lang="da-DK" sz="4200" dirty="0"/>
              <a:t>Drama i Athen (</a:t>
            </a:r>
            <a:r>
              <a:rPr lang="da-DK" sz="4200" dirty="0" err="1"/>
              <a:t>Dionysiosfesten</a:t>
            </a:r>
            <a:r>
              <a:rPr lang="da-DK" sz="4200" i="1" dirty="0"/>
              <a:t>/</a:t>
            </a:r>
            <a:r>
              <a:rPr lang="da-DK" sz="4200" dirty="0"/>
              <a:t>de store </a:t>
            </a:r>
            <a:r>
              <a:rPr lang="da-DK" sz="4200" dirty="0" err="1"/>
              <a:t>Dionysier</a:t>
            </a:r>
            <a:r>
              <a:rPr lang="da-DK" sz="4200" dirty="0"/>
              <a:t>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890047-2A08-C478-AA60-01FB1012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260475"/>
            <a:ext cx="11938000" cy="5547360"/>
          </a:xfrm>
        </p:spPr>
        <p:txBody>
          <a:bodyPr>
            <a:normAutofit lnSpcReduction="10000"/>
          </a:bodyPr>
          <a:lstStyle/>
          <a:p>
            <a:r>
              <a:rPr lang="da-DK" b="1" dirty="0"/>
              <a:t>Dionysosfesten i Athen: </a:t>
            </a:r>
            <a:r>
              <a:rPr lang="da-DK" dirty="0"/>
              <a:t>Guden Dionysos fejredes hver marts (foråret)</a:t>
            </a:r>
          </a:p>
          <a:p>
            <a:r>
              <a:rPr lang="da-DK" dirty="0"/>
              <a:t>Genrens arnested: Første drama opførtes i 535 f.Kr. </a:t>
            </a:r>
          </a:p>
          <a:p>
            <a:r>
              <a:rPr lang="da-DK" dirty="0"/>
              <a:t>Der opførtes </a:t>
            </a:r>
            <a:r>
              <a:rPr lang="da-DK" b="1" dirty="0"/>
              <a:t>tragedier</a:t>
            </a:r>
            <a:r>
              <a:rPr lang="da-DK" dirty="0"/>
              <a:t> og komedier for Dionysos’ ære</a:t>
            </a:r>
          </a:p>
          <a:p>
            <a:pPr lvl="1"/>
            <a:r>
              <a:rPr lang="da-DK" sz="2800" dirty="0"/>
              <a:t>Underholdning for både aristokraterne og folket: Ikke bare ”brød og vin”, idet de skulle fungere som dannelse for folket</a:t>
            </a:r>
          </a:p>
          <a:p>
            <a:r>
              <a:rPr lang="da-DK" dirty="0"/>
              <a:t>Hver genre havde sin egen konkurrence</a:t>
            </a:r>
          </a:p>
          <a:p>
            <a:pPr lvl="1"/>
            <a:r>
              <a:rPr lang="da-DK" sz="2800" dirty="0"/>
              <a:t>Komediekonkurrencen: Fem komedier </a:t>
            </a:r>
            <a:r>
              <a:rPr lang="da-DK" sz="2800" dirty="0" err="1"/>
              <a:t>opførstes</a:t>
            </a:r>
            <a:r>
              <a:rPr lang="da-DK" sz="2800" dirty="0"/>
              <a:t> af fem forfattere</a:t>
            </a:r>
          </a:p>
          <a:p>
            <a:pPr lvl="1"/>
            <a:r>
              <a:rPr lang="da-DK" sz="2800" dirty="0"/>
              <a:t>Tragediekonkurrencen: Tre tetralogier (tre sammenhængende tragedier, så i alt 9 tragedier + 9 satyrspil) opførtes af hver af de tre forfattere</a:t>
            </a:r>
          </a:p>
          <a:p>
            <a:r>
              <a:rPr lang="da-DK" dirty="0"/>
              <a:t>Forfatteren til tragedien var selv instruktør (</a:t>
            </a:r>
            <a:r>
              <a:rPr lang="da-DK" i="1" dirty="0" err="1"/>
              <a:t>didaskalos</a:t>
            </a:r>
            <a:r>
              <a:rPr lang="da-DK" dirty="0"/>
              <a:t>)</a:t>
            </a:r>
          </a:p>
          <a:p>
            <a:r>
              <a:rPr lang="da-DK" dirty="0"/>
              <a:t>Opvisningerne finansierede af athenske rigmænd (i denne rolle </a:t>
            </a:r>
            <a:r>
              <a:rPr lang="da-DK" i="1" dirty="0"/>
              <a:t>koregos</a:t>
            </a:r>
            <a:r>
              <a:rPr lang="da-DK" dirty="0"/>
              <a:t>)</a:t>
            </a:r>
          </a:p>
          <a:p>
            <a:r>
              <a:rPr lang="da-DK" dirty="0"/>
              <a:t>I både tragedien og komedien bar kor og skuespillere masker og kostumer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70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8F2E550-A250-8CC7-F9BE-AFC0DC3F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1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C38645-86F3-2C6A-60C5-1F27033E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210800" cy="68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9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1111</Words>
  <Application>Microsoft Macintosh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Office-tema</vt:lpstr>
      <vt:lpstr>Sophokles – Antigone v. 1115-1352 (Fremlæggelse og repetition)</vt:lpstr>
      <vt:lpstr>Program</vt:lpstr>
      <vt:lpstr>PowerPoint-præsentation</vt:lpstr>
      <vt:lpstr>PowerPoint-præsentation</vt:lpstr>
      <vt:lpstr>PowerPoint-præsentation</vt:lpstr>
      <vt:lpstr>Tragediegenren (tragedie)</vt:lpstr>
      <vt:lpstr>Drama i Athen (Dionysiosfesten/de store Dionysier)</vt:lpstr>
      <vt:lpstr>PowerPoint-præsentation</vt:lpstr>
      <vt:lpstr>PowerPoint-præsentation</vt:lpstr>
      <vt:lpstr>Sophokles (BIG DAWG)</vt:lpstr>
      <vt:lpstr>PowerPoint-præsentation</vt:lpstr>
      <vt:lpstr>Skuespillerne (hypokritai)</vt:lpstr>
      <vt:lpstr>Koret (koros)</vt:lpstr>
      <vt:lpstr>Aristoteles’ begreber (Poetikken) </vt:lpstr>
      <vt:lpstr>Nomos (νόμος) overfor hosia (ὅσια)</vt:lpstr>
      <vt:lpstr>Sophrosyne (σωφροσύνη) overfor ate (ἄτη)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Jarl Beck</dc:creator>
  <cp:lastModifiedBy>Jarl Beck</cp:lastModifiedBy>
  <cp:revision>2</cp:revision>
  <dcterms:created xsi:type="dcterms:W3CDTF">2026-01-26T11:18:46Z</dcterms:created>
  <dcterms:modified xsi:type="dcterms:W3CDTF">2026-03-10T18:38:34Z</dcterms:modified>
</cp:coreProperties>
</file>