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59" r:id="rId7"/>
    <p:sldId id="261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eborg Gade" userId="035dbf2c-7755-4cf5-9a44-26c023a3cf5e" providerId="ADAL" clId="{346C378E-2938-4C26-ACCD-4FF24615F254}"/>
    <pc:docChg chg="modSld">
      <pc:chgData name="Ingeborg Gade" userId="035dbf2c-7755-4cf5-9a44-26c023a3cf5e" providerId="ADAL" clId="{346C378E-2938-4C26-ACCD-4FF24615F254}" dt="2024-02-28T09:08:10.548" v="101" actId="20577"/>
      <pc:docMkLst>
        <pc:docMk/>
      </pc:docMkLst>
      <pc:sldChg chg="modSp mod">
        <pc:chgData name="Ingeborg Gade" userId="035dbf2c-7755-4cf5-9a44-26c023a3cf5e" providerId="ADAL" clId="{346C378E-2938-4C26-ACCD-4FF24615F254}" dt="2024-02-28T09:08:10.548" v="101" actId="20577"/>
        <pc:sldMkLst>
          <pc:docMk/>
          <pc:sldMk cId="1950920192" sldId="261"/>
        </pc:sldMkLst>
        <pc:spChg chg="mod">
          <ac:chgData name="Ingeborg Gade" userId="035dbf2c-7755-4cf5-9a44-26c023a3cf5e" providerId="ADAL" clId="{346C378E-2938-4C26-ACCD-4FF24615F254}" dt="2024-02-28T09:08:10.548" v="101" actId="20577"/>
          <ac:spMkLst>
            <pc:docMk/>
            <pc:sldMk cId="1950920192" sldId="261"/>
            <ac:spMk id="3" creationId="{8E66513E-7EC7-4493-A454-6A8A82AC13D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4B1811-C333-45E0-AE23-2B124B5428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FB90EDD-6F98-4F9C-B3D9-60B08F4310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29395CD-D4E0-4D60-9EB3-A86E6C16C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5D992-D0D9-4782-BB33-80DE4B75FD3A}" type="datetimeFigureOut">
              <a:rPr lang="da-DK" smtClean="0"/>
              <a:t>27-02-2024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762384E-9A34-4DDE-B392-B0933F8C5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DDF67FD-EEDA-4CF5-B040-D4E520E0D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B722-D4EF-4899-9A65-A05358FDCD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0460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0EB633-E995-473B-90D0-28FDCA3AE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891A620-0915-435A-A941-5CAD21A2CE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48AC332-12FB-493D-B096-E4D060D86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5D992-D0D9-4782-BB33-80DE4B75FD3A}" type="datetimeFigureOut">
              <a:rPr lang="da-DK" smtClean="0"/>
              <a:t>27-02-2024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A79971-343E-4496-8EAA-D2C697E26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92110AA-718A-4246-878E-84FBDE5F1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B722-D4EF-4899-9A65-A05358FDCD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3685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B66895-257E-4CB3-936B-D4FD65398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D5DB1D6-E09B-45EE-B9C3-E705D43F2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1EF3CF0-49AF-4E95-B884-B36EC22AA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5D992-D0D9-4782-BB33-80DE4B75FD3A}" type="datetimeFigureOut">
              <a:rPr lang="da-DK" smtClean="0"/>
              <a:t>27-02-2024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7DB4A60-E863-4436-8A25-FB11835E3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9901F1-471F-4B84-898F-72F461F32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B722-D4EF-4899-9A65-A05358FDCD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5923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9C2761-BA6D-43B1-A429-93F0733C4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8C095AC-3E27-4EBC-BFDA-1D80E4BE17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82EB060-D116-43F3-8F69-6B7487BA64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AA9C28D-921E-4E41-9CC8-959EEA080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5D992-D0D9-4782-BB33-80DE4B75FD3A}" type="datetimeFigureOut">
              <a:rPr lang="da-DK" smtClean="0"/>
              <a:t>27-02-2024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7298058-A920-43D8-AC48-45C76128E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4EDF497-3657-4167-B973-2C95DDF67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B722-D4EF-4899-9A65-A05358FDCD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2631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A2EFF8-5A7B-4DDD-BBC7-C1D716D6D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523CAE0-688E-4E9A-BDE6-962B7CA2F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CBDE1D9-CFAD-442A-A68F-816B5DEC6C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E68E986-D93F-4F1B-97B9-132E089E3E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CA122EF-6C0E-4342-93F2-19A3D239F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E117562-F86B-4222-89C1-C31E3B29F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5D992-D0D9-4782-BB33-80DE4B75FD3A}" type="datetimeFigureOut">
              <a:rPr lang="da-DK" smtClean="0"/>
              <a:t>27-02-2024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15D53DA-138A-487A-8CFA-51719E337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A6A72CE-2A23-4554-90C4-62DB26EF6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B722-D4EF-4899-9A65-A05358FDCD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6390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46A183-DF30-4D1D-8D7C-0A416282E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C13CFE9-C37D-43AC-BABC-2CCA378B6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5D992-D0D9-4782-BB33-80DE4B75FD3A}" type="datetimeFigureOut">
              <a:rPr lang="da-DK" smtClean="0"/>
              <a:t>27-02-2024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57056C3-1FBA-42A4-9E2B-8D2941642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9B77EB8-118A-4932-83F5-0D6157403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B722-D4EF-4899-9A65-A05358FDCD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2266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DF5C171-3F91-4EBE-A883-2A21ACE8F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5D992-D0D9-4782-BB33-80DE4B75FD3A}" type="datetimeFigureOut">
              <a:rPr lang="da-DK" smtClean="0"/>
              <a:t>27-02-2024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5E84DBA-DA92-4C43-9A87-9FE8707B9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7B3CCF5-6355-4058-A067-C1189AEF5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B722-D4EF-4899-9A65-A05358FDCD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7034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AFE6B7-995D-43FB-95CF-9A2417DA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AD6308E-2658-4E09-8FDE-DA8FA8049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9594186-1AE3-44C4-B59D-8BD3F44006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621F013-EFEC-4FB3-B9C9-F14E0F61A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5D992-D0D9-4782-BB33-80DE4B75FD3A}" type="datetimeFigureOut">
              <a:rPr lang="da-DK" smtClean="0"/>
              <a:t>27-02-2024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791A048-1175-4763-91BE-FE9C24A0E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042A2D3-F0B6-40E8-9D00-0282F09FD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B722-D4EF-4899-9A65-A05358FDCD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7289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094C71-4CF7-41A6-B099-22401034B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475F070-1CA1-4C7F-B200-24E3083B06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30C9044-4662-4CE8-8522-1D2711107D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B7A07C4-5324-4058-BF43-43F537420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5D992-D0D9-4782-BB33-80DE4B75FD3A}" type="datetimeFigureOut">
              <a:rPr lang="da-DK" smtClean="0"/>
              <a:t>27-02-2024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B20BC10-60BD-4C5D-A3A0-3DB0E3D32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9082239-2447-400D-851D-759533488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B722-D4EF-4899-9A65-A05358FDCD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2142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ABAAC8-CD3B-49DB-B339-62B5C1306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D7397D4-FFED-4690-9126-7234EF7C1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EF95FE7-73AB-431F-A035-5941FBAB6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5D992-D0D9-4782-BB33-80DE4B75FD3A}" type="datetimeFigureOut">
              <a:rPr lang="da-DK" smtClean="0"/>
              <a:t>27-02-2024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DB96535-A343-4890-833A-362F02F7E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5B59648-F883-4193-811D-EF1D4B7B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B722-D4EF-4899-9A65-A05358FDCD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5382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F911445-0B1D-41E6-BA9B-BF4C6ABFDF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DC5C88F-4C6B-459F-9FC2-3E0531F4AD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02226E5-43F5-4300-A831-84F8F0E7E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5D992-D0D9-4782-BB33-80DE4B75FD3A}" type="datetimeFigureOut">
              <a:rPr lang="da-DK" smtClean="0"/>
              <a:t>27-02-2024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A571715-35A4-4FC9-82BF-4FFA3E0D2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093E070-6089-4A15-B565-2C0F73188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B722-D4EF-4899-9A65-A05358FDCD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237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F5DA3AE-9D5E-4C19-A718-F17569618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3642DF7-EA00-4705-AC64-5BE0946FF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68F927-7E90-4E27-94B3-35A35A8051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5D992-D0D9-4782-BB33-80DE4B75FD3A}" type="datetimeFigureOut">
              <a:rPr lang="da-DK" smtClean="0"/>
              <a:t>27-02-2024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1A07174-9946-4E58-8E95-3D1ABA4CB5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1F20389-2A60-4E75-8542-FCF4736DEA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B722-D4EF-4899-9A65-A05358FDCD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5716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youtube.com/watch?v=Sv4I35bmQQI&amp;t=85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6496E74-D35D-41A7-82B1-360176CCEF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3338"/>
            <a:ext cx="9144000" cy="3274592"/>
          </a:xfrm>
        </p:spPr>
        <p:txBody>
          <a:bodyPr anchor="ctr">
            <a:normAutofit/>
          </a:bodyPr>
          <a:lstStyle/>
          <a:p>
            <a:r>
              <a:rPr lang="da-DK" sz="7200"/>
              <a:t>At sætte problemer under debat</a:t>
            </a:r>
          </a:p>
        </p:txBody>
      </p:sp>
      <p:sp>
        <p:nvSpPr>
          <p:cNvPr id="9" name="Undertitel 8">
            <a:extLst>
              <a:ext uri="{FF2B5EF4-FFF2-40B4-BE49-F238E27FC236}">
                <a16:creationId xmlns:a16="http://schemas.microsoft.com/office/drawing/2014/main" id="{F110F55E-5E8F-47CC-82EF-53EA55C26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14052"/>
            <a:ext cx="9144000" cy="651910"/>
          </a:xfrm>
        </p:spPr>
        <p:txBody>
          <a:bodyPr anchor="ctr">
            <a:normAutofit/>
          </a:bodyPr>
          <a:lstStyle/>
          <a:p>
            <a:r>
              <a:rPr lang="da-DK" sz="1500"/>
              <a:t>Dansk </a:t>
            </a:r>
          </a:p>
          <a:p>
            <a:r>
              <a:rPr lang="da-DK" sz="1500"/>
              <a:t>Det moderne gennembrud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152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0FE2D22C-409B-48AF-B24F-7988A8F7F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0464369-70FA-42AF-948F-80664CA7B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46816"/>
          </a:xfrm>
          <a:prstGeom prst="rect">
            <a:avLst/>
          </a:pr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474D67A-E5B4-4160-8E53-FF849B39C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4783" y="349664"/>
            <a:ext cx="5845571" cy="163837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Det moderne gennembrud starter…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648176E-454C-437C-B0FC-9B82FCF32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06441" y="6131892"/>
            <a:ext cx="524256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6604B49-AD5C-4590-B051-06C8222E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998176" y="277912"/>
            <a:ext cx="524256" cy="118633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C552A98-EF7D-4D42-AB69-066B786AB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5" y="399675"/>
            <a:ext cx="4647368" cy="5809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Georg Brandes - Wikipedia, den frie encyklopædi">
            <a:extLst>
              <a:ext uri="{FF2B5EF4-FFF2-40B4-BE49-F238E27FC236}">
                <a16:creationId xmlns:a16="http://schemas.microsoft.com/office/drawing/2014/main" id="{5A3F0E22-9A69-45D4-B02D-1420B83B4E0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8"/>
          <a:stretch/>
        </p:blipFill>
        <p:spPr bwMode="auto">
          <a:xfrm>
            <a:off x="535110" y="627954"/>
            <a:ext cx="4235516" cy="535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0A2880E6-F1C1-41A3-BDCA-966E9B483E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6262" y="2620641"/>
            <a:ext cx="5837750" cy="302370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700" b="0" i="0">
                <a:effectLst/>
              </a:rPr>
              <a:t>Forfatteren </a:t>
            </a:r>
            <a:r>
              <a:rPr lang="en-US" sz="1700" b="1" i="0">
                <a:effectLst/>
              </a:rPr>
              <a:t>Georg Brandes </a:t>
            </a:r>
            <a:r>
              <a:rPr lang="en-US" sz="1700" b="0" i="0">
                <a:effectLst/>
              </a:rPr>
              <a:t>holdt d. 3. november 1871 forelæsningsrækken </a:t>
            </a:r>
            <a:r>
              <a:rPr lang="en-US" sz="1700" b="1" i="0">
                <a:effectLst/>
              </a:rPr>
              <a:t>"Hovedstrømninger i det 19de Aarhundredes Litteratur" </a:t>
            </a:r>
            <a:r>
              <a:rPr lang="en-US" sz="1700" b="0" i="0">
                <a:effectLst/>
              </a:rPr>
              <a:t>ved Københavns Universitet. Forelæsningen blev begyndelsen på "Det moderne gennembrud".</a:t>
            </a:r>
          </a:p>
          <a:p>
            <a:r>
              <a:rPr lang="en-US" sz="1700" b="0" i="0">
                <a:effectLst/>
              </a:rPr>
              <a:t>Han kritiserede de danske forfattere for, at deres udgivelser </a:t>
            </a:r>
            <a:r>
              <a:rPr lang="en-US" sz="1700" b="1" i="0">
                <a:effectLst/>
              </a:rPr>
              <a:t>ikke forholdt sig til den samtid</a:t>
            </a:r>
            <a:r>
              <a:rPr lang="en-US" sz="1700" b="0" i="0">
                <a:effectLst/>
              </a:rPr>
              <a:t>, de var skrevet i, og at de </a:t>
            </a:r>
            <a:r>
              <a:rPr lang="en-US" sz="1700" b="1" i="0">
                <a:effectLst/>
              </a:rPr>
              <a:t>ikke længere bidrog til samfundsdebatten</a:t>
            </a:r>
            <a:r>
              <a:rPr lang="en-US" sz="1700" b="0" i="0">
                <a:effectLst/>
              </a:rPr>
              <a:t>. </a:t>
            </a:r>
          </a:p>
          <a:p>
            <a:r>
              <a:rPr lang="en-US" sz="1700" b="0" i="0">
                <a:effectLst/>
              </a:rPr>
              <a:t>Et andet kritikpunkt var, at nogle af rationalismens vigtigste paroler; </a:t>
            </a:r>
            <a:r>
              <a:rPr lang="en-US" sz="1700" b="1" i="0">
                <a:effectLst/>
              </a:rPr>
              <a:t>forskningens frihed og den frie tanke</a:t>
            </a:r>
            <a:r>
              <a:rPr lang="en-US" sz="1700" b="0" i="0">
                <a:effectLst/>
              </a:rPr>
              <a:t>, ifølge Brandes aldrig rigtig havde slået igennem i Danmark.</a:t>
            </a:r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187995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8B5862-40F6-4876-90DC-9A3986B17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De 3 K’er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17F83D0-7920-438B-A56B-3AF63DB28B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1" y="2438400"/>
            <a:ext cx="6586489" cy="4105274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2400" dirty="0">
                <a:effectLst/>
              </a:rPr>
              <a:t>De </a:t>
            </a:r>
            <a:r>
              <a:rPr lang="en-US" sz="2400" dirty="0" err="1">
                <a:effectLst/>
              </a:rPr>
              <a:t>problemer</a:t>
            </a:r>
            <a:r>
              <a:rPr lang="en-US" sz="2400" dirty="0">
                <a:effectLst/>
              </a:rPr>
              <a:t>, der </a:t>
            </a:r>
            <a:r>
              <a:rPr lang="en-US" sz="2400" dirty="0" err="1">
                <a:effectLst/>
              </a:rPr>
              <a:t>blev</a:t>
            </a:r>
            <a:r>
              <a:rPr lang="en-US" sz="2400" dirty="0">
                <a:effectLst/>
              </a:rPr>
              <a:t> sat </a:t>
            </a:r>
            <a:r>
              <a:rPr lang="en-US" sz="2400" dirty="0" err="1">
                <a:effectLst/>
              </a:rPr>
              <a:t>til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debat</a:t>
            </a:r>
            <a:r>
              <a:rPr lang="en-US" sz="2400" dirty="0">
                <a:effectLst/>
              </a:rPr>
              <a:t>, var </a:t>
            </a:r>
            <a:r>
              <a:rPr lang="en-US" sz="2400" dirty="0" err="1">
                <a:effectLst/>
              </a:rPr>
              <a:t>oftest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af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samfundspolitisk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karakter</a:t>
            </a:r>
            <a:r>
              <a:rPr lang="en-US" sz="2400" dirty="0">
                <a:effectLst/>
              </a:rPr>
              <a:t>. Der </a:t>
            </a:r>
            <a:r>
              <a:rPr lang="en-US" sz="2400" dirty="0" err="1">
                <a:effectLst/>
              </a:rPr>
              <a:t>blev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skrevet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kritisk</a:t>
            </a:r>
            <a:r>
              <a:rPr lang="en-US" sz="2400" dirty="0">
                <a:effectLst/>
              </a:rPr>
              <a:t> om </a:t>
            </a:r>
            <a:r>
              <a:rPr lang="en-US" sz="2400" dirty="0" err="1">
                <a:effectLst/>
              </a:rPr>
              <a:t>blandt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andet</a:t>
            </a:r>
            <a:r>
              <a:rPr lang="en-US" sz="2400" dirty="0">
                <a:effectLst/>
              </a:rPr>
              <a:t>:</a:t>
            </a:r>
          </a:p>
          <a:p>
            <a:pPr>
              <a:spcAft>
                <a:spcPts val="1200"/>
              </a:spcAft>
            </a:pPr>
            <a:r>
              <a:rPr lang="en-US" sz="2400" b="1" dirty="0" err="1"/>
              <a:t>K</a:t>
            </a:r>
            <a:r>
              <a:rPr lang="en-US" sz="2400" b="1" dirty="0" err="1">
                <a:effectLst/>
              </a:rPr>
              <a:t>lasseforskelle</a:t>
            </a:r>
            <a:endParaRPr lang="en-US" sz="2400" b="1" dirty="0">
              <a:effectLst/>
            </a:endParaRPr>
          </a:p>
          <a:p>
            <a:pPr>
              <a:spcAft>
                <a:spcPts val="1200"/>
              </a:spcAft>
            </a:pPr>
            <a:r>
              <a:rPr lang="en-US" sz="2400" b="1" dirty="0" err="1"/>
              <a:t>K</a:t>
            </a:r>
            <a:r>
              <a:rPr lang="en-US" sz="2400" b="1" dirty="0" err="1">
                <a:effectLst/>
              </a:rPr>
              <a:t>vindernes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manglende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rettigheder</a:t>
            </a:r>
            <a:r>
              <a:rPr lang="en-US" sz="2400" b="1" dirty="0">
                <a:effectLst/>
              </a:rPr>
              <a:t> </a:t>
            </a:r>
          </a:p>
          <a:p>
            <a:pPr>
              <a:spcAft>
                <a:spcPts val="1200"/>
              </a:spcAft>
            </a:pPr>
            <a:r>
              <a:rPr lang="en-US" sz="2400" b="1" dirty="0" err="1"/>
              <a:t>K</a:t>
            </a:r>
            <a:r>
              <a:rPr lang="en-US" sz="2400" b="1" dirty="0" err="1">
                <a:effectLst/>
              </a:rPr>
              <a:t>irkens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dominerende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rolle</a:t>
            </a:r>
            <a:r>
              <a:rPr lang="en-US" sz="2400" b="1" dirty="0">
                <a:effectLst/>
              </a:rPr>
              <a:t>/</a:t>
            </a:r>
            <a:r>
              <a:rPr lang="en-US" sz="2400" b="1" dirty="0" err="1">
                <a:effectLst/>
              </a:rPr>
              <a:t>Kristendommen</a:t>
            </a:r>
            <a:endParaRPr lang="en-US" sz="2400" b="1" dirty="0">
              <a:effectLst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US" sz="2400" dirty="0">
                <a:effectLst/>
              </a:rPr>
              <a:t>Det var </a:t>
            </a:r>
            <a:r>
              <a:rPr lang="en-US" sz="2400" dirty="0" err="1">
                <a:effectLst/>
              </a:rPr>
              <a:t>hensigten</a:t>
            </a:r>
            <a:r>
              <a:rPr lang="en-US" sz="2400" dirty="0">
                <a:effectLst/>
              </a:rPr>
              <a:t>, at </a:t>
            </a:r>
            <a:r>
              <a:rPr lang="en-US" sz="2400" dirty="0" err="1">
                <a:effectLst/>
              </a:rPr>
              <a:t>litteraturen</a:t>
            </a:r>
            <a:r>
              <a:rPr lang="en-US" sz="2400" dirty="0">
                <a:effectLst/>
              </a:rPr>
              <a:t> med sin </a:t>
            </a:r>
            <a:r>
              <a:rPr lang="en-US" sz="2400" dirty="0" err="1">
                <a:effectLst/>
              </a:rPr>
              <a:t>kritik</a:t>
            </a:r>
            <a:r>
              <a:rPr lang="en-US" sz="2400" dirty="0">
                <a:effectLst/>
              </a:rPr>
              <a:t> </a:t>
            </a:r>
            <a:r>
              <a:rPr lang="en-US" sz="2400" dirty="0" err="1"/>
              <a:t>skulle</a:t>
            </a:r>
            <a:r>
              <a:rPr lang="en-US" sz="2400" dirty="0"/>
              <a:t> </a:t>
            </a:r>
            <a:r>
              <a:rPr lang="en-US" sz="2400" dirty="0" err="1"/>
              <a:t>være</a:t>
            </a:r>
            <a:r>
              <a:rPr lang="en-US" sz="2400" dirty="0"/>
              <a:t> med </a:t>
            </a:r>
            <a:r>
              <a:rPr lang="en-US" sz="2400" dirty="0" err="1"/>
              <a:t>til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ændringer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</a:t>
            </a:r>
            <a:r>
              <a:rPr lang="en-US" sz="2400" dirty="0">
                <a:effectLst/>
              </a:rPr>
              <a:t> det </a:t>
            </a:r>
            <a:r>
              <a:rPr lang="en-US" sz="2400" dirty="0" err="1">
                <a:effectLst/>
              </a:rPr>
              <a:t>omgivende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samfund</a:t>
            </a:r>
            <a:r>
              <a:rPr lang="en-US" sz="2400" dirty="0">
                <a:effectLst/>
              </a:rPr>
              <a:t>.</a:t>
            </a:r>
          </a:p>
          <a:p>
            <a:endParaRPr lang="en-US" sz="2000" dirty="0"/>
          </a:p>
        </p:txBody>
      </p:sp>
      <p:pic>
        <p:nvPicPr>
          <p:cNvPr id="8" name="Picture 4" descr="Frants Henningsen: Forladt, dog ej af venner i nøden &lt; En sommerfugls  selvmord">
            <a:extLst>
              <a:ext uri="{FF2B5EF4-FFF2-40B4-BE49-F238E27FC236}">
                <a16:creationId xmlns:a16="http://schemas.microsoft.com/office/drawing/2014/main" id="{34CB2B3F-66DA-48FB-A434-8BB41376A5B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4143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4C8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8642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1325208-5C71-4F5B-9ECD-CB04EB1CA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da-DK" sz="4000" dirty="0"/>
              <a:t>Hvad er problemet?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82BBFA-2A31-47EA-BE84-286757B2F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2000" b="1" dirty="0">
                <a:effectLst/>
                <a:latin typeface="Times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”Så kan vi lidt igen” (</a:t>
            </a:r>
            <a:r>
              <a:rPr lang="da-DK" sz="2000" b="1" dirty="0" err="1">
                <a:effectLst/>
                <a:latin typeface="Times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Poetry</a:t>
            </a:r>
            <a:r>
              <a:rPr lang="da-DK" sz="2000" b="1" dirty="0">
                <a:effectLst/>
                <a:latin typeface="Times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Slam )</a:t>
            </a:r>
            <a:endParaRPr lang="da-DK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a-DK" sz="2000" dirty="0">
                <a:effectLst/>
                <a:latin typeface="Times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Lasse Nyholm Jensen 2015 </a:t>
            </a:r>
            <a:endParaRPr lang="da-DK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a-DK" sz="2000" dirty="0">
                <a:hlinkClick r:id="rId2"/>
              </a:rPr>
              <a:t>https://www.youtube.com/watch?v=Sv4I35bmQQI&amp;t=85s</a:t>
            </a: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r>
              <a:rPr lang="da-DK" sz="2400" b="1" dirty="0">
                <a:solidFill>
                  <a:srgbClr val="343434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Er digtet episk eller lyrisk? </a:t>
            </a:r>
            <a:endParaRPr lang="da-DK" sz="2400" b="1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da-DK" sz="2400" b="1" dirty="0">
                <a:solidFill>
                  <a:srgbClr val="343434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Giv alle strofer en overskrift</a:t>
            </a:r>
            <a:endParaRPr lang="da-DK" sz="2400" b="1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tabLst>
                <a:tab pos="139700" algn="l"/>
                <a:tab pos="457200" algn="l"/>
              </a:tabLst>
            </a:pPr>
            <a:r>
              <a:rPr lang="da-DK" sz="2400" b="1" dirty="0">
                <a:solidFill>
                  <a:srgbClr val="535353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Hvilke temaer er der i digtet? </a:t>
            </a:r>
            <a:endParaRPr lang="da-DK" sz="2400" b="1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Hamsterhjul | De Tabte Børns Klub">
            <a:extLst>
              <a:ext uri="{FF2B5EF4-FFF2-40B4-BE49-F238E27FC236}">
                <a16:creationId xmlns:a16="http://schemas.microsoft.com/office/drawing/2014/main" id="{FB151E3B-BCDB-4C06-AEB9-2A3BFADFF9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4" b="4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164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65A6BF8-35EF-4CE2-A567-85DDA9909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Episke udtryksformer  Lyriske udtryksformer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915DC7FE-3FBD-437D-A1B7-52CA61F3F20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Handling og fortællende</a:t>
            </a:r>
          </a:p>
          <a:p>
            <a:r>
              <a:rPr lang="da-DK" dirty="0"/>
              <a:t>Relativ afhængig af virkeligheden</a:t>
            </a:r>
          </a:p>
          <a:p>
            <a:r>
              <a:rPr lang="da-DK" dirty="0"/>
              <a:t>Konkrete personbeskrivelser </a:t>
            </a:r>
          </a:p>
          <a:p>
            <a:r>
              <a:rPr lang="da-DK"/>
              <a:t>Steds-og </a:t>
            </a:r>
            <a:r>
              <a:rPr lang="da-DK" dirty="0"/>
              <a:t>tidsbestemt </a:t>
            </a:r>
          </a:p>
          <a:p>
            <a:r>
              <a:rPr lang="da-DK" dirty="0"/>
              <a:t>Historisk bundet</a:t>
            </a:r>
          </a:p>
          <a:p>
            <a:r>
              <a:rPr lang="da-DK" dirty="0"/>
              <a:t>Naturen som realistisk kulisse 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08377B2-D5B7-4138-B69D-D96D13BC97A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/>
              <a:t>Stemninger og følelser</a:t>
            </a:r>
          </a:p>
          <a:p>
            <a:r>
              <a:rPr lang="da-DK" dirty="0"/>
              <a:t>Relativ uafhængig af virkelighed</a:t>
            </a:r>
          </a:p>
          <a:p>
            <a:r>
              <a:rPr lang="da-DK" dirty="0"/>
              <a:t>Abstrakte udtryk for tilværelsens grundholdning </a:t>
            </a:r>
          </a:p>
          <a:p>
            <a:r>
              <a:rPr lang="da-DK" dirty="0"/>
              <a:t>Tidløse og universelle udtryk </a:t>
            </a:r>
          </a:p>
          <a:p>
            <a:r>
              <a:rPr lang="da-DK" dirty="0"/>
              <a:t>Ahistorisk</a:t>
            </a:r>
          </a:p>
          <a:p>
            <a:r>
              <a:rPr lang="da-DK" dirty="0"/>
              <a:t>Naturen optræder som følelses- og sjælstilstand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96401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6E6D754F-B291-4C44-AEEC-2BC3D8A0E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/>
              <a:t>Hvilke problemer sættes under debat?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8744409-0ACD-4B6A-AEF5-B947129EA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dirty="0"/>
              <a:t>Michael </a:t>
            </a:r>
            <a:r>
              <a:rPr lang="en-US" sz="2000" dirty="0" err="1"/>
              <a:t>Strunge</a:t>
            </a:r>
            <a:r>
              <a:rPr lang="en-US" sz="2000" dirty="0"/>
              <a:t>: </a:t>
            </a:r>
          </a:p>
          <a:p>
            <a:pPr marL="0"/>
            <a:r>
              <a:rPr lang="en-US" sz="2000" dirty="0"/>
              <a:t>”Rebel</a:t>
            </a:r>
            <a:r>
              <a:rPr lang="en-US" sz="2000"/>
              <a:t>” 1981</a:t>
            </a:r>
            <a:endParaRPr lang="en-US" sz="2000" dirty="0"/>
          </a:p>
          <a:p>
            <a:pPr marL="0"/>
            <a:endParaRPr lang="en-US" sz="2000" dirty="0">
              <a:effectLst/>
            </a:endParaRPr>
          </a:p>
          <a:p>
            <a:pPr marL="0" indent="0">
              <a:buNone/>
            </a:pPr>
            <a:r>
              <a:rPr lang="en-US" sz="2000" b="1" dirty="0" err="1"/>
              <a:t>Spørgsmål</a:t>
            </a:r>
            <a:r>
              <a:rPr lang="en-US" sz="2000" b="1" dirty="0"/>
              <a:t>: </a:t>
            </a:r>
          </a:p>
          <a:p>
            <a:pPr marL="0"/>
            <a:r>
              <a:rPr lang="en-US" sz="2000" b="1" dirty="0" err="1"/>
              <a:t>Hvad</a:t>
            </a:r>
            <a:r>
              <a:rPr lang="en-US" sz="2000" b="1" dirty="0"/>
              <a:t> er Michael </a:t>
            </a:r>
            <a:r>
              <a:rPr lang="en-US" sz="2000" b="1" dirty="0" err="1"/>
              <a:t>Strunge</a:t>
            </a:r>
            <a:r>
              <a:rPr lang="en-US" sz="2000" b="1" dirty="0"/>
              <a:t> </a:t>
            </a:r>
            <a:r>
              <a:rPr lang="en-US" sz="2000" b="1" dirty="0" err="1">
                <a:effectLst/>
              </a:rPr>
              <a:t>kritisk</a:t>
            </a:r>
            <a:r>
              <a:rPr lang="en-US" sz="2000" b="1" dirty="0">
                <a:effectLst/>
              </a:rPr>
              <a:t> </a:t>
            </a:r>
            <a:r>
              <a:rPr lang="en-US" sz="2000" b="1" dirty="0" err="1">
                <a:effectLst/>
              </a:rPr>
              <a:t>overfor</a:t>
            </a:r>
            <a:r>
              <a:rPr lang="en-US" sz="2000" b="1" dirty="0">
                <a:effectLst/>
              </a:rPr>
              <a:t>? </a:t>
            </a:r>
            <a:endParaRPr lang="en-US" sz="2000" b="1" dirty="0"/>
          </a:p>
          <a:p>
            <a:pPr marL="0"/>
            <a:r>
              <a:rPr lang="en-US" sz="2000" b="1" dirty="0" err="1">
                <a:effectLst/>
              </a:rPr>
              <a:t>Hvad</a:t>
            </a:r>
            <a:r>
              <a:rPr lang="en-US" sz="2000" b="1" dirty="0">
                <a:effectLst/>
              </a:rPr>
              <a:t> er </a:t>
            </a:r>
            <a:r>
              <a:rPr lang="en-US" sz="2000" b="1" dirty="0" err="1">
                <a:effectLst/>
              </a:rPr>
              <a:t>digter-jeget</a:t>
            </a:r>
            <a:r>
              <a:rPr lang="en-US" sz="2000" b="1" dirty="0">
                <a:effectLst/>
              </a:rPr>
              <a:t> </a:t>
            </a:r>
            <a:r>
              <a:rPr lang="en-US" sz="2000" b="1" dirty="0" err="1">
                <a:effectLst/>
              </a:rPr>
              <a:t>vred</a:t>
            </a:r>
            <a:r>
              <a:rPr lang="en-US" sz="2000" b="1" dirty="0">
                <a:effectLst/>
              </a:rPr>
              <a:t> over? </a:t>
            </a:r>
          </a:p>
          <a:p>
            <a:pPr marL="0"/>
            <a:endParaRPr lang="en-US" sz="2000" dirty="0"/>
          </a:p>
          <a:p>
            <a:pPr marL="0"/>
            <a:endParaRPr lang="en-US" sz="2000" dirty="0"/>
          </a:p>
          <a:p>
            <a:pPr marL="0"/>
            <a:endParaRPr lang="en-US" sz="2000" dirty="0"/>
          </a:p>
          <a:p>
            <a:endParaRPr lang="en-US" sz="2000" dirty="0"/>
          </a:p>
        </p:txBody>
      </p:sp>
      <p:pic>
        <p:nvPicPr>
          <p:cNvPr id="4098" name="Picture 2" descr="Michael Strunge - senmodernepost">
            <a:extLst>
              <a:ext uri="{FF2B5EF4-FFF2-40B4-BE49-F238E27FC236}">
                <a16:creationId xmlns:a16="http://schemas.microsoft.com/office/drawing/2014/main" id="{D27D96FF-0E54-49EE-8440-FBBDAD56613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9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3412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4" name="Rectangle 7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3B8A3FB-187C-4C33-B4E8-6162FB2E7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 sz="4800" b="1" dirty="0">
                <a:solidFill>
                  <a:srgbClr val="333333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Produktion af digt </a:t>
            </a:r>
            <a:endParaRPr lang="en-US" sz="5400" dirty="0"/>
          </a:p>
        </p:txBody>
      </p:sp>
      <p:sp>
        <p:nvSpPr>
          <p:cNvPr id="512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E66513E-7EC7-4493-A454-6A8A82AC13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200" dirty="0">
                <a:effectLst/>
              </a:rPr>
              <a:t>Du </a:t>
            </a:r>
            <a:r>
              <a:rPr lang="en-US" sz="2200" dirty="0" err="1">
                <a:effectLst/>
              </a:rPr>
              <a:t>skal</a:t>
            </a:r>
            <a:r>
              <a:rPr lang="en-US" sz="2200" dirty="0">
                <a:effectLst/>
              </a:rPr>
              <a:t> nu </a:t>
            </a:r>
            <a:r>
              <a:rPr lang="en-US" sz="2200" dirty="0" err="1">
                <a:effectLst/>
              </a:rPr>
              <a:t>skrive</a:t>
            </a:r>
            <a:r>
              <a:rPr lang="en-US" sz="2200" dirty="0">
                <a:effectLst/>
              </a:rPr>
              <a:t> et </a:t>
            </a:r>
            <a:r>
              <a:rPr lang="en-US" sz="2200" dirty="0" err="1">
                <a:effectLst/>
              </a:rPr>
              <a:t>digt</a:t>
            </a:r>
            <a:r>
              <a:rPr lang="en-US" sz="2200" dirty="0">
                <a:effectLst/>
              </a:rPr>
              <a:t>, </a:t>
            </a:r>
            <a:r>
              <a:rPr lang="en-US" sz="2200" dirty="0" err="1">
                <a:effectLst/>
              </a:rPr>
              <a:t>hvor</a:t>
            </a:r>
            <a:r>
              <a:rPr lang="en-US" sz="2200" dirty="0">
                <a:effectLst/>
              </a:rPr>
              <a:t> du </a:t>
            </a:r>
            <a:r>
              <a:rPr lang="en-US" sz="2200" dirty="0" err="1">
                <a:effectLst/>
              </a:rPr>
              <a:t>brokker</a:t>
            </a:r>
            <a:r>
              <a:rPr lang="en-US" sz="2200" dirty="0">
                <a:effectLst/>
              </a:rPr>
              <a:t> dig. Du </a:t>
            </a:r>
            <a:r>
              <a:rPr lang="en-US" sz="2200" dirty="0" err="1">
                <a:effectLst/>
              </a:rPr>
              <a:t>må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helt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selv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bestemme</a:t>
            </a:r>
            <a:r>
              <a:rPr lang="en-US" sz="2200" dirty="0">
                <a:effectLst/>
              </a:rPr>
              <a:t>, </a:t>
            </a:r>
            <a:r>
              <a:rPr lang="en-US" sz="2200" dirty="0" err="1">
                <a:effectLst/>
              </a:rPr>
              <a:t>hvad</a:t>
            </a:r>
            <a:r>
              <a:rPr lang="en-US" sz="2200" dirty="0">
                <a:effectLst/>
              </a:rPr>
              <a:t> du </a:t>
            </a:r>
            <a:r>
              <a:rPr lang="en-US" sz="2200" dirty="0" err="1">
                <a:effectLst/>
              </a:rPr>
              <a:t>vil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brokke</a:t>
            </a:r>
            <a:r>
              <a:rPr lang="en-US" sz="2200" dirty="0">
                <a:effectLst/>
              </a:rPr>
              <a:t> dig over. Der er frit slag, men du </a:t>
            </a:r>
            <a:r>
              <a:rPr lang="en-US" sz="2200" dirty="0" err="1">
                <a:effectLst/>
              </a:rPr>
              <a:t>skal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forholde</a:t>
            </a:r>
            <a:r>
              <a:rPr lang="en-US" sz="2200" dirty="0">
                <a:effectLst/>
              </a:rPr>
              <a:t> dig </a:t>
            </a:r>
            <a:r>
              <a:rPr lang="en-US" sz="2200" dirty="0" err="1">
                <a:effectLst/>
              </a:rPr>
              <a:t>til</a:t>
            </a:r>
            <a:r>
              <a:rPr lang="en-US" sz="2200" dirty="0">
                <a:effectLst/>
              </a:rPr>
              <a:t> din </a:t>
            </a:r>
            <a:r>
              <a:rPr lang="en-US" sz="2200" dirty="0" err="1">
                <a:effectLst/>
              </a:rPr>
              <a:t>samtid</a:t>
            </a:r>
            <a:r>
              <a:rPr lang="en-US" sz="2200">
                <a:effectLst/>
              </a:rPr>
              <a:t>. </a:t>
            </a:r>
            <a:endParaRPr lang="en-US" sz="2200" dirty="0">
              <a:effectLst/>
            </a:endParaRPr>
          </a:p>
          <a:p>
            <a:pPr>
              <a:spcAft>
                <a:spcPts val="1200"/>
              </a:spcAft>
            </a:pPr>
            <a:r>
              <a:rPr lang="en-US" sz="2200" dirty="0">
                <a:effectLst/>
              </a:rPr>
              <a:t>Der er dog </a:t>
            </a:r>
            <a:r>
              <a:rPr lang="en-US" sz="2200" dirty="0" err="1">
                <a:effectLst/>
              </a:rPr>
              <a:t>nogle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benspænd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i</a:t>
            </a:r>
            <a:r>
              <a:rPr lang="en-US" sz="2200" dirty="0">
                <a:effectLst/>
              </a:rPr>
              <a:t> forhold </a:t>
            </a:r>
            <a:r>
              <a:rPr lang="en-US" sz="2200" dirty="0" err="1">
                <a:effectLst/>
              </a:rPr>
              <a:t>til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digtets</a:t>
            </a:r>
            <a:r>
              <a:rPr lang="en-US" sz="2200" dirty="0">
                <a:effectLst/>
              </a:rPr>
              <a:t> form:</a:t>
            </a:r>
          </a:p>
          <a:p>
            <a:pPr marL="342900" lvl="0">
              <a:spcAft>
                <a:spcPts val="370"/>
              </a:spcAft>
              <a:buSzPts val="1000"/>
              <a:tabLst>
                <a:tab pos="457200" algn="l"/>
              </a:tabLst>
            </a:pPr>
            <a:r>
              <a:rPr lang="en-US" sz="2200" dirty="0">
                <a:effectLst/>
              </a:rPr>
              <a:t>Du </a:t>
            </a:r>
            <a:r>
              <a:rPr lang="en-US" sz="2200" dirty="0" err="1">
                <a:effectLst/>
              </a:rPr>
              <a:t>skal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skrive</a:t>
            </a:r>
            <a:r>
              <a:rPr lang="en-US" sz="2200" dirty="0">
                <a:effectLst/>
              </a:rPr>
              <a:t> med </a:t>
            </a:r>
            <a:r>
              <a:rPr lang="en-US" sz="2200" dirty="0" err="1">
                <a:effectLst/>
              </a:rPr>
              <a:t>versaler</a:t>
            </a:r>
            <a:r>
              <a:rPr lang="en-US" sz="2200" dirty="0">
                <a:effectLst/>
              </a:rPr>
              <a:t> (STORE BOGSTEVER).</a:t>
            </a:r>
          </a:p>
          <a:p>
            <a:pPr marL="342900" lvl="0">
              <a:spcAft>
                <a:spcPts val="370"/>
              </a:spcAft>
              <a:buSzPts val="1000"/>
              <a:tabLst>
                <a:tab pos="457200" algn="l"/>
              </a:tabLst>
            </a:pPr>
            <a:r>
              <a:rPr lang="en-US" sz="2200" dirty="0">
                <a:effectLst/>
              </a:rPr>
              <a:t>Du </a:t>
            </a:r>
            <a:r>
              <a:rPr lang="en-US" sz="2200" dirty="0" err="1">
                <a:effectLst/>
              </a:rPr>
              <a:t>skal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skrive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uden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tegn</a:t>
            </a:r>
            <a:r>
              <a:rPr lang="en-US" sz="2200" dirty="0">
                <a:effectLst/>
              </a:rPr>
              <a:t>.</a:t>
            </a:r>
          </a:p>
          <a:p>
            <a:pPr marL="342900" lvl="0">
              <a:spcAft>
                <a:spcPts val="370"/>
              </a:spcAft>
              <a:buSzPts val="1000"/>
              <a:tabLst>
                <a:tab pos="457200" algn="l"/>
              </a:tabLst>
            </a:pPr>
            <a:r>
              <a:rPr lang="en-US" sz="2200" dirty="0">
                <a:effectLst/>
              </a:rPr>
              <a:t>Du </a:t>
            </a:r>
            <a:r>
              <a:rPr lang="en-US" sz="2200" dirty="0" err="1">
                <a:effectLst/>
              </a:rPr>
              <a:t>skal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skifte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linje</a:t>
            </a:r>
            <a:r>
              <a:rPr lang="en-US" sz="2200" dirty="0">
                <a:effectLst/>
              </a:rPr>
              <a:t>.</a:t>
            </a:r>
          </a:p>
          <a:p>
            <a:pPr marL="342900" lvl="0">
              <a:spcAft>
                <a:spcPts val="370"/>
              </a:spcAft>
              <a:buSzPts val="1000"/>
              <a:tabLst>
                <a:tab pos="457200" algn="l"/>
              </a:tabLst>
            </a:pPr>
            <a:r>
              <a:rPr lang="en-US" sz="2200" dirty="0">
                <a:effectLst/>
              </a:rPr>
              <a:t>Du </a:t>
            </a:r>
            <a:r>
              <a:rPr lang="en-US" sz="2200" dirty="0" err="1">
                <a:effectLst/>
              </a:rPr>
              <a:t>skal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skrive</a:t>
            </a:r>
            <a:r>
              <a:rPr lang="en-US" sz="2200" dirty="0">
                <a:effectLst/>
              </a:rPr>
              <a:t> (</a:t>
            </a:r>
            <a:r>
              <a:rPr lang="en-US" sz="2200" dirty="0" err="1">
                <a:effectLst/>
              </a:rPr>
              <a:t>overdrevent</a:t>
            </a:r>
            <a:r>
              <a:rPr lang="en-US" sz="2200" dirty="0">
                <a:effectLst/>
              </a:rPr>
              <a:t>) </a:t>
            </a:r>
            <a:r>
              <a:rPr lang="en-US" sz="2200" dirty="0" err="1">
                <a:effectLst/>
              </a:rPr>
              <a:t>i</a:t>
            </a:r>
            <a:r>
              <a:rPr lang="en-US" sz="2200" dirty="0">
                <a:effectLst/>
              </a:rPr>
              <a:t> din </a:t>
            </a:r>
            <a:r>
              <a:rPr lang="en-US" sz="2200" dirty="0" err="1">
                <a:effectLst/>
              </a:rPr>
              <a:t>egen</a:t>
            </a:r>
            <a:r>
              <a:rPr lang="en-US" sz="2200" dirty="0">
                <a:effectLst/>
              </a:rPr>
              <a:t> tone.</a:t>
            </a:r>
          </a:p>
        </p:txBody>
      </p:sp>
      <p:pic>
        <p:nvPicPr>
          <p:cNvPr id="5122" name="Picture 2" descr="Brok dig mere - og få det bedre | Femina">
            <a:extLst>
              <a:ext uri="{FF2B5EF4-FFF2-40B4-BE49-F238E27FC236}">
                <a16:creationId xmlns:a16="http://schemas.microsoft.com/office/drawing/2014/main" id="{9826A5CA-A68B-4640-BF50-FD8D2D94F09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4" r="22471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0920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1785</TotalTime>
  <Words>370</Words>
  <Application>Microsoft Office PowerPoint</Application>
  <PresentationFormat>Widescreen</PresentationFormat>
  <Paragraphs>50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Cambria</vt:lpstr>
      <vt:lpstr>inherit</vt:lpstr>
      <vt:lpstr>Times</vt:lpstr>
      <vt:lpstr>Times New Roman</vt:lpstr>
      <vt:lpstr>Office-tema</vt:lpstr>
      <vt:lpstr>At sætte problemer under debat</vt:lpstr>
      <vt:lpstr>Det moderne gennembrud starter…</vt:lpstr>
      <vt:lpstr>De 3 K’er</vt:lpstr>
      <vt:lpstr>Hvad er problemet?</vt:lpstr>
      <vt:lpstr>Episke udtryksformer  Lyriske udtryksformer</vt:lpstr>
      <vt:lpstr>Hvilke problemer sættes under debat?</vt:lpstr>
      <vt:lpstr>Produktion af digt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Ingeborg Gade</dc:creator>
  <cp:lastModifiedBy>Ingeborg Gade</cp:lastModifiedBy>
  <cp:revision>9</cp:revision>
  <dcterms:created xsi:type="dcterms:W3CDTF">2021-10-25T07:36:33Z</dcterms:created>
  <dcterms:modified xsi:type="dcterms:W3CDTF">2024-02-28T09:08:16Z</dcterms:modified>
</cp:coreProperties>
</file>