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3" r:id="rId9"/>
    <p:sldId id="264" r:id="rId10"/>
    <p:sldId id="262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5D8A4A-69E6-4F10-98E6-33D6C350B77F}" v="1" dt="2022-11-07T11:21:46.5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5806A9-F0C2-400A-9391-B9A1583126A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BA8F1CA-31A6-4160-B9FA-B5D9BDBED7C2}">
      <dgm:prSet/>
      <dgm:spPr/>
      <dgm:t>
        <a:bodyPr/>
        <a:lstStyle/>
        <a:p>
          <a:r>
            <a:rPr lang="da-DK"/>
            <a:t>Hvad handler eventyret om? </a:t>
          </a:r>
          <a:endParaRPr lang="en-US"/>
        </a:p>
      </dgm:t>
    </dgm:pt>
    <dgm:pt modelId="{9E1ADBB0-79F2-460C-9FC5-0CB9E5321444}" type="parTrans" cxnId="{121F9E80-55F6-453A-894D-B37D93D8A0DB}">
      <dgm:prSet/>
      <dgm:spPr/>
      <dgm:t>
        <a:bodyPr/>
        <a:lstStyle/>
        <a:p>
          <a:endParaRPr lang="en-US"/>
        </a:p>
      </dgm:t>
    </dgm:pt>
    <dgm:pt modelId="{F66DD548-B48A-4EB1-9CEF-76F7B23A1B13}" type="sibTrans" cxnId="{121F9E80-55F6-453A-894D-B37D93D8A0DB}">
      <dgm:prSet/>
      <dgm:spPr/>
      <dgm:t>
        <a:bodyPr/>
        <a:lstStyle/>
        <a:p>
          <a:endParaRPr lang="en-US"/>
        </a:p>
      </dgm:t>
    </dgm:pt>
    <dgm:pt modelId="{557D2E2B-2262-4DF2-9CE3-C9F35D0E2E1A}">
      <dgm:prSet/>
      <dgm:spPr/>
      <dgm:t>
        <a:bodyPr/>
        <a:lstStyle/>
        <a:p>
          <a:r>
            <a:rPr lang="da-DK"/>
            <a:t>Genfortæl plottet for hinanden 2 og 2</a:t>
          </a:r>
          <a:endParaRPr lang="en-US"/>
        </a:p>
      </dgm:t>
    </dgm:pt>
    <dgm:pt modelId="{4EDD60CA-7ADA-4939-B9DD-DAF1CBB70D5A}" type="parTrans" cxnId="{357F34F6-E8D2-45EF-BF44-905C580764AC}">
      <dgm:prSet/>
      <dgm:spPr/>
      <dgm:t>
        <a:bodyPr/>
        <a:lstStyle/>
        <a:p>
          <a:endParaRPr lang="en-US"/>
        </a:p>
      </dgm:t>
    </dgm:pt>
    <dgm:pt modelId="{E32D4B25-FCAF-4319-9C6C-AE502AE1CA2F}" type="sibTrans" cxnId="{357F34F6-E8D2-45EF-BF44-905C580764AC}">
      <dgm:prSet/>
      <dgm:spPr/>
      <dgm:t>
        <a:bodyPr/>
        <a:lstStyle/>
        <a:p>
          <a:endParaRPr lang="en-US"/>
        </a:p>
      </dgm:t>
    </dgm:pt>
    <dgm:pt modelId="{2A5B81F4-CB47-416B-9545-FB6843B2DE66}" type="pres">
      <dgm:prSet presAssocID="{975806A9-F0C2-400A-9391-B9A1583126AC}" presName="linear" presStyleCnt="0">
        <dgm:presLayoutVars>
          <dgm:animLvl val="lvl"/>
          <dgm:resizeHandles val="exact"/>
        </dgm:presLayoutVars>
      </dgm:prSet>
      <dgm:spPr/>
    </dgm:pt>
    <dgm:pt modelId="{6F956471-E42E-405C-B529-BC0F6E815D54}" type="pres">
      <dgm:prSet presAssocID="{4BA8F1CA-31A6-4160-B9FA-B5D9BDBED7C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650540D-CE2F-4C73-B2FF-BC6895C04E52}" type="pres">
      <dgm:prSet presAssocID="{F66DD548-B48A-4EB1-9CEF-76F7B23A1B13}" presName="spacer" presStyleCnt="0"/>
      <dgm:spPr/>
    </dgm:pt>
    <dgm:pt modelId="{8572D31D-DB30-4D9D-A65D-6B1FAD103424}" type="pres">
      <dgm:prSet presAssocID="{557D2E2B-2262-4DF2-9CE3-C9F35D0E2E1A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AE6B2135-0867-4AB3-A536-30FA1326AAF3}" type="presOf" srcId="{4BA8F1CA-31A6-4160-B9FA-B5D9BDBED7C2}" destId="{6F956471-E42E-405C-B529-BC0F6E815D54}" srcOrd="0" destOrd="0" presId="urn:microsoft.com/office/officeart/2005/8/layout/vList2"/>
    <dgm:cxn modelId="{2E85CE56-6741-465C-8E95-57413B137446}" type="presOf" srcId="{975806A9-F0C2-400A-9391-B9A1583126AC}" destId="{2A5B81F4-CB47-416B-9545-FB6843B2DE66}" srcOrd="0" destOrd="0" presId="urn:microsoft.com/office/officeart/2005/8/layout/vList2"/>
    <dgm:cxn modelId="{121F9E80-55F6-453A-894D-B37D93D8A0DB}" srcId="{975806A9-F0C2-400A-9391-B9A1583126AC}" destId="{4BA8F1CA-31A6-4160-B9FA-B5D9BDBED7C2}" srcOrd="0" destOrd="0" parTransId="{9E1ADBB0-79F2-460C-9FC5-0CB9E5321444}" sibTransId="{F66DD548-B48A-4EB1-9CEF-76F7B23A1B13}"/>
    <dgm:cxn modelId="{357F34F6-E8D2-45EF-BF44-905C580764AC}" srcId="{975806A9-F0C2-400A-9391-B9A1583126AC}" destId="{557D2E2B-2262-4DF2-9CE3-C9F35D0E2E1A}" srcOrd="1" destOrd="0" parTransId="{4EDD60CA-7ADA-4939-B9DD-DAF1CBB70D5A}" sibTransId="{E32D4B25-FCAF-4319-9C6C-AE502AE1CA2F}"/>
    <dgm:cxn modelId="{F708F5FE-69B4-47C8-A690-0DB111D25E20}" type="presOf" srcId="{557D2E2B-2262-4DF2-9CE3-C9F35D0E2E1A}" destId="{8572D31D-DB30-4D9D-A65D-6B1FAD103424}" srcOrd="0" destOrd="0" presId="urn:microsoft.com/office/officeart/2005/8/layout/vList2"/>
    <dgm:cxn modelId="{6CB971B9-15BA-4E5A-BE32-2E68AE0220E1}" type="presParOf" srcId="{2A5B81F4-CB47-416B-9545-FB6843B2DE66}" destId="{6F956471-E42E-405C-B529-BC0F6E815D54}" srcOrd="0" destOrd="0" presId="urn:microsoft.com/office/officeart/2005/8/layout/vList2"/>
    <dgm:cxn modelId="{12BDD360-E842-4788-ABB4-AC70CC5F98B5}" type="presParOf" srcId="{2A5B81F4-CB47-416B-9545-FB6843B2DE66}" destId="{3650540D-CE2F-4C73-B2FF-BC6895C04E52}" srcOrd="1" destOrd="0" presId="urn:microsoft.com/office/officeart/2005/8/layout/vList2"/>
    <dgm:cxn modelId="{17685C6A-B910-4907-8AD7-AF2BB1226E3D}" type="presParOf" srcId="{2A5B81F4-CB47-416B-9545-FB6843B2DE66}" destId="{8572D31D-DB30-4D9D-A65D-6B1FAD103424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319006-158C-4CAD-B6A7-D0C80B3AA21D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E2274CD4-049D-495E-A9DE-3933A4886D2D}">
      <dgm:prSet/>
      <dgm:spPr/>
      <dgm:t>
        <a:bodyPr/>
        <a:lstStyle/>
        <a:p>
          <a:pPr>
            <a:defRPr cap="all"/>
          </a:pPr>
          <a:r>
            <a:rPr lang="da-DK"/>
            <a:t>Hvilke genre er Kong Lindorm?</a:t>
          </a:r>
          <a:endParaRPr lang="en-US"/>
        </a:p>
      </dgm:t>
    </dgm:pt>
    <dgm:pt modelId="{60EE0E42-DAD9-42B9-A851-144AE89B65FF}" type="parTrans" cxnId="{24C02649-0041-49E0-99E9-429AC92BF4AD}">
      <dgm:prSet/>
      <dgm:spPr/>
      <dgm:t>
        <a:bodyPr/>
        <a:lstStyle/>
        <a:p>
          <a:endParaRPr lang="en-US"/>
        </a:p>
      </dgm:t>
    </dgm:pt>
    <dgm:pt modelId="{CAE7ECEF-81D5-4590-B8CE-901B2A83F9D7}" type="sibTrans" cxnId="{24C02649-0041-49E0-99E9-429AC92BF4AD}">
      <dgm:prSet/>
      <dgm:spPr/>
      <dgm:t>
        <a:bodyPr/>
        <a:lstStyle/>
        <a:p>
          <a:endParaRPr lang="en-US"/>
        </a:p>
      </dgm:t>
    </dgm:pt>
    <dgm:pt modelId="{20BC48C7-49D2-467E-A8B5-BA8A74779F54}">
      <dgm:prSet/>
      <dgm:spPr/>
      <dgm:t>
        <a:bodyPr/>
        <a:lstStyle/>
        <a:p>
          <a:pPr>
            <a:defRPr cap="all"/>
          </a:pPr>
          <a:r>
            <a:rPr lang="da-DK"/>
            <a:t>Begrund dine svar ud fra din viden om genren</a:t>
          </a:r>
          <a:endParaRPr lang="en-US"/>
        </a:p>
      </dgm:t>
    </dgm:pt>
    <dgm:pt modelId="{DBC29070-2019-484C-B07B-C8578DA2D36F}" type="parTrans" cxnId="{0EDD2E8F-A391-47FC-AA57-FCE137D1B40E}">
      <dgm:prSet/>
      <dgm:spPr/>
      <dgm:t>
        <a:bodyPr/>
        <a:lstStyle/>
        <a:p>
          <a:endParaRPr lang="en-US"/>
        </a:p>
      </dgm:t>
    </dgm:pt>
    <dgm:pt modelId="{BFA16109-4776-4FE7-8E6E-303395EB22B7}" type="sibTrans" cxnId="{0EDD2E8F-A391-47FC-AA57-FCE137D1B40E}">
      <dgm:prSet/>
      <dgm:spPr/>
      <dgm:t>
        <a:bodyPr/>
        <a:lstStyle/>
        <a:p>
          <a:endParaRPr lang="en-US"/>
        </a:p>
      </dgm:t>
    </dgm:pt>
    <dgm:pt modelId="{CE009FB2-8E66-49EE-BEBD-055E13C51C26}" type="pres">
      <dgm:prSet presAssocID="{83319006-158C-4CAD-B6A7-D0C80B3AA21D}" presName="root" presStyleCnt="0">
        <dgm:presLayoutVars>
          <dgm:dir/>
          <dgm:resizeHandles val="exact"/>
        </dgm:presLayoutVars>
      </dgm:prSet>
      <dgm:spPr/>
    </dgm:pt>
    <dgm:pt modelId="{0C07936E-30FE-4601-9B21-A1F3FA322103}" type="pres">
      <dgm:prSet presAssocID="{E2274CD4-049D-495E-A9DE-3933A4886D2D}" presName="compNode" presStyleCnt="0"/>
      <dgm:spPr/>
    </dgm:pt>
    <dgm:pt modelId="{405C33DB-7506-4BC9-BEF5-A1AD25A2A785}" type="pres">
      <dgm:prSet presAssocID="{E2274CD4-049D-495E-A9DE-3933A4886D2D}" presName="iconBgRect" presStyleLbl="bgShp" presStyleIdx="0" presStyleCnt="2"/>
      <dgm:spPr/>
    </dgm:pt>
    <dgm:pt modelId="{F1C39A47-131E-452C-A5AA-5EEB77AC3765}" type="pres">
      <dgm:prSet presAssocID="{E2274CD4-049D-495E-A9DE-3933A4886D2D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stle scene"/>
        </a:ext>
      </dgm:extLst>
    </dgm:pt>
    <dgm:pt modelId="{F52134ED-56DE-4A90-BB60-A4346585A10A}" type="pres">
      <dgm:prSet presAssocID="{E2274CD4-049D-495E-A9DE-3933A4886D2D}" presName="spaceRect" presStyleCnt="0"/>
      <dgm:spPr/>
    </dgm:pt>
    <dgm:pt modelId="{6043F194-82A5-4544-A042-48929882177E}" type="pres">
      <dgm:prSet presAssocID="{E2274CD4-049D-495E-A9DE-3933A4886D2D}" presName="textRect" presStyleLbl="revTx" presStyleIdx="0" presStyleCnt="2">
        <dgm:presLayoutVars>
          <dgm:chMax val="1"/>
          <dgm:chPref val="1"/>
        </dgm:presLayoutVars>
      </dgm:prSet>
      <dgm:spPr/>
    </dgm:pt>
    <dgm:pt modelId="{DA1AB70F-BE41-44D6-A001-A15078E8313B}" type="pres">
      <dgm:prSet presAssocID="{CAE7ECEF-81D5-4590-B8CE-901B2A83F9D7}" presName="sibTrans" presStyleCnt="0"/>
      <dgm:spPr/>
    </dgm:pt>
    <dgm:pt modelId="{B8F0F2AC-9DCE-44D4-86CA-514FBB09FB34}" type="pres">
      <dgm:prSet presAssocID="{20BC48C7-49D2-467E-A8B5-BA8A74779F54}" presName="compNode" presStyleCnt="0"/>
      <dgm:spPr/>
    </dgm:pt>
    <dgm:pt modelId="{8F765A33-3DEB-4D65-8451-7365B1CB3687}" type="pres">
      <dgm:prSet presAssocID="{20BC48C7-49D2-467E-A8B5-BA8A74779F54}" presName="iconBgRect" presStyleLbl="bgShp" presStyleIdx="1" presStyleCnt="2"/>
      <dgm:spPr/>
    </dgm:pt>
    <dgm:pt modelId="{72D3D01C-19D2-4D99-BDC3-002C767A5CDF}" type="pres">
      <dgm:prSet presAssocID="{20BC48C7-49D2-467E-A8B5-BA8A74779F54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EED2C8DC-371A-4D14-A872-2061FC7E9544}" type="pres">
      <dgm:prSet presAssocID="{20BC48C7-49D2-467E-A8B5-BA8A74779F54}" presName="spaceRect" presStyleCnt="0"/>
      <dgm:spPr/>
    </dgm:pt>
    <dgm:pt modelId="{46EBCFDB-AE4B-47E6-99F2-9C0FBCA8D656}" type="pres">
      <dgm:prSet presAssocID="{20BC48C7-49D2-467E-A8B5-BA8A74779F54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B6E1C15D-E9E3-4451-98AD-3A73DFA4A220}" type="presOf" srcId="{83319006-158C-4CAD-B6A7-D0C80B3AA21D}" destId="{CE009FB2-8E66-49EE-BEBD-055E13C51C26}" srcOrd="0" destOrd="0" presId="urn:microsoft.com/office/officeart/2018/5/layout/IconCircleLabelList"/>
    <dgm:cxn modelId="{24C02649-0041-49E0-99E9-429AC92BF4AD}" srcId="{83319006-158C-4CAD-B6A7-D0C80B3AA21D}" destId="{E2274CD4-049D-495E-A9DE-3933A4886D2D}" srcOrd="0" destOrd="0" parTransId="{60EE0E42-DAD9-42B9-A851-144AE89B65FF}" sibTransId="{CAE7ECEF-81D5-4590-B8CE-901B2A83F9D7}"/>
    <dgm:cxn modelId="{2789BB7D-199F-44AB-A11B-01ACBA65A733}" type="presOf" srcId="{E2274CD4-049D-495E-A9DE-3933A4886D2D}" destId="{6043F194-82A5-4544-A042-48929882177E}" srcOrd="0" destOrd="0" presId="urn:microsoft.com/office/officeart/2018/5/layout/IconCircleLabelList"/>
    <dgm:cxn modelId="{0EDD2E8F-A391-47FC-AA57-FCE137D1B40E}" srcId="{83319006-158C-4CAD-B6A7-D0C80B3AA21D}" destId="{20BC48C7-49D2-467E-A8B5-BA8A74779F54}" srcOrd="1" destOrd="0" parTransId="{DBC29070-2019-484C-B07B-C8578DA2D36F}" sibTransId="{BFA16109-4776-4FE7-8E6E-303395EB22B7}"/>
    <dgm:cxn modelId="{3CDEF4D5-25A4-4A6C-8E90-05C067327D59}" type="presOf" srcId="{20BC48C7-49D2-467E-A8B5-BA8A74779F54}" destId="{46EBCFDB-AE4B-47E6-99F2-9C0FBCA8D656}" srcOrd="0" destOrd="0" presId="urn:microsoft.com/office/officeart/2018/5/layout/IconCircleLabelList"/>
    <dgm:cxn modelId="{8DDCE0A0-6641-461A-BFD1-A4AFAD1CA6FA}" type="presParOf" srcId="{CE009FB2-8E66-49EE-BEBD-055E13C51C26}" destId="{0C07936E-30FE-4601-9B21-A1F3FA322103}" srcOrd="0" destOrd="0" presId="urn:microsoft.com/office/officeart/2018/5/layout/IconCircleLabelList"/>
    <dgm:cxn modelId="{5CD558C7-E71E-4FBA-921E-8B04C36F79E8}" type="presParOf" srcId="{0C07936E-30FE-4601-9B21-A1F3FA322103}" destId="{405C33DB-7506-4BC9-BEF5-A1AD25A2A785}" srcOrd="0" destOrd="0" presId="urn:microsoft.com/office/officeart/2018/5/layout/IconCircleLabelList"/>
    <dgm:cxn modelId="{09350F93-8921-4BEF-A301-7059744826DB}" type="presParOf" srcId="{0C07936E-30FE-4601-9B21-A1F3FA322103}" destId="{F1C39A47-131E-452C-A5AA-5EEB77AC3765}" srcOrd="1" destOrd="0" presId="urn:microsoft.com/office/officeart/2018/5/layout/IconCircleLabelList"/>
    <dgm:cxn modelId="{D6057639-0241-4BD1-A1FE-6C91EA696881}" type="presParOf" srcId="{0C07936E-30FE-4601-9B21-A1F3FA322103}" destId="{F52134ED-56DE-4A90-BB60-A4346585A10A}" srcOrd="2" destOrd="0" presId="urn:microsoft.com/office/officeart/2018/5/layout/IconCircleLabelList"/>
    <dgm:cxn modelId="{3AA9A7B6-26FF-4DF2-8091-D61414A052C5}" type="presParOf" srcId="{0C07936E-30FE-4601-9B21-A1F3FA322103}" destId="{6043F194-82A5-4544-A042-48929882177E}" srcOrd="3" destOrd="0" presId="urn:microsoft.com/office/officeart/2018/5/layout/IconCircleLabelList"/>
    <dgm:cxn modelId="{3D60A9C1-7107-42E6-A711-B40F08ED87B7}" type="presParOf" srcId="{CE009FB2-8E66-49EE-BEBD-055E13C51C26}" destId="{DA1AB70F-BE41-44D6-A001-A15078E8313B}" srcOrd="1" destOrd="0" presId="urn:microsoft.com/office/officeart/2018/5/layout/IconCircleLabelList"/>
    <dgm:cxn modelId="{6994535C-790C-4104-B5A3-0FD099D204E5}" type="presParOf" srcId="{CE009FB2-8E66-49EE-BEBD-055E13C51C26}" destId="{B8F0F2AC-9DCE-44D4-86CA-514FBB09FB34}" srcOrd="2" destOrd="0" presId="urn:microsoft.com/office/officeart/2018/5/layout/IconCircleLabelList"/>
    <dgm:cxn modelId="{36B15BBD-A045-4112-9CE4-CC4DA400B432}" type="presParOf" srcId="{B8F0F2AC-9DCE-44D4-86CA-514FBB09FB34}" destId="{8F765A33-3DEB-4D65-8451-7365B1CB3687}" srcOrd="0" destOrd="0" presId="urn:microsoft.com/office/officeart/2018/5/layout/IconCircleLabelList"/>
    <dgm:cxn modelId="{8C85AB0B-8476-4373-BF84-B0902625EDD7}" type="presParOf" srcId="{B8F0F2AC-9DCE-44D4-86CA-514FBB09FB34}" destId="{72D3D01C-19D2-4D99-BDC3-002C767A5CDF}" srcOrd="1" destOrd="0" presId="urn:microsoft.com/office/officeart/2018/5/layout/IconCircleLabelList"/>
    <dgm:cxn modelId="{90740FF1-37C5-43BB-A6EF-15F9BBA3FC11}" type="presParOf" srcId="{B8F0F2AC-9DCE-44D4-86CA-514FBB09FB34}" destId="{EED2C8DC-371A-4D14-A872-2061FC7E9544}" srcOrd="2" destOrd="0" presId="urn:microsoft.com/office/officeart/2018/5/layout/IconCircleLabelList"/>
    <dgm:cxn modelId="{9EABD61A-FFB6-4A75-977D-E2B6FADC47E0}" type="presParOf" srcId="{B8F0F2AC-9DCE-44D4-86CA-514FBB09FB34}" destId="{46EBCFDB-AE4B-47E6-99F2-9C0FBCA8D656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956471-E42E-405C-B529-BC0F6E815D54}">
      <dsp:nvSpPr>
        <dsp:cNvPr id="0" name=""/>
        <dsp:cNvSpPr/>
      </dsp:nvSpPr>
      <dsp:spPr>
        <a:xfrm>
          <a:off x="0" y="4488"/>
          <a:ext cx="6541475" cy="25388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220" tIns="236220" rIns="236220" bIns="236220" numCol="1" spcCol="1270" anchor="ctr" anchorCtr="0">
          <a:noAutofit/>
        </a:bodyPr>
        <a:lstStyle/>
        <a:p>
          <a:pPr marL="0" lvl="0" indent="0" algn="l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6200" kern="1200"/>
            <a:t>Hvad handler eventyret om? </a:t>
          </a:r>
          <a:endParaRPr lang="en-US" sz="6200" kern="1200"/>
        </a:p>
      </dsp:txBody>
      <dsp:txXfrm>
        <a:off x="123939" y="128427"/>
        <a:ext cx="6293597" cy="2291021"/>
      </dsp:txXfrm>
    </dsp:sp>
    <dsp:sp modelId="{8572D31D-DB30-4D9D-A65D-6B1FAD103424}">
      <dsp:nvSpPr>
        <dsp:cNvPr id="0" name=""/>
        <dsp:cNvSpPr/>
      </dsp:nvSpPr>
      <dsp:spPr>
        <a:xfrm>
          <a:off x="0" y="2721947"/>
          <a:ext cx="6541475" cy="2538899"/>
        </a:xfrm>
        <a:prstGeom prst="roundRect">
          <a:avLst/>
        </a:prstGeom>
        <a:solidFill>
          <a:schemeClr val="accent2">
            <a:hueOff val="-1495014"/>
            <a:satOff val="-418"/>
            <a:lumOff val="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220" tIns="236220" rIns="236220" bIns="236220" numCol="1" spcCol="1270" anchor="ctr" anchorCtr="0">
          <a:noAutofit/>
        </a:bodyPr>
        <a:lstStyle/>
        <a:p>
          <a:pPr marL="0" lvl="0" indent="0" algn="l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6200" kern="1200"/>
            <a:t>Genfortæl plottet for hinanden 2 og 2</a:t>
          </a:r>
          <a:endParaRPr lang="en-US" sz="6200" kern="1200"/>
        </a:p>
      </dsp:txBody>
      <dsp:txXfrm>
        <a:off x="123939" y="2845886"/>
        <a:ext cx="6293597" cy="22910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5C33DB-7506-4BC9-BEF5-A1AD25A2A785}">
      <dsp:nvSpPr>
        <dsp:cNvPr id="0" name=""/>
        <dsp:cNvSpPr/>
      </dsp:nvSpPr>
      <dsp:spPr>
        <a:xfrm>
          <a:off x="2293760" y="19072"/>
          <a:ext cx="2093062" cy="209306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C39A47-131E-452C-A5AA-5EEB77AC3765}">
      <dsp:nvSpPr>
        <dsp:cNvPr id="0" name=""/>
        <dsp:cNvSpPr/>
      </dsp:nvSpPr>
      <dsp:spPr>
        <a:xfrm>
          <a:off x="2739822" y="465135"/>
          <a:ext cx="1200937" cy="12009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43F194-82A5-4544-A042-48929882177E}">
      <dsp:nvSpPr>
        <dsp:cNvPr id="0" name=""/>
        <dsp:cNvSpPr/>
      </dsp:nvSpPr>
      <dsp:spPr>
        <a:xfrm>
          <a:off x="1624666" y="2764073"/>
          <a:ext cx="343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2500" kern="1200"/>
            <a:t>Hvilke genre er Kong Lindorm?</a:t>
          </a:r>
          <a:endParaRPr lang="en-US" sz="2500" kern="1200"/>
        </a:p>
      </dsp:txBody>
      <dsp:txXfrm>
        <a:off x="1624666" y="2764073"/>
        <a:ext cx="3431250" cy="720000"/>
      </dsp:txXfrm>
    </dsp:sp>
    <dsp:sp modelId="{8F765A33-3DEB-4D65-8451-7365B1CB3687}">
      <dsp:nvSpPr>
        <dsp:cNvPr id="0" name=""/>
        <dsp:cNvSpPr/>
      </dsp:nvSpPr>
      <dsp:spPr>
        <a:xfrm>
          <a:off x="6325479" y="19072"/>
          <a:ext cx="2093062" cy="209306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D3D01C-19D2-4D99-BDC3-002C767A5CDF}">
      <dsp:nvSpPr>
        <dsp:cNvPr id="0" name=""/>
        <dsp:cNvSpPr/>
      </dsp:nvSpPr>
      <dsp:spPr>
        <a:xfrm>
          <a:off x="6771541" y="465135"/>
          <a:ext cx="1200937" cy="12009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EBCFDB-AE4B-47E6-99F2-9C0FBCA8D656}">
      <dsp:nvSpPr>
        <dsp:cNvPr id="0" name=""/>
        <dsp:cNvSpPr/>
      </dsp:nvSpPr>
      <dsp:spPr>
        <a:xfrm>
          <a:off x="5656385" y="2764073"/>
          <a:ext cx="343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2500" kern="1200"/>
            <a:t>Begrund dine svar ud fra din viden om genren</a:t>
          </a:r>
          <a:endParaRPr lang="en-US" sz="2500" kern="1200"/>
        </a:p>
      </dsp:txBody>
      <dsp:txXfrm>
        <a:off x="5656385" y="2764073"/>
        <a:ext cx="34312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192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270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169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59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720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12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233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249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332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49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956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11EAACC7-3B3F-47D1-959A-EF58926E955E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152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E0D4398-84C2-41B8-BF30-3157F7B18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DA3D1E-D9D0-4735-817E-D7B0628216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304" b="10873"/>
          <a:stretch/>
        </p:blipFill>
        <p:spPr>
          <a:xfrm>
            <a:off x="20" y="10"/>
            <a:ext cx="9137156" cy="6857989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1E519840-CB5B-442F-AF8C-F848E7699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45558" y="-6724"/>
            <a:ext cx="4265457" cy="6868736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2240216 w 5664007"/>
              <a:gd name="connsiteY0" fmla="*/ 0 h 6857998"/>
              <a:gd name="connsiteX1" fmla="*/ 5664007 w 5664007"/>
              <a:gd name="connsiteY1" fmla="*/ 0 h 6857998"/>
              <a:gd name="connsiteX2" fmla="*/ 5664007 w 5664007"/>
              <a:gd name="connsiteY2" fmla="*/ 6857998 h 6857998"/>
              <a:gd name="connsiteX3" fmla="*/ 0 w 5664007"/>
              <a:gd name="connsiteY3" fmla="*/ 6846045 h 6857998"/>
              <a:gd name="connsiteX4" fmla="*/ 2240216 w 5664007"/>
              <a:gd name="connsiteY4" fmla="*/ 0 h 6857998"/>
              <a:gd name="connsiteX0" fmla="*/ 2170935 w 5594726"/>
              <a:gd name="connsiteY0" fmla="*/ 0 h 6865085"/>
              <a:gd name="connsiteX1" fmla="*/ 5594726 w 5594726"/>
              <a:gd name="connsiteY1" fmla="*/ 0 h 6865085"/>
              <a:gd name="connsiteX2" fmla="*/ 5594726 w 5594726"/>
              <a:gd name="connsiteY2" fmla="*/ 6857998 h 6865085"/>
              <a:gd name="connsiteX3" fmla="*/ 0 w 5594726"/>
              <a:gd name="connsiteY3" fmla="*/ 6865085 h 6865085"/>
              <a:gd name="connsiteX4" fmla="*/ 2170935 w 5594726"/>
              <a:gd name="connsiteY4" fmla="*/ 0 h 6865085"/>
              <a:gd name="connsiteX0" fmla="*/ 1747097 w 5170888"/>
              <a:gd name="connsiteY0" fmla="*/ 0 h 6865085"/>
              <a:gd name="connsiteX1" fmla="*/ 5170888 w 5170888"/>
              <a:gd name="connsiteY1" fmla="*/ 0 h 6865085"/>
              <a:gd name="connsiteX2" fmla="*/ 5170888 w 5170888"/>
              <a:gd name="connsiteY2" fmla="*/ 6857998 h 6865085"/>
              <a:gd name="connsiteX3" fmla="*/ 0 w 5170888"/>
              <a:gd name="connsiteY3" fmla="*/ 6865085 h 6865085"/>
              <a:gd name="connsiteX4" fmla="*/ 1747097 w 5170888"/>
              <a:gd name="connsiteY4" fmla="*/ 0 h 6865085"/>
              <a:gd name="connsiteX0" fmla="*/ 1404766 w 5170888"/>
              <a:gd name="connsiteY0" fmla="*/ 0 h 6865085"/>
              <a:gd name="connsiteX1" fmla="*/ 5170888 w 5170888"/>
              <a:gd name="connsiteY1" fmla="*/ 0 h 6865085"/>
              <a:gd name="connsiteX2" fmla="*/ 5170888 w 5170888"/>
              <a:gd name="connsiteY2" fmla="*/ 6857998 h 6865085"/>
              <a:gd name="connsiteX3" fmla="*/ 0 w 5170888"/>
              <a:gd name="connsiteY3" fmla="*/ 6865085 h 6865085"/>
              <a:gd name="connsiteX4" fmla="*/ 1404766 w 5170888"/>
              <a:gd name="connsiteY4" fmla="*/ 0 h 6865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70888" h="6865085">
                <a:moveTo>
                  <a:pt x="1404766" y="0"/>
                </a:moveTo>
                <a:lnTo>
                  <a:pt x="5170888" y="0"/>
                </a:lnTo>
                <a:lnTo>
                  <a:pt x="5170888" y="6857998"/>
                </a:lnTo>
                <a:lnTo>
                  <a:pt x="0" y="6865085"/>
                </a:lnTo>
                <a:lnTo>
                  <a:pt x="1404766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0403C8A-286F-4284-8EAA-F4E62CC0F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04880" y="3025587"/>
            <a:ext cx="3153720" cy="2985247"/>
          </a:xfrm>
        </p:spPr>
        <p:txBody>
          <a:bodyPr>
            <a:normAutofit/>
          </a:bodyPr>
          <a:lstStyle/>
          <a:p>
            <a:pPr algn="r"/>
            <a:r>
              <a:rPr lang="da-DK" sz="4400"/>
              <a:t>Kong Lindorm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57C6AD8-F7FA-435C-B125-1C4D7CAB70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37176" y="1116873"/>
            <a:ext cx="2521424" cy="1520669"/>
          </a:xfrm>
        </p:spPr>
        <p:txBody>
          <a:bodyPr>
            <a:normAutofit/>
          </a:bodyPr>
          <a:lstStyle/>
          <a:p>
            <a:pPr algn="r"/>
            <a:r>
              <a:rPr lang="da-DK" sz="1600" dirty="0"/>
              <a:t>Dansk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C7EF422-3076-48F2-A38B-7CA851778E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31959" y="0"/>
            <a:ext cx="5279056" cy="77792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896548C-21A4-493D-B220-64E89F1EF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81082" y="-6724"/>
            <a:ext cx="2279175" cy="686472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6763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5A5BB70-1673-4097-A7F8-BCF5F4F19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7AA72C55-67D2-47FE-9C0B-01A954C8B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4307196" cy="6857998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2320626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320626 w 6125882"/>
              <a:gd name="connsiteY4" fmla="*/ 0 h 6857998"/>
              <a:gd name="connsiteX0" fmla="*/ 2034528 w 5839784"/>
              <a:gd name="connsiteY0" fmla="*/ 0 h 6857998"/>
              <a:gd name="connsiteX1" fmla="*/ 5839784 w 5839784"/>
              <a:gd name="connsiteY1" fmla="*/ 0 h 6857998"/>
              <a:gd name="connsiteX2" fmla="*/ 5839784 w 5839784"/>
              <a:gd name="connsiteY2" fmla="*/ 6857998 h 6857998"/>
              <a:gd name="connsiteX3" fmla="*/ 0 w 5839784"/>
              <a:gd name="connsiteY3" fmla="*/ 6856093 h 6857998"/>
              <a:gd name="connsiteX4" fmla="*/ 2034528 w 5839784"/>
              <a:gd name="connsiteY4" fmla="*/ 0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9784" h="6857998">
                <a:moveTo>
                  <a:pt x="2034528" y="0"/>
                </a:moveTo>
                <a:lnTo>
                  <a:pt x="5839784" y="0"/>
                </a:lnTo>
                <a:lnTo>
                  <a:pt x="5839784" y="6857998"/>
                </a:lnTo>
                <a:lnTo>
                  <a:pt x="0" y="6856093"/>
                </a:lnTo>
                <a:lnTo>
                  <a:pt x="203452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B877394-91AD-4E5B-BB91-42D7151B0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908" y="657225"/>
            <a:ext cx="2965938" cy="2921385"/>
          </a:xfrm>
        </p:spPr>
        <p:txBody>
          <a:bodyPr anchor="t">
            <a:normAutofit/>
          </a:bodyPr>
          <a:lstStyle/>
          <a:p>
            <a:r>
              <a:rPr lang="da-DK" sz="3600"/>
              <a:t>Plot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ED23ACC-C318-4DEB-B776-570408C7F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20896" y="4496637"/>
            <a:ext cx="3764149" cy="236136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5D9BE15-6B66-4F4C-B41A-B2A4C3049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884066"/>
            <a:ext cx="3140110" cy="497393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BFD92135-1E3E-4C71-BECC-8BF833E823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8453899"/>
              </p:ext>
            </p:extLst>
          </p:nvPr>
        </p:nvGraphicFramePr>
        <p:xfrm>
          <a:off x="4788040" y="728505"/>
          <a:ext cx="6541475" cy="5265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9659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1AF3C8EA-7A37-4A07-BDF2-89EBD3DF2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7928354-89F7-E9ED-4348-915443337C5E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25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8449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7B9C13-4C75-4A9F-A032-C40883602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Komposition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174674-195E-44E3-8D12-6D914B971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3600" dirty="0"/>
              <a:t>Lav en kontraktmodel over eventyret</a:t>
            </a:r>
          </a:p>
          <a:p>
            <a:r>
              <a:rPr lang="da-DK" sz="3600" dirty="0"/>
              <a:t>Hvor brydes og genetableres kontrakten? Vær præcis med sidetal og linjetal</a:t>
            </a:r>
          </a:p>
        </p:txBody>
      </p:sp>
    </p:spTree>
    <p:extLst>
      <p:ext uri="{BB962C8B-B14F-4D97-AF65-F5344CB8AC3E}">
        <p14:creationId xmlns:p14="http://schemas.microsoft.com/office/powerpoint/2010/main" val="2777171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28F4A-9D7A-4F32-A3F7-5F693014E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Lav en aktantmodel over eventyret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9D86CFB6-F150-4A0F-B571-C30D791BB6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8721" y="1995381"/>
            <a:ext cx="8168640" cy="443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757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430E9F-3B61-4A75-9A34-1EF839CC7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93CC3-99AA-471D-9142-5BD2235D6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3"/>
            <a:ext cx="12192000" cy="2008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D5A1EFF-2E6F-4210-A283-AF9BE5B07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4C9A7BB-4074-4704-B5B6-B526355DF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78117" y="0"/>
            <a:ext cx="340591" cy="20095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D5622E3-2C65-496F-9C3F-CBEE21924A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1299548"/>
            <a:ext cx="1769035" cy="69557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4ED111D-3746-4B9C-AEE8-7AB8346701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1150" y="1171094"/>
            <a:ext cx="4860850" cy="82402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5AE1D3C-1EF9-4A89-B613-EE7B789102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8968704" y="0"/>
            <a:ext cx="2147217" cy="199511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87981F0A-9613-4CA6-B04B-F6063D8B6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553" y="497395"/>
            <a:ext cx="10064376" cy="1229756"/>
          </a:xfrm>
        </p:spPr>
        <p:txBody>
          <a:bodyPr>
            <a:normAutofit/>
          </a:bodyPr>
          <a:lstStyle/>
          <a:p>
            <a:r>
              <a:rPr lang="da-DK" dirty="0"/>
              <a:t>Genretræk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DE80A3F-530A-4181-887F-9AAF6DCBF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94353" y="-14436"/>
            <a:ext cx="239059" cy="20095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EFF773DD-3888-4F8A-8166-FD8FEA59DB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1840833"/>
              </p:ext>
            </p:extLst>
          </p:nvPr>
        </p:nvGraphicFramePr>
        <p:xfrm>
          <a:off x="818708" y="2552700"/>
          <a:ext cx="10712302" cy="3503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4165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9">
            <a:extLst>
              <a:ext uri="{FF2B5EF4-FFF2-40B4-BE49-F238E27FC236}">
                <a16:creationId xmlns:a16="http://schemas.microsoft.com/office/drawing/2014/main" id="{21FBE127-D2A6-4FA3-A6B9-B8FD1DE4B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7504AEF-942B-4A74-A661-246A303C6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988" y="533400"/>
            <a:ext cx="4496228" cy="1690687"/>
          </a:xfrm>
        </p:spPr>
        <p:txBody>
          <a:bodyPr>
            <a:normAutofit/>
          </a:bodyPr>
          <a:lstStyle/>
          <a:p>
            <a:r>
              <a:rPr lang="da-DK" sz="2800"/>
              <a:t>Påvis folkeeventyrtræk</a:t>
            </a:r>
          </a:p>
        </p:txBody>
      </p:sp>
      <p:cxnSp>
        <p:nvCxnSpPr>
          <p:cNvPr id="25" name="Straight Connector 11">
            <a:extLst>
              <a:ext uri="{FF2B5EF4-FFF2-40B4-BE49-F238E27FC236}">
                <a16:creationId xmlns:a16="http://schemas.microsoft.com/office/drawing/2014/main" id="{DDD9C044-4B08-47CC-852C-B22B09675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4948518" cy="132453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13">
            <a:extLst>
              <a:ext uri="{FF2B5EF4-FFF2-40B4-BE49-F238E27FC236}">
                <a16:creationId xmlns:a16="http://schemas.microsoft.com/office/drawing/2014/main" id="{5033687E-2F83-4E90-B11A-4B998C1540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818708" cy="642738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15">
            <a:extLst>
              <a:ext uri="{FF2B5EF4-FFF2-40B4-BE49-F238E27FC236}">
                <a16:creationId xmlns:a16="http://schemas.microsoft.com/office/drawing/2014/main" id="{D292DBC3-1A72-41ED-8432-D0D64FD63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1" y="2743200"/>
            <a:ext cx="4477872" cy="4114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Graphic 6" descr="Bruger">
            <a:extLst>
              <a:ext uri="{FF2B5EF4-FFF2-40B4-BE49-F238E27FC236}">
                <a16:creationId xmlns:a16="http://schemas.microsoft.com/office/drawing/2014/main" id="{BB9D1173-5C83-4D37-8307-EB7BC009A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400" y="647699"/>
            <a:ext cx="5562600" cy="5562600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983ADEB-8CA3-4103-94EC-29C959700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1789" y="2290762"/>
            <a:ext cx="4572428" cy="4033837"/>
          </a:xfrm>
        </p:spPr>
        <p:txBody>
          <a:bodyPr anchor="t">
            <a:normAutofit lnSpcReduction="10000"/>
          </a:bodyPr>
          <a:lstStyle/>
          <a:p>
            <a:r>
              <a:rPr lang="da-DK" sz="4400" dirty="0"/>
              <a:t>Se på tid, sted, handling, sprog, virkemidler (Gentagelser, talrækker, formelsprog, osv.)</a:t>
            </a:r>
          </a:p>
        </p:txBody>
      </p:sp>
      <p:cxnSp>
        <p:nvCxnSpPr>
          <p:cNvPr id="29" name="Straight Connector 17">
            <a:extLst>
              <a:ext uri="{FF2B5EF4-FFF2-40B4-BE49-F238E27FC236}">
                <a16:creationId xmlns:a16="http://schemas.microsoft.com/office/drawing/2014/main" id="{99309E4A-5F81-4CAB-B5DB-AB4EB90C7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602477" y="2548218"/>
            <a:ext cx="589522" cy="430978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0081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2CABC6-084D-486C-B77E-7DF55A166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Personkarakteristik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8D065B8-A3A7-4442-96AB-41700A2BB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sz="4000" dirty="0"/>
              <a:t>Lav en personkarakteristik af:</a:t>
            </a:r>
          </a:p>
          <a:p>
            <a:r>
              <a:rPr lang="da-DK" sz="4000" dirty="0"/>
              <a:t>	1) Dronningen</a:t>
            </a:r>
          </a:p>
          <a:p>
            <a:r>
              <a:rPr lang="da-DK" sz="4000" dirty="0"/>
              <a:t>	2) Fårehyrdens datter og </a:t>
            </a:r>
            <a:r>
              <a:rPr lang="da-DK" sz="3600" dirty="0"/>
              <a:t>3) Lindormen</a:t>
            </a:r>
          </a:p>
        </p:txBody>
      </p:sp>
    </p:spTree>
    <p:extLst>
      <p:ext uri="{BB962C8B-B14F-4D97-AF65-F5344CB8AC3E}">
        <p14:creationId xmlns:p14="http://schemas.microsoft.com/office/powerpoint/2010/main" val="1722805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D16DE02-C2C8-477C-9FD7-70A983BDE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3AF29F-D5EC-4489-BF8F-3B356C597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3"/>
            <a:ext cx="12192000" cy="2008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0173A01-F891-430E-B39E-483E711B2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E0363E9-7CD0-497E-88D7-9401364903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78117" y="0"/>
            <a:ext cx="340591" cy="20095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CCD4B14-FFCC-4CE5-BC9D-DF47AA1AD7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1150" y="1171094"/>
            <a:ext cx="4860850" cy="82402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5DED734-54E5-48ED-AEE6-165F24827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8968704" y="0"/>
            <a:ext cx="2147217" cy="199511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C529EA1A-F7AD-4BE5-97D9-6A01AF3A9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553" y="584791"/>
            <a:ext cx="10064376" cy="1086847"/>
          </a:xfrm>
        </p:spPr>
        <p:txBody>
          <a:bodyPr>
            <a:normAutofit/>
          </a:bodyPr>
          <a:lstStyle/>
          <a:p>
            <a:r>
              <a:rPr lang="da-DK" dirty="0"/>
              <a:t>Modsætninger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222167-616B-448F-A79B-219A4FD3DD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94353" y="0"/>
            <a:ext cx="239059" cy="20095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6F41C1F-EEA2-4629-943E-37030A3FA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554" y="2499694"/>
            <a:ext cx="5831833" cy="3824906"/>
          </a:xfrm>
        </p:spPr>
        <p:txBody>
          <a:bodyPr anchor="ctr">
            <a:normAutofit/>
          </a:bodyPr>
          <a:lstStyle/>
          <a:p>
            <a:r>
              <a:rPr lang="da-DK" sz="4800" dirty="0"/>
              <a:t>Find modsætningspar i teksten (der er flere)</a:t>
            </a:r>
          </a:p>
        </p:txBody>
      </p:sp>
      <p:pic>
        <p:nvPicPr>
          <p:cNvPr id="7" name="Graphic 6" descr="Magnifying glass">
            <a:extLst>
              <a:ext uri="{FF2B5EF4-FFF2-40B4-BE49-F238E27FC236}">
                <a16:creationId xmlns:a16="http://schemas.microsoft.com/office/drawing/2014/main" id="{A451E8C9-EE7C-4707-AB6B-0CE779728E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57252" y="2458528"/>
            <a:ext cx="3866071" cy="386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05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4663D7F-8F94-4130-8F6F-D8425E1997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8DE971-8E89-4D63-A9EF-94931499E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75167"/>
            <a:ext cx="2405063" cy="2572858"/>
          </a:xfrm>
        </p:spPr>
        <p:txBody>
          <a:bodyPr anchor="t">
            <a:normAutofit/>
          </a:bodyPr>
          <a:lstStyle/>
          <a:p>
            <a:r>
              <a:rPr lang="da-DK" sz="2000"/>
              <a:t>Fortolkning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ACA524F-0019-4FDE-ADD8-1CA3D35A1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89111" y="6954"/>
            <a:ext cx="709684" cy="684409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FB2A255-E82B-4AB2-A27E-2A9A250EF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52934" y="-6954"/>
            <a:ext cx="322728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16492F-3659-4D6A-B9DC-AB4694001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7518" y="533400"/>
            <a:ext cx="4103996" cy="57912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3200" dirty="0"/>
              <a:t>Prøv at fortolke eventyret. Hvad tror du det handler om?</a:t>
            </a:r>
          </a:p>
          <a:p>
            <a:pPr marL="0" indent="0">
              <a:buNone/>
            </a:pPr>
            <a:r>
              <a:rPr lang="da-DK" sz="3200" dirty="0"/>
              <a:t>Hvilken funktion tror du, at det har haft i middelalderen?</a:t>
            </a:r>
          </a:p>
        </p:txBody>
      </p:sp>
      <p:pic>
        <p:nvPicPr>
          <p:cNvPr id="7" name="Graphic 6" descr="Strategiplan">
            <a:extLst>
              <a:ext uri="{FF2B5EF4-FFF2-40B4-BE49-F238E27FC236}">
                <a16:creationId xmlns:a16="http://schemas.microsoft.com/office/drawing/2014/main" id="{05E6D22A-7632-4577-BCE8-34A06723EE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78804" y="1989102"/>
            <a:ext cx="2879796" cy="287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932809"/>
      </p:ext>
    </p:extLst>
  </p:cSld>
  <p:clrMapOvr>
    <a:masterClrMapping/>
  </p:clrMapOvr>
</p:sld>
</file>

<file path=ppt/theme/theme1.xml><?xml version="1.0" encoding="utf-8"?>
<a:theme xmlns:a="http://schemas.openxmlformats.org/drawingml/2006/main" name="AngleLinesVTI">
  <a:themeElements>
    <a:clrScheme name="AnalogousFromRegularSeedLeftStep">
      <a:dk1>
        <a:srgbClr val="000000"/>
      </a:dk1>
      <a:lt1>
        <a:srgbClr val="FFFFFF"/>
      </a:lt1>
      <a:dk2>
        <a:srgbClr val="392024"/>
      </a:dk2>
      <a:lt2>
        <a:srgbClr val="E2E8E8"/>
      </a:lt2>
      <a:accent1>
        <a:srgbClr val="C34D53"/>
      </a:accent1>
      <a:accent2>
        <a:srgbClr val="B13B72"/>
      </a:accent2>
      <a:accent3>
        <a:srgbClr val="C34DB5"/>
      </a:accent3>
      <a:accent4>
        <a:srgbClr val="8E3BB1"/>
      </a:accent4>
      <a:accent5>
        <a:srgbClr val="6E4DC3"/>
      </a:accent5>
      <a:accent6>
        <a:srgbClr val="3B4BB1"/>
      </a:accent6>
      <a:hlink>
        <a:srgbClr val="30918D"/>
      </a:hlink>
      <a:folHlink>
        <a:srgbClr val="7F7F7F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eLinesVTI" id="{BC1FC193-C72F-4761-9899-1105EDF6BAE8}" vid="{64612625-F022-44B7-B9FA-9D26DEDBDC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131</Words>
  <Application>Microsoft Office PowerPoint</Application>
  <PresentationFormat>Widescreen</PresentationFormat>
  <Paragraphs>23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Arial</vt:lpstr>
      <vt:lpstr>Univers Condensed Light</vt:lpstr>
      <vt:lpstr>Walbaum Display Light</vt:lpstr>
      <vt:lpstr>AngleLinesVTI</vt:lpstr>
      <vt:lpstr>Kong Lindorm</vt:lpstr>
      <vt:lpstr>Plot</vt:lpstr>
      <vt:lpstr>PowerPoint-præsentation</vt:lpstr>
      <vt:lpstr>Komposition</vt:lpstr>
      <vt:lpstr>Lav en aktantmodel over eventyret</vt:lpstr>
      <vt:lpstr>Genretræk</vt:lpstr>
      <vt:lpstr>Påvis folkeeventyrtræk</vt:lpstr>
      <vt:lpstr>Personkarakteristik</vt:lpstr>
      <vt:lpstr>Modsætninger</vt:lpstr>
      <vt:lpstr>Fortolkning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Kong Lindorm</dc:title>
  <dc:creator>Ingeborg Gade</dc:creator>
  <cp:lastModifiedBy>Ingeborg Gade</cp:lastModifiedBy>
  <cp:revision>2</cp:revision>
  <dcterms:created xsi:type="dcterms:W3CDTF">2020-11-11T08:40:26Z</dcterms:created>
  <dcterms:modified xsi:type="dcterms:W3CDTF">2024-09-09T07:35:02Z</dcterms:modified>
</cp:coreProperties>
</file>