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64" r:id="rId15"/>
    <p:sldId id="270"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75" d="100"/>
          <a:sy n="75" d="100"/>
        </p:scale>
        <p:origin x="3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56522595-DD6F-4625-8A76-6BA63FC14D32}" type="datetimeFigureOut">
              <a:rPr lang="da-DK" smtClean="0"/>
              <a:t>23-09-2024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3458602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6522595-DD6F-4625-8A76-6BA63FC14D32}" type="datetimeFigureOut">
              <a:rPr lang="da-DK" smtClean="0"/>
              <a:t>23-09-2024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3609935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56522595-DD6F-4625-8A76-6BA63FC14D32}" type="datetimeFigureOut">
              <a:rPr lang="da-DK" smtClean="0"/>
              <a:t>23-09-2024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2132763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56522595-DD6F-4625-8A76-6BA63FC14D32}" type="datetimeFigureOut">
              <a:rPr lang="da-DK" smtClean="0"/>
              <a:t>23-09-2024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4174354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56522595-DD6F-4625-8A76-6BA63FC14D32}" type="datetimeFigureOut">
              <a:rPr lang="da-DK" smtClean="0"/>
              <a:t>23-09-2024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2665724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56522595-DD6F-4625-8A76-6BA63FC14D32}" type="datetimeFigureOut">
              <a:rPr lang="da-DK" smtClean="0"/>
              <a:t>23-09-2024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91001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6522595-DD6F-4625-8A76-6BA63FC14D32}" type="datetimeFigureOut">
              <a:rPr lang="da-DK" smtClean="0"/>
              <a:t>23-09-2024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1267583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56522595-DD6F-4625-8A76-6BA63FC14D32}" type="datetimeFigureOut">
              <a:rPr lang="da-DK" smtClean="0"/>
              <a:t>23-09-2024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712277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56522595-DD6F-4625-8A76-6BA63FC14D32}" type="datetimeFigureOut">
              <a:rPr lang="da-DK" smtClean="0"/>
              <a:t>23-09-2024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3485710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6522595-DD6F-4625-8A76-6BA63FC14D32}" type="datetimeFigureOut">
              <a:rPr lang="da-DK" smtClean="0"/>
              <a:t>23-09-2024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2184607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6522595-DD6F-4625-8A76-6BA63FC14D32}" type="datetimeFigureOut">
              <a:rPr lang="da-DK" smtClean="0"/>
              <a:t>23-09-2024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F4A4545-5E05-41A0-88E0-BF5D95731A3D}" type="slidenum">
              <a:rPr lang="da-DK" smtClean="0"/>
              <a:t>‹nr.›</a:t>
            </a:fld>
            <a:endParaRPr lang="da-DK"/>
          </a:p>
        </p:txBody>
      </p:sp>
    </p:spTree>
    <p:extLst>
      <p:ext uri="{BB962C8B-B14F-4D97-AF65-F5344CB8AC3E}">
        <p14:creationId xmlns:p14="http://schemas.microsoft.com/office/powerpoint/2010/main" val="1715256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22595-DD6F-4625-8A76-6BA63FC14D32}" type="datetimeFigureOut">
              <a:rPr lang="da-DK" smtClean="0"/>
              <a:t>23-09-2024</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4A4545-5E05-41A0-88E0-BF5D95731A3D}" type="slidenum">
              <a:rPr lang="da-DK" smtClean="0"/>
              <a:t>‹nr.›</a:t>
            </a:fld>
            <a:endParaRPr lang="da-DK"/>
          </a:p>
        </p:txBody>
      </p:sp>
    </p:spTree>
    <p:extLst>
      <p:ext uri="{BB962C8B-B14F-4D97-AF65-F5344CB8AC3E}">
        <p14:creationId xmlns:p14="http://schemas.microsoft.com/office/powerpoint/2010/main" val="2398528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bwK-AM08g2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a-DK" dirty="0"/>
              <a:t>Kommunikationsanalyse</a:t>
            </a:r>
          </a:p>
        </p:txBody>
      </p:sp>
      <p:sp>
        <p:nvSpPr>
          <p:cNvPr id="3" name="Undertitel 2"/>
          <p:cNvSpPr>
            <a:spLocks noGrp="1"/>
          </p:cNvSpPr>
          <p:nvPr>
            <p:ph type="subTitle" idx="1"/>
          </p:nvPr>
        </p:nvSpPr>
        <p:spPr/>
        <p:txBody>
          <a:bodyPr/>
          <a:lstStyle/>
          <a:p>
            <a:r>
              <a:rPr lang="da-DK" dirty="0"/>
              <a:t>Dansk </a:t>
            </a:r>
          </a:p>
        </p:txBody>
      </p:sp>
    </p:spTree>
    <p:extLst>
      <p:ext uri="{BB962C8B-B14F-4D97-AF65-F5344CB8AC3E}">
        <p14:creationId xmlns:p14="http://schemas.microsoft.com/office/powerpoint/2010/main" val="933894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8200" y="365125"/>
            <a:ext cx="10515600" cy="1830013"/>
          </a:xfrm>
        </p:spPr>
        <p:txBody>
          <a:bodyPr/>
          <a:lstStyle/>
          <a:p>
            <a:endParaRPr lang="da-DK" dirty="0"/>
          </a:p>
        </p:txBody>
      </p:sp>
      <p:sp>
        <p:nvSpPr>
          <p:cNvPr id="5" name="Pladsholder til indhold 4"/>
          <p:cNvSpPr>
            <a:spLocks noGrp="1"/>
          </p:cNvSpPr>
          <p:nvPr>
            <p:ph idx="1"/>
          </p:nvPr>
        </p:nvSpPr>
        <p:spPr/>
        <p:txBody>
          <a:bodyPr/>
          <a:lstStyle/>
          <a:p>
            <a:endParaRPr lang="da-DK"/>
          </a:p>
        </p:txBody>
      </p:sp>
      <p:pic>
        <p:nvPicPr>
          <p:cNvPr id="1026" name="Picture 2" descr="Billedresultat for kommunikationsmodel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949" y="365125"/>
            <a:ext cx="11351622" cy="6336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47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Kommunikationssituationen er vigtig!</a:t>
            </a:r>
          </a:p>
        </p:txBody>
      </p:sp>
      <p:sp>
        <p:nvSpPr>
          <p:cNvPr id="3" name="Pladsholder til indhold 2"/>
          <p:cNvSpPr>
            <a:spLocks noGrp="1"/>
          </p:cNvSpPr>
          <p:nvPr>
            <p:ph idx="1"/>
          </p:nvPr>
        </p:nvSpPr>
        <p:spPr/>
        <p:txBody>
          <a:bodyPr/>
          <a:lstStyle/>
          <a:p>
            <a:r>
              <a:rPr lang="da-DK" dirty="0"/>
              <a:t>Konteksten: Hvor taler vi med hinanden? Offentlig eller privat sammenhæng. Er der normer for samtale </a:t>
            </a:r>
            <a:r>
              <a:rPr lang="da-DK" dirty="0" err="1"/>
              <a:t>ect</a:t>
            </a:r>
            <a:r>
              <a:rPr lang="da-DK" dirty="0"/>
              <a:t>.</a:t>
            </a:r>
          </a:p>
          <a:p>
            <a:pPr marL="0" indent="0">
              <a:buNone/>
            </a:pPr>
            <a:endParaRPr lang="da-DK" dirty="0"/>
          </a:p>
          <a:p>
            <a:r>
              <a:rPr lang="da-DK" dirty="0"/>
              <a:t>Relationen/forholdet mellem de samtalende: Køn, alder, baggrund, roller, styrkeforhold og graden af bekendtskab: </a:t>
            </a:r>
            <a:r>
              <a:rPr lang="da-DK" dirty="0" err="1"/>
              <a:t>Symetrisk</a:t>
            </a:r>
            <a:r>
              <a:rPr lang="da-DK" dirty="0"/>
              <a:t> (patient til patient) eller </a:t>
            </a:r>
            <a:r>
              <a:rPr lang="da-DK" dirty="0" err="1"/>
              <a:t>Assymetrisk</a:t>
            </a:r>
            <a:r>
              <a:rPr lang="da-DK" dirty="0"/>
              <a:t> (læge til patient)</a:t>
            </a:r>
          </a:p>
          <a:p>
            <a:pPr marL="0" indent="0">
              <a:buNone/>
            </a:pPr>
            <a:endParaRPr lang="da-DK" dirty="0"/>
          </a:p>
          <a:p>
            <a:r>
              <a:rPr lang="da-DK" dirty="0"/>
              <a:t>Mediet: Mundtligt, skriftligt…..tv, sms, chat…..og endelig benytter den mundtlige kommunikation sig af en række non verbale tegn.</a:t>
            </a:r>
          </a:p>
          <a:p>
            <a:endParaRPr lang="da-DK" dirty="0"/>
          </a:p>
        </p:txBody>
      </p:sp>
    </p:spTree>
    <p:extLst>
      <p:ext uri="{BB962C8B-B14F-4D97-AF65-F5344CB8AC3E}">
        <p14:creationId xmlns:p14="http://schemas.microsoft.com/office/powerpoint/2010/main" val="1356520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Turtagning, gambitter og god dialogskik</a:t>
            </a:r>
          </a:p>
        </p:txBody>
      </p:sp>
      <p:sp>
        <p:nvSpPr>
          <p:cNvPr id="3" name="Pladsholder til indhold 2"/>
          <p:cNvSpPr>
            <a:spLocks noGrp="1"/>
          </p:cNvSpPr>
          <p:nvPr>
            <p:ph idx="1"/>
          </p:nvPr>
        </p:nvSpPr>
        <p:spPr/>
        <p:txBody>
          <a:bodyPr/>
          <a:lstStyle/>
          <a:p>
            <a:r>
              <a:rPr lang="da-DK" b="1" u="sng" dirty="0"/>
              <a:t>Turtagning</a:t>
            </a:r>
            <a:r>
              <a:rPr lang="da-DK" dirty="0"/>
              <a:t>: Den ene siger noget (</a:t>
            </a:r>
            <a:r>
              <a:rPr lang="da-DK" b="1" u="sng" dirty="0"/>
              <a:t>taletur</a:t>
            </a:r>
            <a:r>
              <a:rPr lang="da-DK" dirty="0"/>
              <a:t>), mens den anden lytter </a:t>
            </a:r>
          </a:p>
          <a:p>
            <a:pPr>
              <a:buFontTx/>
              <a:buChar char="-"/>
            </a:pPr>
            <a:r>
              <a:rPr lang="da-DK" dirty="0"/>
              <a:t>Turtagningen er tillært og kulturelt bestemt</a:t>
            </a:r>
          </a:p>
          <a:p>
            <a:pPr marL="0" indent="0">
              <a:buNone/>
            </a:pPr>
            <a:endParaRPr lang="da-DK" dirty="0"/>
          </a:p>
          <a:p>
            <a:r>
              <a:rPr lang="da-DK" dirty="0"/>
              <a:t>Kropslige signaler, der regulerer samtalen: Et nik, at man læser sig ind mod den, der taler eller frem, hvis vi gerne vil sige noget.</a:t>
            </a:r>
          </a:p>
          <a:p>
            <a:pPr marL="0" indent="0">
              <a:buNone/>
            </a:pPr>
            <a:endParaRPr lang="da-DK" dirty="0"/>
          </a:p>
          <a:p>
            <a:r>
              <a:rPr lang="da-DK" dirty="0"/>
              <a:t>Mundtlige signaler, der styrer turtagningen: ”ja”, ”synes du ikke?”, ”</a:t>
            </a:r>
            <a:r>
              <a:rPr lang="da-DK" dirty="0" err="1"/>
              <a:t>hmmn</a:t>
            </a:r>
            <a:r>
              <a:rPr lang="da-DK" dirty="0"/>
              <a:t>”, ”hør lige her!” – også kaldet </a:t>
            </a:r>
            <a:r>
              <a:rPr lang="da-DK" b="1" u="sng" dirty="0"/>
              <a:t>GAMBITTER</a:t>
            </a:r>
          </a:p>
          <a:p>
            <a:pPr>
              <a:buFontTx/>
              <a:buChar char="-"/>
            </a:pPr>
            <a:endParaRPr lang="da-DK" dirty="0"/>
          </a:p>
          <a:p>
            <a:endParaRPr lang="da-DK" dirty="0"/>
          </a:p>
        </p:txBody>
      </p:sp>
    </p:spTree>
    <p:extLst>
      <p:ext uri="{BB962C8B-B14F-4D97-AF65-F5344CB8AC3E}">
        <p14:creationId xmlns:p14="http://schemas.microsoft.com/office/powerpoint/2010/main" val="3155153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Gambitfunktioner</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1395282759"/>
              </p:ext>
            </p:extLst>
          </p:nvPr>
        </p:nvGraphicFramePr>
        <p:xfrm>
          <a:off x="444137" y="1436913"/>
          <a:ext cx="11338559" cy="5278551"/>
        </p:xfrm>
        <a:graphic>
          <a:graphicData uri="http://schemas.openxmlformats.org/drawingml/2006/table">
            <a:tbl>
              <a:tblPr firstRow="1" bandRow="1">
                <a:tableStyleId>{5C22544A-7EE6-4342-B048-85BDC9FD1C3A}</a:tableStyleId>
              </a:tblPr>
              <a:tblGrid>
                <a:gridCol w="3518944">
                  <a:extLst>
                    <a:ext uri="{9D8B030D-6E8A-4147-A177-3AD203B41FA5}">
                      <a16:colId xmlns:a16="http://schemas.microsoft.com/office/drawing/2014/main" val="714472260"/>
                    </a:ext>
                  </a:extLst>
                </a:gridCol>
                <a:gridCol w="7819615">
                  <a:extLst>
                    <a:ext uri="{9D8B030D-6E8A-4147-A177-3AD203B41FA5}">
                      <a16:colId xmlns:a16="http://schemas.microsoft.com/office/drawing/2014/main" val="4237009523"/>
                    </a:ext>
                  </a:extLst>
                </a:gridCol>
              </a:tblGrid>
              <a:tr h="540086">
                <a:tc>
                  <a:txBody>
                    <a:bodyPr/>
                    <a:lstStyle/>
                    <a:p>
                      <a:r>
                        <a:rPr lang="da-DK" sz="2800" b="1" dirty="0"/>
                        <a:t>Gambitfunktioner</a:t>
                      </a:r>
                    </a:p>
                  </a:txBody>
                  <a:tcPr/>
                </a:tc>
                <a:tc>
                  <a:txBody>
                    <a:bodyPr/>
                    <a:lstStyle/>
                    <a:p>
                      <a:r>
                        <a:rPr lang="da-DK" sz="2800" b="1" dirty="0"/>
                        <a:t>Eksempler</a:t>
                      </a:r>
                    </a:p>
                  </a:txBody>
                  <a:tcPr/>
                </a:tc>
                <a:extLst>
                  <a:ext uri="{0D108BD9-81ED-4DB2-BD59-A6C34878D82A}">
                    <a16:rowId xmlns:a16="http://schemas.microsoft.com/office/drawing/2014/main" val="1730583140"/>
                  </a:ext>
                </a:extLst>
              </a:tr>
              <a:tr h="540086">
                <a:tc>
                  <a:txBody>
                    <a:bodyPr/>
                    <a:lstStyle/>
                    <a:p>
                      <a:r>
                        <a:rPr lang="da-DK" sz="2400" b="1" dirty="0"/>
                        <a:t>Åbning</a:t>
                      </a:r>
                      <a:r>
                        <a:rPr lang="da-DK" sz="2400" b="1" baseline="0" dirty="0"/>
                        <a:t> af samtalen</a:t>
                      </a:r>
                      <a:endParaRPr lang="da-DK" sz="2400" b="1" dirty="0"/>
                    </a:p>
                  </a:txBody>
                  <a:tcPr/>
                </a:tc>
                <a:tc>
                  <a:txBody>
                    <a:bodyPr/>
                    <a:lstStyle/>
                    <a:p>
                      <a:r>
                        <a:rPr lang="da-DK" sz="2400" b="1" dirty="0"/>
                        <a:t>Nå</a:t>
                      </a:r>
                      <a:r>
                        <a:rPr lang="da-DK" sz="2400" b="1" baseline="0" dirty="0"/>
                        <a:t> – hvad så – Sig mig – Åh, forresten</a:t>
                      </a:r>
                      <a:endParaRPr lang="da-DK" sz="2400" b="1" dirty="0"/>
                    </a:p>
                  </a:txBody>
                  <a:tcPr/>
                </a:tc>
                <a:extLst>
                  <a:ext uri="{0D108BD9-81ED-4DB2-BD59-A6C34878D82A}">
                    <a16:rowId xmlns:a16="http://schemas.microsoft.com/office/drawing/2014/main" val="1983893216"/>
                  </a:ext>
                </a:extLst>
              </a:tr>
              <a:tr h="540086">
                <a:tc>
                  <a:txBody>
                    <a:bodyPr/>
                    <a:lstStyle/>
                    <a:p>
                      <a:r>
                        <a:rPr lang="da-DK" sz="2400" b="1" dirty="0"/>
                        <a:t>Lukning af samtalen</a:t>
                      </a:r>
                    </a:p>
                  </a:txBody>
                  <a:tcPr/>
                </a:tc>
                <a:tc>
                  <a:txBody>
                    <a:bodyPr/>
                    <a:lstStyle/>
                    <a:p>
                      <a:r>
                        <a:rPr lang="da-DK" sz="2400" b="1" dirty="0"/>
                        <a:t>Nå – Men så - Ok</a:t>
                      </a:r>
                    </a:p>
                  </a:txBody>
                  <a:tcPr/>
                </a:tc>
                <a:extLst>
                  <a:ext uri="{0D108BD9-81ED-4DB2-BD59-A6C34878D82A}">
                    <a16:rowId xmlns:a16="http://schemas.microsoft.com/office/drawing/2014/main" val="2769302742"/>
                  </a:ext>
                </a:extLst>
              </a:tr>
              <a:tr h="540086">
                <a:tc>
                  <a:txBody>
                    <a:bodyPr/>
                    <a:lstStyle/>
                    <a:p>
                      <a:r>
                        <a:rPr lang="da-DK" sz="2400" b="1" dirty="0"/>
                        <a:t>Overtagelse af taletur</a:t>
                      </a:r>
                    </a:p>
                  </a:txBody>
                  <a:tcPr/>
                </a:tc>
                <a:tc>
                  <a:txBody>
                    <a:bodyPr/>
                    <a:lstStyle/>
                    <a:p>
                      <a:r>
                        <a:rPr lang="da-DK" sz="2400" b="1" dirty="0"/>
                        <a:t>Hør engang her – jeg ved ikke rigtig – Jo, ser du.</a:t>
                      </a:r>
                    </a:p>
                  </a:txBody>
                  <a:tcPr/>
                </a:tc>
                <a:extLst>
                  <a:ext uri="{0D108BD9-81ED-4DB2-BD59-A6C34878D82A}">
                    <a16:rowId xmlns:a16="http://schemas.microsoft.com/office/drawing/2014/main" val="1524350934"/>
                  </a:ext>
                </a:extLst>
              </a:tr>
              <a:tr h="540086">
                <a:tc>
                  <a:txBody>
                    <a:bodyPr/>
                    <a:lstStyle/>
                    <a:p>
                      <a:r>
                        <a:rPr lang="da-DK" sz="2400" b="1" dirty="0"/>
                        <a:t>Aflevering af taletur</a:t>
                      </a:r>
                    </a:p>
                  </a:txBody>
                  <a:tcPr/>
                </a:tc>
                <a:tc>
                  <a:txBody>
                    <a:bodyPr/>
                    <a:lstStyle/>
                    <a:p>
                      <a:r>
                        <a:rPr lang="da-DK" sz="2400" b="1" dirty="0"/>
                        <a:t>Ikke sandt? – Er du med? – Tror du ikke? –</a:t>
                      </a:r>
                      <a:r>
                        <a:rPr lang="da-DK" sz="2400" b="1" baseline="0" dirty="0"/>
                        <a:t> Kan du se det?</a:t>
                      </a:r>
                      <a:endParaRPr lang="da-DK" sz="2400" b="1" dirty="0"/>
                    </a:p>
                  </a:txBody>
                  <a:tcPr/>
                </a:tc>
                <a:extLst>
                  <a:ext uri="{0D108BD9-81ED-4DB2-BD59-A6C34878D82A}">
                    <a16:rowId xmlns:a16="http://schemas.microsoft.com/office/drawing/2014/main" val="3161453908"/>
                  </a:ext>
                </a:extLst>
              </a:tr>
              <a:tr h="932201">
                <a:tc>
                  <a:txBody>
                    <a:bodyPr/>
                    <a:lstStyle/>
                    <a:p>
                      <a:r>
                        <a:rPr lang="da-DK" sz="2400" b="1" dirty="0"/>
                        <a:t>Fastholdelse af taletur</a:t>
                      </a:r>
                    </a:p>
                  </a:txBody>
                  <a:tcPr/>
                </a:tc>
                <a:tc>
                  <a:txBody>
                    <a:bodyPr/>
                    <a:lstStyle/>
                    <a:p>
                      <a:r>
                        <a:rPr lang="da-DK" sz="2400" b="1" dirty="0"/>
                        <a:t>Øh – Lad mig nu se – Hvad skal jeg sige? – Det jeg forsøger at sige er – Eller rettere sagt – Tænk dig.</a:t>
                      </a:r>
                    </a:p>
                  </a:txBody>
                  <a:tcPr/>
                </a:tc>
                <a:extLst>
                  <a:ext uri="{0D108BD9-81ED-4DB2-BD59-A6C34878D82A}">
                    <a16:rowId xmlns:a16="http://schemas.microsoft.com/office/drawing/2014/main" val="2979575292"/>
                  </a:ext>
                </a:extLst>
              </a:tr>
              <a:tr h="783194">
                <a:tc>
                  <a:txBody>
                    <a:bodyPr/>
                    <a:lstStyle/>
                    <a:p>
                      <a:r>
                        <a:rPr lang="da-DK" sz="2400" b="1" dirty="0"/>
                        <a:t>Emneskift </a:t>
                      </a:r>
                    </a:p>
                  </a:txBody>
                  <a:tcPr/>
                </a:tc>
                <a:tc>
                  <a:txBody>
                    <a:bodyPr/>
                    <a:lstStyle/>
                    <a:p>
                      <a:r>
                        <a:rPr lang="da-DK" sz="2400" b="1" dirty="0"/>
                        <a:t>For at tale om noget andet – Nu vi taler om</a:t>
                      </a:r>
                      <a:r>
                        <a:rPr lang="da-DK" sz="2400" b="1" baseline="0" dirty="0"/>
                        <a:t> – Mens jeg husker det.</a:t>
                      </a:r>
                      <a:endParaRPr lang="da-DK" sz="2400" b="1" dirty="0"/>
                    </a:p>
                  </a:txBody>
                  <a:tcPr/>
                </a:tc>
                <a:extLst>
                  <a:ext uri="{0D108BD9-81ED-4DB2-BD59-A6C34878D82A}">
                    <a16:rowId xmlns:a16="http://schemas.microsoft.com/office/drawing/2014/main" val="3918517414"/>
                  </a:ext>
                </a:extLst>
              </a:tr>
              <a:tr h="783194">
                <a:tc>
                  <a:txBody>
                    <a:bodyPr/>
                    <a:lstStyle/>
                    <a:p>
                      <a:r>
                        <a:rPr lang="da-DK" sz="2400" b="1" dirty="0"/>
                        <a:t>Feedback</a:t>
                      </a:r>
                    </a:p>
                  </a:txBody>
                  <a:tcPr/>
                </a:tc>
                <a:tc>
                  <a:txBody>
                    <a:bodyPr/>
                    <a:lstStyle/>
                    <a:p>
                      <a:r>
                        <a:rPr lang="da-DK" sz="2400" b="1" dirty="0"/>
                        <a:t>Det siger du ikke – Åh nej – Det var da ærgerligt – For pokker – Aha – Nej da</a:t>
                      </a:r>
                    </a:p>
                  </a:txBody>
                  <a:tcPr/>
                </a:tc>
                <a:extLst>
                  <a:ext uri="{0D108BD9-81ED-4DB2-BD59-A6C34878D82A}">
                    <a16:rowId xmlns:a16="http://schemas.microsoft.com/office/drawing/2014/main" val="4026693161"/>
                  </a:ext>
                </a:extLst>
              </a:tr>
            </a:tbl>
          </a:graphicData>
        </a:graphic>
      </p:graphicFrame>
    </p:spTree>
    <p:extLst>
      <p:ext uri="{BB962C8B-B14F-4D97-AF65-F5344CB8AC3E}">
        <p14:creationId xmlns:p14="http://schemas.microsoft.com/office/powerpoint/2010/main" val="1671869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 til kommunikation og turtagning</a:t>
            </a:r>
          </a:p>
        </p:txBody>
      </p:sp>
      <p:sp>
        <p:nvSpPr>
          <p:cNvPr id="3" name="Pladsholder til indhold 2"/>
          <p:cNvSpPr>
            <a:spLocks noGrp="1"/>
          </p:cNvSpPr>
          <p:nvPr>
            <p:ph idx="1"/>
          </p:nvPr>
        </p:nvSpPr>
        <p:spPr/>
        <p:txBody>
          <a:bodyPr/>
          <a:lstStyle/>
          <a:p>
            <a:pPr marL="0" indent="0">
              <a:buNone/>
            </a:pPr>
            <a:r>
              <a:rPr lang="da-DK" dirty="0"/>
              <a:t>Undersøg og notér brud på turtagningen i samtalen mellem instruktør Grete Bjarup Riis og den prostituerede Susan Møller i Go Morgen Danmark : </a:t>
            </a:r>
            <a:r>
              <a:rPr lang="da-DK" dirty="0">
                <a:hlinkClick r:id="rId2"/>
              </a:rPr>
              <a:t>https://www.youtube.com/watch?v=bwK-AM08g2M</a:t>
            </a:r>
            <a:endParaRPr lang="da-DK" dirty="0"/>
          </a:p>
          <a:p>
            <a:pPr marL="0" indent="0">
              <a:buNone/>
            </a:pPr>
            <a:endParaRPr lang="da-DK" dirty="0"/>
          </a:p>
          <a:p>
            <a:pPr marL="0" indent="0">
              <a:buNone/>
            </a:pPr>
            <a:r>
              <a:rPr lang="da-DK" dirty="0"/>
              <a:t>Brug følgende symboler: </a:t>
            </a:r>
          </a:p>
          <a:p>
            <a:r>
              <a:rPr lang="da-DK" dirty="0"/>
              <a:t>p: Kort pause</a:t>
            </a:r>
          </a:p>
          <a:p>
            <a:r>
              <a:rPr lang="da-DK" dirty="0" err="1"/>
              <a:t>pp</a:t>
            </a:r>
            <a:r>
              <a:rPr lang="da-DK" dirty="0"/>
              <a:t>: Længere pause</a:t>
            </a:r>
          </a:p>
          <a:p>
            <a:r>
              <a:rPr lang="da-DK" dirty="0"/>
              <a:t>&lt;&gt;: Overlappende tale</a:t>
            </a:r>
          </a:p>
          <a:p>
            <a:r>
              <a:rPr lang="da-DK" dirty="0"/>
              <a:t>+….: Ufærdig sætning</a:t>
            </a:r>
          </a:p>
          <a:p>
            <a:endParaRPr lang="da-DK" dirty="0"/>
          </a:p>
          <a:p>
            <a:endParaRPr lang="da-DK" dirty="0"/>
          </a:p>
        </p:txBody>
      </p:sp>
    </p:spTree>
    <p:extLst>
      <p:ext uri="{BB962C8B-B14F-4D97-AF65-F5344CB8AC3E}">
        <p14:creationId xmlns:p14="http://schemas.microsoft.com/office/powerpoint/2010/main" val="104422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Sproghandlinger</a:t>
            </a:r>
          </a:p>
        </p:txBody>
      </p:sp>
      <p:sp>
        <p:nvSpPr>
          <p:cNvPr id="3" name="Pladsholder til indhold 2"/>
          <p:cNvSpPr>
            <a:spLocks noGrp="1"/>
          </p:cNvSpPr>
          <p:nvPr>
            <p:ph idx="1"/>
          </p:nvPr>
        </p:nvSpPr>
        <p:spPr/>
        <p:txBody>
          <a:bodyPr>
            <a:normAutofit/>
          </a:bodyPr>
          <a:lstStyle/>
          <a:p>
            <a:r>
              <a:rPr lang="da-DK" sz="3000" dirty="0"/>
              <a:t>At bruge sproget er at handle!</a:t>
            </a:r>
          </a:p>
          <a:p>
            <a:r>
              <a:rPr lang="da-DK" sz="3000" dirty="0"/>
              <a:t>Vi roser nogen, Vi opfordrer nogen til at gøre noget, Vi meddeler noget, Vi takker nogen osv.</a:t>
            </a:r>
          </a:p>
          <a:p>
            <a:r>
              <a:rPr lang="da-DK" sz="3000" dirty="0"/>
              <a:t>Sproghandlinger kan inddeles i fem hovedtyper, og det er de såkaldte </a:t>
            </a:r>
            <a:r>
              <a:rPr lang="da-DK" sz="3000" b="1" dirty="0"/>
              <a:t>performative verber, </a:t>
            </a:r>
            <a:r>
              <a:rPr lang="da-DK" sz="3000" dirty="0"/>
              <a:t>som bestemmer, hvilken sproghandling, der er tale om</a:t>
            </a:r>
          </a:p>
          <a:p>
            <a:r>
              <a:rPr lang="da-DK" sz="3000" b="1" dirty="0"/>
              <a:t>Performativt Verbum er kendetegnet ved, at de gør det, de siger, de gør.</a:t>
            </a:r>
          </a:p>
          <a:p>
            <a:r>
              <a:rPr lang="da-DK" sz="3000" b="1" dirty="0"/>
              <a:t>Eks: ”</a:t>
            </a:r>
            <a:r>
              <a:rPr lang="da-DK" sz="3000" dirty="0"/>
              <a:t>Jeg </a:t>
            </a:r>
            <a:r>
              <a:rPr lang="da-DK" sz="3000" i="1" dirty="0"/>
              <a:t>døber</a:t>
            </a:r>
            <a:r>
              <a:rPr lang="da-DK" sz="3000" dirty="0"/>
              <a:t> dig”, ”jeg </a:t>
            </a:r>
            <a:r>
              <a:rPr lang="da-DK" sz="3000" i="1" dirty="0"/>
              <a:t>erklærer</a:t>
            </a:r>
            <a:r>
              <a:rPr lang="da-DK" sz="3000" dirty="0"/>
              <a:t> jer for rette ægtefolk” </a:t>
            </a:r>
            <a:r>
              <a:rPr lang="da-DK" sz="3000" dirty="0" err="1"/>
              <a:t>osv</a:t>
            </a:r>
            <a:endParaRPr lang="da-DK" sz="3000" dirty="0"/>
          </a:p>
        </p:txBody>
      </p:sp>
    </p:spTree>
    <p:extLst>
      <p:ext uri="{BB962C8B-B14F-4D97-AF65-F5344CB8AC3E}">
        <p14:creationId xmlns:p14="http://schemas.microsoft.com/office/powerpoint/2010/main" val="3798796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 5 sproghandlinger</a:t>
            </a:r>
          </a:p>
        </p:txBody>
      </p:sp>
      <p:sp>
        <p:nvSpPr>
          <p:cNvPr id="3" name="Pladsholder til indhold 2"/>
          <p:cNvSpPr>
            <a:spLocks noGrp="1"/>
          </p:cNvSpPr>
          <p:nvPr>
            <p:ph idx="1"/>
          </p:nvPr>
        </p:nvSpPr>
        <p:spPr/>
        <p:txBody>
          <a:bodyPr>
            <a:normAutofit fontScale="92500" lnSpcReduction="10000"/>
          </a:bodyPr>
          <a:lstStyle/>
          <a:p>
            <a:pPr marL="514350" indent="-514350">
              <a:buFont typeface="+mj-lt"/>
              <a:buAutoNum type="arabicPeriod"/>
            </a:pPr>
            <a:r>
              <a:rPr lang="da-DK" b="1" u="sng" dirty="0"/>
              <a:t>De følelses- og holdningsudtrykkende sproghandlinger </a:t>
            </a:r>
            <a:r>
              <a:rPr lang="da-DK" dirty="0"/>
              <a:t>– afsenderen giver udtryk for sine følelser og holdninger</a:t>
            </a:r>
          </a:p>
          <a:p>
            <a:pPr marL="514350" indent="-514350">
              <a:buFont typeface="+mj-lt"/>
              <a:buAutoNum type="arabicPeriod"/>
            </a:pPr>
            <a:r>
              <a:rPr lang="da-DK" b="1" u="sng" dirty="0"/>
              <a:t>De handlingsregulerende sproghandlinger </a:t>
            </a:r>
            <a:r>
              <a:rPr lang="da-DK" dirty="0"/>
              <a:t>– afsenderen forsøger at regulere modtagerens handlinger eller sine egne</a:t>
            </a:r>
          </a:p>
          <a:p>
            <a:pPr marL="514350" indent="-514350">
              <a:buFont typeface="+mj-lt"/>
              <a:buAutoNum type="arabicPeriod"/>
            </a:pPr>
            <a:r>
              <a:rPr lang="da-DK" b="1" u="sng" dirty="0"/>
              <a:t>De informationsudvekslende sproghandlinger </a:t>
            </a:r>
            <a:r>
              <a:rPr lang="da-DK" dirty="0"/>
              <a:t>– meddelelsens indhold af informationer og oplysninger er i centrum</a:t>
            </a:r>
          </a:p>
          <a:p>
            <a:pPr marL="514350" indent="-514350">
              <a:buFont typeface="+mj-lt"/>
              <a:buAutoNum type="arabicPeriod"/>
            </a:pPr>
            <a:r>
              <a:rPr lang="da-DK" b="1" u="sng" dirty="0"/>
              <a:t>De samtalestrukturerende og kontaktskabende sproghandlinger</a:t>
            </a:r>
            <a:r>
              <a:rPr lang="da-DK" dirty="0"/>
              <a:t> – afsenderen regulerer samtalen mht. hvor langt den er nået og hvad der videre skal ske</a:t>
            </a:r>
          </a:p>
          <a:p>
            <a:pPr marL="514350" indent="-514350">
              <a:buFont typeface="+mj-lt"/>
              <a:buAutoNum type="arabicPeriod"/>
            </a:pPr>
            <a:r>
              <a:rPr lang="da-DK" b="1" u="sng" dirty="0"/>
              <a:t>De rituelle sproghandlinger </a:t>
            </a:r>
            <a:r>
              <a:rPr lang="da-DK" dirty="0"/>
              <a:t>– afsenderen udtrykker forskellige sociale konventioner</a:t>
            </a:r>
          </a:p>
        </p:txBody>
      </p:sp>
    </p:spTree>
    <p:extLst>
      <p:ext uri="{BB962C8B-B14F-4D97-AF65-F5344CB8AC3E}">
        <p14:creationId xmlns:p14="http://schemas.microsoft.com/office/powerpoint/2010/main" val="3308136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b="1" dirty="0"/>
              <a:t>De følelses- og holdningsudtrykkende sproghandlinger</a:t>
            </a:r>
            <a:br>
              <a:rPr lang="da-DK" dirty="0"/>
            </a:br>
            <a:endParaRPr lang="da-DK" dirty="0"/>
          </a:p>
        </p:txBody>
      </p:sp>
      <p:sp>
        <p:nvSpPr>
          <p:cNvPr id="3" name="Pladsholder til indhold 2"/>
          <p:cNvSpPr>
            <a:spLocks noGrp="1"/>
          </p:cNvSpPr>
          <p:nvPr>
            <p:ph idx="1"/>
          </p:nvPr>
        </p:nvSpPr>
        <p:spPr/>
        <p:txBody>
          <a:bodyPr>
            <a:normAutofit lnSpcReduction="10000"/>
          </a:bodyPr>
          <a:lstStyle/>
          <a:p>
            <a:r>
              <a:rPr lang="da-DK" sz="3200" u="sng" dirty="0"/>
              <a:t>afsenderen giver udtryk for sine følelser og holdninger </a:t>
            </a:r>
          </a:p>
          <a:p>
            <a:r>
              <a:rPr lang="da-DK" sz="3200" dirty="0"/>
              <a:t>Indeholder altså en subjektiv vurdering</a:t>
            </a:r>
          </a:p>
          <a:p>
            <a:r>
              <a:rPr lang="da-DK" sz="3200" u="sng" dirty="0"/>
              <a:t>Performativer</a:t>
            </a:r>
            <a:r>
              <a:rPr lang="da-DK" sz="3200" dirty="0"/>
              <a:t>: Roser, accepterer, undskylder, udtrykker begejstring, udtrykker sympati, beklager, anerkender, mener, synes.</a:t>
            </a:r>
          </a:p>
          <a:p>
            <a:r>
              <a:rPr lang="da-DK" sz="3200" dirty="0"/>
              <a:t>Eks: Du er god til at læse (rose), jeg er ked af det (undskylde), København er en stor by (mene), Ih, hvor er du smuk (begejstring), Det er sent (synes), Du har ret i dit synspunkt (accepterer, anerkender)</a:t>
            </a:r>
          </a:p>
          <a:p>
            <a:endParaRPr lang="da-DK" dirty="0"/>
          </a:p>
          <a:p>
            <a:endParaRPr lang="da-DK" dirty="0"/>
          </a:p>
        </p:txBody>
      </p:sp>
    </p:spTree>
    <p:extLst>
      <p:ext uri="{BB962C8B-B14F-4D97-AF65-F5344CB8AC3E}">
        <p14:creationId xmlns:p14="http://schemas.microsoft.com/office/powerpoint/2010/main" val="1268585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t>De handlingsregulerende sproghandlinger </a:t>
            </a:r>
            <a:r>
              <a:rPr lang="da-DK" dirty="0"/>
              <a:t>– </a:t>
            </a:r>
            <a:br>
              <a:rPr lang="da-DK" dirty="0"/>
            </a:br>
            <a:endParaRPr lang="da-DK" dirty="0"/>
          </a:p>
        </p:txBody>
      </p:sp>
      <p:sp>
        <p:nvSpPr>
          <p:cNvPr id="3" name="Pladsholder til indhold 2"/>
          <p:cNvSpPr>
            <a:spLocks noGrp="1"/>
          </p:cNvSpPr>
          <p:nvPr>
            <p:ph idx="1"/>
          </p:nvPr>
        </p:nvSpPr>
        <p:spPr/>
        <p:txBody>
          <a:bodyPr/>
          <a:lstStyle/>
          <a:p>
            <a:r>
              <a:rPr lang="da-DK" sz="3200" u="sng" dirty="0"/>
              <a:t>afsenderen forsøger at regulere modtagerens handlinger eller sine egne</a:t>
            </a:r>
          </a:p>
          <a:p>
            <a:r>
              <a:rPr lang="da-DK" sz="3200" u="sng" dirty="0"/>
              <a:t>Performativer: </a:t>
            </a:r>
            <a:r>
              <a:rPr lang="da-DK" sz="3200" dirty="0"/>
              <a:t>Opfordrer, foreslår, fraråder, beder om, anmoder, anbefaler, advarer, lover, samtykker, sværger, forsikrer</a:t>
            </a:r>
          </a:p>
          <a:p>
            <a:r>
              <a:rPr lang="da-DK" sz="3200" u="sng" dirty="0"/>
              <a:t>Eks: </a:t>
            </a:r>
            <a:r>
              <a:rPr lang="da-DK" sz="3200" dirty="0"/>
              <a:t>Jeg vil gerne bede om ro i samen (beder), Du skal gøre det nu (forlanger), Vil du ikke selv prøve? (foreslår), Jeg kommer i morgen (lover)</a:t>
            </a:r>
            <a:endParaRPr lang="da-DK" sz="3200" u="sng" dirty="0"/>
          </a:p>
          <a:p>
            <a:endParaRPr lang="da-DK" u="sng" dirty="0"/>
          </a:p>
        </p:txBody>
      </p:sp>
    </p:spTree>
    <p:extLst>
      <p:ext uri="{BB962C8B-B14F-4D97-AF65-F5344CB8AC3E}">
        <p14:creationId xmlns:p14="http://schemas.microsoft.com/office/powerpoint/2010/main" val="519975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t>De informationsudvekslende sproghandlinger</a:t>
            </a:r>
            <a:endParaRPr lang="da-DK" dirty="0"/>
          </a:p>
        </p:txBody>
      </p:sp>
      <p:sp>
        <p:nvSpPr>
          <p:cNvPr id="3" name="Pladsholder til indhold 2"/>
          <p:cNvSpPr>
            <a:spLocks noGrp="1"/>
          </p:cNvSpPr>
          <p:nvPr>
            <p:ph idx="1"/>
          </p:nvPr>
        </p:nvSpPr>
        <p:spPr/>
        <p:txBody>
          <a:bodyPr>
            <a:normAutofit fontScale="92500" lnSpcReduction="10000"/>
          </a:bodyPr>
          <a:lstStyle/>
          <a:p>
            <a:r>
              <a:rPr lang="da-DK" dirty="0"/>
              <a:t> </a:t>
            </a:r>
            <a:r>
              <a:rPr lang="da-DK" sz="3200" u="sng" dirty="0"/>
              <a:t>meddelelsens indhold af informationer og oplysninger er i centrum</a:t>
            </a:r>
          </a:p>
          <a:p>
            <a:r>
              <a:rPr lang="da-DK" sz="3200" u="sng" dirty="0"/>
              <a:t>Performativer:</a:t>
            </a:r>
            <a:r>
              <a:rPr lang="da-DK" sz="3200" dirty="0"/>
              <a:t> Meddeler, indrømmer, oplyser, beskriver, benægter, fortæller, forklarer, fastslår, tror, påstår, hævder, svarer på spørgsmål</a:t>
            </a:r>
          </a:p>
          <a:p>
            <a:r>
              <a:rPr lang="da-DK" sz="3200" dirty="0"/>
              <a:t>Eks: Jeg hedder Lise (fastslår), Kjolen er rød (Oplyser, fortæller, beskriver), Hvad dag er det i dag? (Spørger), Det er tirsdag (svar), Jorden er flad som en pandekage (påstår, antager), Jeg snød (indrømmer), Jeg tror, at det er en god bog (tror), Jeg kommer i morgen (meddeler)</a:t>
            </a:r>
            <a:br>
              <a:rPr lang="da-DK" dirty="0"/>
            </a:br>
            <a:endParaRPr lang="da-DK" dirty="0"/>
          </a:p>
        </p:txBody>
      </p:sp>
    </p:spTree>
    <p:extLst>
      <p:ext uri="{BB962C8B-B14F-4D97-AF65-F5344CB8AC3E}">
        <p14:creationId xmlns:p14="http://schemas.microsoft.com/office/powerpoint/2010/main" val="1591215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t>De samtalestrukturerende og kontaktskabende sproghandlinger</a:t>
            </a:r>
            <a:endParaRPr lang="da-DK" dirty="0"/>
          </a:p>
        </p:txBody>
      </p:sp>
      <p:sp>
        <p:nvSpPr>
          <p:cNvPr id="3" name="Pladsholder til indhold 2"/>
          <p:cNvSpPr>
            <a:spLocks noGrp="1"/>
          </p:cNvSpPr>
          <p:nvPr>
            <p:ph idx="1"/>
          </p:nvPr>
        </p:nvSpPr>
        <p:spPr/>
        <p:txBody>
          <a:bodyPr>
            <a:normAutofit fontScale="92500" lnSpcReduction="10000"/>
          </a:bodyPr>
          <a:lstStyle/>
          <a:p>
            <a:r>
              <a:rPr lang="da-DK" sz="3200" u="sng" dirty="0"/>
              <a:t>afsenderen regulerer samtalen mht. hvor langt den er nået og hvad der videre skal ske. Desuden bruges disse </a:t>
            </a:r>
            <a:r>
              <a:rPr lang="da-DK" sz="3200" u="sng" dirty="0" err="1"/>
              <a:t>sproghendelinger</a:t>
            </a:r>
            <a:r>
              <a:rPr lang="da-DK" sz="3200" u="sng" dirty="0"/>
              <a:t> til at skabe og opretholde kontakten i en samtale (gambitter)</a:t>
            </a:r>
          </a:p>
          <a:p>
            <a:r>
              <a:rPr lang="da-DK" sz="3200" dirty="0"/>
              <a:t>Performativer: Hilser, indleder, afslutter, opsummerer, udtrykker interesse, tager ordet, understreger, konkluderer, afrunder, styrer hvem der skal tale </a:t>
            </a:r>
          </a:p>
          <a:p>
            <a:r>
              <a:rPr lang="da-DK" sz="3200" dirty="0"/>
              <a:t>Eks: Hej (hilser), Er det sandt? (udtrykker interesse), Det jeg siger nu er vigtigt! (understreger), Nu skal du bare høre (indleder), Det jeg har sagt er… (Opsummerer), Har du mere at sige? (styrer, hvem der skal tale, Okay, vi ses (afslutter)</a:t>
            </a:r>
            <a:br>
              <a:rPr lang="da-DK" dirty="0"/>
            </a:br>
            <a:endParaRPr lang="da-DK" dirty="0"/>
          </a:p>
        </p:txBody>
      </p:sp>
    </p:spTree>
    <p:extLst>
      <p:ext uri="{BB962C8B-B14F-4D97-AF65-F5344CB8AC3E}">
        <p14:creationId xmlns:p14="http://schemas.microsoft.com/office/powerpoint/2010/main" val="3083296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De rituelle sproghandlinger</a:t>
            </a:r>
          </a:p>
        </p:txBody>
      </p:sp>
      <p:sp>
        <p:nvSpPr>
          <p:cNvPr id="3" name="Pladsholder til indhold 2"/>
          <p:cNvSpPr>
            <a:spLocks noGrp="1"/>
          </p:cNvSpPr>
          <p:nvPr>
            <p:ph idx="1"/>
          </p:nvPr>
        </p:nvSpPr>
        <p:spPr/>
        <p:txBody>
          <a:bodyPr>
            <a:noAutofit/>
          </a:bodyPr>
          <a:lstStyle/>
          <a:p>
            <a:pPr marL="0" indent="0">
              <a:buNone/>
            </a:pPr>
            <a:r>
              <a:rPr lang="da-DK" sz="3000" u="sng" dirty="0"/>
              <a:t>Her udtrykker man forskellige sociale konventioner. Flere af de rituelle sproghandlinger har karakter af </a:t>
            </a:r>
            <a:r>
              <a:rPr lang="da-DK" sz="3000" u="sng" dirty="0" err="1"/>
              <a:t>instituitionelle</a:t>
            </a:r>
            <a:r>
              <a:rPr lang="da-DK" sz="3000" u="sng" dirty="0"/>
              <a:t> sproghandlinger, der er bundet til bestemte institutioner (kirke, retsvæsen, militær mm) og de fremføres dermed med betydelig vægt.</a:t>
            </a:r>
          </a:p>
          <a:p>
            <a:pPr marL="0" indent="0">
              <a:buNone/>
            </a:pPr>
            <a:r>
              <a:rPr lang="da-DK" sz="3000" dirty="0"/>
              <a:t>Performativer: Takker, lykønsker, døber, dømmer, gifter, udnævner, erklærer, ansætter, sværger, forfremmer, tilgiver, bandlyser, forbander.</a:t>
            </a:r>
          </a:p>
          <a:p>
            <a:pPr marL="0" indent="0">
              <a:buNone/>
            </a:pPr>
            <a:r>
              <a:rPr lang="da-DK" sz="3000" dirty="0"/>
              <a:t>Eks: Jeg døber dig i Faderens, Sønnens og Helligåndens navn (døber), Kl. er 15.00 og du er anholdt (erklærer), Tillykke med fødselsdagen (lykønsker), Det passer, på ære (sværger), Du er ansat (ansætter)</a:t>
            </a:r>
          </a:p>
          <a:p>
            <a:pPr marL="0" indent="0">
              <a:buNone/>
            </a:pPr>
            <a:endParaRPr lang="da-DK" sz="3000" dirty="0"/>
          </a:p>
        </p:txBody>
      </p:sp>
    </p:spTree>
    <p:extLst>
      <p:ext uri="{BB962C8B-B14F-4D97-AF65-F5344CB8AC3E}">
        <p14:creationId xmlns:p14="http://schemas.microsoft.com/office/powerpoint/2010/main" val="2423154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Indirekte sproghandlinger</a:t>
            </a:r>
          </a:p>
        </p:txBody>
      </p:sp>
      <p:sp>
        <p:nvSpPr>
          <p:cNvPr id="3" name="Pladsholder til indhold 2"/>
          <p:cNvSpPr>
            <a:spLocks noGrp="1"/>
          </p:cNvSpPr>
          <p:nvPr>
            <p:ph idx="1"/>
          </p:nvPr>
        </p:nvSpPr>
        <p:spPr>
          <a:xfrm>
            <a:off x="838200" y="1593669"/>
            <a:ext cx="10515600" cy="4583294"/>
          </a:xfrm>
        </p:spPr>
        <p:txBody>
          <a:bodyPr/>
          <a:lstStyle/>
          <a:p>
            <a:r>
              <a:rPr lang="da-DK" dirty="0"/>
              <a:t>Ikke alle sproghandlinger skal forstås bogstavligt…</a:t>
            </a:r>
          </a:p>
          <a:p>
            <a:r>
              <a:rPr lang="da-DK" dirty="0"/>
              <a:t>Eks: 1. Hvor gammel er man så?</a:t>
            </a:r>
          </a:p>
          <a:p>
            <a:r>
              <a:rPr lang="da-DK" dirty="0"/>
              <a:t>Eks: 2. Kan du nå saltet?</a:t>
            </a:r>
          </a:p>
          <a:p>
            <a:r>
              <a:rPr lang="da-DK" dirty="0"/>
              <a:t>Her forventer afsenderen selvfølgelig ikke, at man svarer, men der ligger en tydelig underforstået opfordring til:</a:t>
            </a:r>
          </a:p>
          <a:p>
            <a:r>
              <a:rPr lang="da-DK" dirty="0"/>
              <a:t> 1. at man opfører sig alderssvarende </a:t>
            </a:r>
          </a:p>
          <a:p>
            <a:r>
              <a:rPr lang="da-DK" dirty="0"/>
              <a:t>2. at man rækker personen saltet.</a:t>
            </a:r>
          </a:p>
          <a:p>
            <a:r>
              <a:rPr lang="da-DK" dirty="0"/>
              <a:t>I begge tilfælde ligger der en tydelig underforstået opfordring, der dog selvfølgelig afhænger af konteksten.</a:t>
            </a:r>
          </a:p>
        </p:txBody>
      </p:sp>
    </p:spTree>
    <p:extLst>
      <p:ext uri="{BB962C8B-B14F-4D97-AF65-F5344CB8AC3E}">
        <p14:creationId xmlns:p14="http://schemas.microsoft.com/office/powerpoint/2010/main" val="1085128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1724DF-CCFC-4C5A-BFC5-51148DF77900}"/>
              </a:ext>
            </a:extLst>
          </p:cNvPr>
          <p:cNvSpPr>
            <a:spLocks noGrp="1"/>
          </p:cNvSpPr>
          <p:nvPr>
            <p:ph type="title"/>
          </p:nvPr>
        </p:nvSpPr>
        <p:spPr/>
        <p:txBody>
          <a:bodyPr/>
          <a:lstStyle/>
          <a:p>
            <a:r>
              <a:rPr lang="da-DK"/>
              <a:t>Hvilke sproghandlinger?</a:t>
            </a:r>
            <a:endParaRPr lang="da-DK" dirty="0"/>
          </a:p>
        </p:txBody>
      </p:sp>
      <p:sp>
        <p:nvSpPr>
          <p:cNvPr id="3" name="Pladsholder til indhold 2">
            <a:extLst>
              <a:ext uri="{FF2B5EF4-FFF2-40B4-BE49-F238E27FC236}">
                <a16:creationId xmlns:a16="http://schemas.microsoft.com/office/drawing/2014/main" id="{3F722036-3F29-4907-9E53-02ABA814B074}"/>
              </a:ext>
            </a:extLst>
          </p:cNvPr>
          <p:cNvSpPr>
            <a:spLocks noGrp="1"/>
          </p:cNvSpPr>
          <p:nvPr>
            <p:ph sz="half" idx="1"/>
          </p:nvPr>
        </p:nvSpPr>
        <p:spPr/>
        <p:txBody>
          <a:bodyPr>
            <a:normAutofit fontScale="92500" lnSpcReduction="10000"/>
          </a:bodyPr>
          <a:lstStyle/>
          <a:p>
            <a:r>
              <a:rPr lang="da-DK"/>
              <a:t>Jeg erklærer hermed broen for åbnet.</a:t>
            </a:r>
          </a:p>
          <a:p>
            <a:r>
              <a:rPr lang="da-DK"/>
              <a:t>Du er tosset.</a:t>
            </a:r>
          </a:p>
          <a:p>
            <a:r>
              <a:rPr lang="da-DK"/>
              <a:t>Jeg kysser dig.</a:t>
            </a:r>
          </a:p>
          <a:p>
            <a:r>
              <a:rPr lang="da-DK"/>
              <a:t>Vi ses i eftermiddag.</a:t>
            </a:r>
          </a:p>
          <a:p>
            <a:r>
              <a:rPr lang="da-DK"/>
              <a:t>Du skal stoppe den musik omgående.</a:t>
            </a:r>
          </a:p>
          <a:p>
            <a:r>
              <a:rPr lang="da-DK"/>
              <a:t>Jorden er flad som en pandekage.</a:t>
            </a:r>
          </a:p>
          <a:p>
            <a:r>
              <a:rPr lang="da-DK"/>
              <a:t>Det er en fantastisk kjole, du har på.</a:t>
            </a:r>
            <a:endParaRPr lang="da-DK" dirty="0"/>
          </a:p>
        </p:txBody>
      </p:sp>
      <p:sp>
        <p:nvSpPr>
          <p:cNvPr id="4" name="Pladsholder til indhold 3">
            <a:extLst>
              <a:ext uri="{FF2B5EF4-FFF2-40B4-BE49-F238E27FC236}">
                <a16:creationId xmlns:a16="http://schemas.microsoft.com/office/drawing/2014/main" id="{E390C24D-1A5F-4281-8F13-9B76C5931314}"/>
              </a:ext>
            </a:extLst>
          </p:cNvPr>
          <p:cNvSpPr>
            <a:spLocks noGrp="1"/>
          </p:cNvSpPr>
          <p:nvPr>
            <p:ph sz="half" idx="2"/>
          </p:nvPr>
        </p:nvSpPr>
        <p:spPr/>
        <p:txBody>
          <a:bodyPr>
            <a:normAutofit fontScale="92500" lnSpcReduction="10000"/>
          </a:bodyPr>
          <a:lstStyle/>
          <a:p>
            <a:r>
              <a:rPr lang="da-DK"/>
              <a:t>Det var mig, der gjorde det.</a:t>
            </a:r>
          </a:p>
          <a:p>
            <a:r>
              <a:rPr lang="da-DK"/>
              <a:t>Hold kæft.</a:t>
            </a:r>
          </a:p>
          <a:p>
            <a:r>
              <a:rPr lang="da-DK"/>
              <a:t>Jeg synes, du er herlig.</a:t>
            </a:r>
          </a:p>
          <a:p>
            <a:r>
              <a:rPr lang="da-DK"/>
              <a:t>Vil du tage opvasken?</a:t>
            </a:r>
          </a:p>
          <a:p>
            <a:r>
              <a:rPr lang="da-DK"/>
              <a:t>Jeg hedder Per.</a:t>
            </a:r>
          </a:p>
          <a:p>
            <a:r>
              <a:rPr lang="da-DK"/>
              <a:t>Jeg kan desværre ikke komme.</a:t>
            </a:r>
          </a:p>
          <a:p>
            <a:r>
              <a:rPr lang="da-DK"/>
              <a:t>Thisted ligger nord for Limfjorden.</a:t>
            </a:r>
          </a:p>
          <a:p>
            <a:r>
              <a:rPr lang="da-DK"/>
              <a:t>Lad være med at gøre det.</a:t>
            </a:r>
          </a:p>
        </p:txBody>
      </p:sp>
    </p:spTree>
    <p:extLst>
      <p:ext uri="{BB962C8B-B14F-4D97-AF65-F5344CB8AC3E}">
        <p14:creationId xmlns:p14="http://schemas.microsoft.com/office/powerpoint/2010/main" val="524855682"/>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1719</TotalTime>
  <Words>1219</Words>
  <Application>Microsoft Office PowerPoint</Application>
  <PresentationFormat>Widescreen</PresentationFormat>
  <Paragraphs>97</Paragraphs>
  <Slides>15</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15</vt:i4>
      </vt:variant>
    </vt:vector>
  </HeadingPairs>
  <TitlesOfParts>
    <vt:vector size="19" baseType="lpstr">
      <vt:lpstr>Arial</vt:lpstr>
      <vt:lpstr>Calibri</vt:lpstr>
      <vt:lpstr>Calibri Light</vt:lpstr>
      <vt:lpstr>Office-tema</vt:lpstr>
      <vt:lpstr>Kommunikationsanalyse</vt:lpstr>
      <vt:lpstr>PowerPoint-præsentation</vt:lpstr>
      <vt:lpstr>Kommunikationssituationen er vigtig!</vt:lpstr>
      <vt:lpstr>Turtagning, gambitter og god dialogskik</vt:lpstr>
      <vt:lpstr>Gambitfunktioner</vt:lpstr>
      <vt:lpstr>Øvelse til kommunikation og turtagning</vt:lpstr>
      <vt:lpstr>Sproghandlinger</vt:lpstr>
      <vt:lpstr>De 5 sproghandlinger</vt:lpstr>
      <vt:lpstr>De følelses- og holdningsudtrykkende sproghandlinger </vt:lpstr>
      <vt:lpstr>De handlingsregulerende sproghandlinger –  </vt:lpstr>
      <vt:lpstr>De informationsudvekslende sproghandlinger</vt:lpstr>
      <vt:lpstr>De samtalestrukturerende og kontaktskabende sproghandlinger</vt:lpstr>
      <vt:lpstr>De rituelle sproghandlinger</vt:lpstr>
      <vt:lpstr>Indirekte sproghandlinger</vt:lpstr>
      <vt:lpstr>Hvilke sproghandlinger?</vt:lpstr>
    </vt:vector>
  </TitlesOfParts>
  <Company>IT-Center Fyn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Kommunikationsanalyse</dc:title>
  <dc:creator>Ingeborg Gade</dc:creator>
  <cp:lastModifiedBy>Ingeborg Gade</cp:lastModifiedBy>
  <cp:revision>18</cp:revision>
  <dcterms:created xsi:type="dcterms:W3CDTF">2016-09-21T07:41:33Z</dcterms:created>
  <dcterms:modified xsi:type="dcterms:W3CDTF">2024-09-23T08:22:25Z</dcterms:modified>
</cp:coreProperties>
</file>