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57" r:id="rId3"/>
    <p:sldId id="258" r:id="rId4"/>
    <p:sldId id="259" r:id="rId5"/>
    <p:sldId id="260" r:id="rId6"/>
    <p:sldId id="262" r:id="rId7"/>
    <p:sldId id="261" r:id="rId8"/>
    <p:sldId id="263" r:id="rId9"/>
  </p:sldIdLst>
  <p:sldSz cx="9144000" cy="6858000" type="screen4x3"/>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1" d="100"/>
          <a:sy n="111" d="100"/>
        </p:scale>
        <p:origin x="-1064" y="-104"/>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ED6C361-3B06-4748-AE43-1FE5F90E75A8}" type="datetimeFigureOut">
              <a:rPr lang="da-DK" smtClean="0"/>
              <a:t>07/11/14</a:t>
            </a:fld>
            <a:endParaRPr lang="da-DK"/>
          </a:p>
        </p:txBody>
      </p:sp>
      <p:sp>
        <p:nvSpPr>
          <p:cNvPr id="4" name="Pladsholder til diasbille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a-DK" smtClean="0"/>
              <a:t>Klik for at redigere teksttypografierne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a-DK"/>
          </a:p>
        </p:txBody>
      </p:sp>
      <p:sp>
        <p:nvSpPr>
          <p:cNvPr id="7" name="Pladsholder til dias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BC8788-ED70-3946-A91B-1ACDC9292B86}" type="slidenum">
              <a:rPr lang="da-DK" smtClean="0"/>
              <a:t>‹nr.›</a:t>
            </a:fld>
            <a:endParaRPr lang="da-DK"/>
          </a:p>
        </p:txBody>
      </p:sp>
    </p:spTree>
    <p:extLst>
      <p:ext uri="{BB962C8B-B14F-4D97-AF65-F5344CB8AC3E}">
        <p14:creationId xmlns:p14="http://schemas.microsoft.com/office/powerpoint/2010/main" val="4888915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En</a:t>
            </a:r>
            <a:r>
              <a:rPr lang="da-DK" baseline="0" dirty="0" smtClean="0"/>
              <a:t> fordom betyder ikke nødvendigvis, at der diskrimineres – fx kan man godt synes, at rødhårede er hidsige, men man kan godt være venner med dem eller sidde ved siden af dem i bussen eller råber efter dem på gaden.</a:t>
            </a:r>
          </a:p>
          <a:p>
            <a:r>
              <a:rPr lang="da-DK" baseline="0" dirty="0" smtClean="0"/>
              <a:t>Minoriteten har ofte også fordomme om majoriteten, fx hvis en pige på indre Nørrebro bliver råbt efter, hvis hun bærer et kors om halsen eller en, der går med kalot, bliver chikaneret på gaden.</a:t>
            </a:r>
            <a:endParaRPr lang="da-DK" dirty="0"/>
          </a:p>
        </p:txBody>
      </p:sp>
      <p:sp>
        <p:nvSpPr>
          <p:cNvPr id="4" name="Pladsholder til diasnummer 3"/>
          <p:cNvSpPr>
            <a:spLocks noGrp="1"/>
          </p:cNvSpPr>
          <p:nvPr>
            <p:ph type="sldNum" sz="quarter" idx="10"/>
          </p:nvPr>
        </p:nvSpPr>
        <p:spPr/>
        <p:txBody>
          <a:bodyPr/>
          <a:lstStyle/>
          <a:p>
            <a:fld id="{01BC8788-ED70-3946-A91B-1ACDC9292B86}" type="slidenum">
              <a:rPr lang="da-DK" smtClean="0"/>
              <a:t>3</a:t>
            </a:fld>
            <a:endParaRPr lang="da-DK"/>
          </a:p>
        </p:txBody>
      </p:sp>
    </p:spTree>
    <p:extLst>
      <p:ext uri="{BB962C8B-B14F-4D97-AF65-F5344CB8AC3E}">
        <p14:creationId xmlns:p14="http://schemas.microsoft.com/office/powerpoint/2010/main" val="17868048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Problemet med assimilation kan være, at</a:t>
            </a:r>
            <a:r>
              <a:rPr lang="da-DK" baseline="0" dirty="0" smtClean="0"/>
              <a:t> man overtager majoritetens diskriminerende holdninger til minoriteten, hvilket kan føre til lavt selvværd </a:t>
            </a:r>
            <a:r>
              <a:rPr lang="da-DK" baseline="0" dirty="0" smtClean="0">
                <a:sym typeface="Wingdings"/>
              </a:rPr>
              <a:t> man fornægter sit tilhørsforhold til gruppen.</a:t>
            </a:r>
          </a:p>
          <a:p>
            <a:r>
              <a:rPr lang="da-DK" dirty="0" smtClean="0"/>
              <a:t>Integration er i virkeligheden den bedste strategi, idet man søger at forene</a:t>
            </a:r>
            <a:r>
              <a:rPr lang="da-DK" baseline="0" dirty="0" smtClean="0"/>
              <a:t> elementer fra minoritets- og majoritetsgruppen. Man fastholder sin minoritetsidentitet, men engagerer sig i majoritetssamfundet </a:t>
            </a:r>
            <a:endParaRPr lang="da-DK" dirty="0"/>
          </a:p>
        </p:txBody>
      </p:sp>
      <p:sp>
        <p:nvSpPr>
          <p:cNvPr id="4" name="Pladsholder til diasnummer 3"/>
          <p:cNvSpPr>
            <a:spLocks noGrp="1"/>
          </p:cNvSpPr>
          <p:nvPr>
            <p:ph type="sldNum" sz="quarter" idx="10"/>
          </p:nvPr>
        </p:nvSpPr>
        <p:spPr/>
        <p:txBody>
          <a:bodyPr/>
          <a:lstStyle/>
          <a:p>
            <a:fld id="{01BC8788-ED70-3946-A91B-1ACDC9292B86}" type="slidenum">
              <a:rPr lang="da-DK" smtClean="0"/>
              <a:t>8</a:t>
            </a:fld>
            <a:endParaRPr lang="da-DK"/>
          </a:p>
        </p:txBody>
      </p:sp>
    </p:spTree>
    <p:extLst>
      <p:ext uri="{BB962C8B-B14F-4D97-AF65-F5344CB8AC3E}">
        <p14:creationId xmlns:p14="http://schemas.microsoft.com/office/powerpoint/2010/main" val="23135914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s">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37C598AA-A77C-4CD2-8DEA-1262414C87F4}" type="datetimeFigureOut">
              <a:rPr lang="da-DK" smtClean="0"/>
              <a:t>07/11/14</a:t>
            </a:fld>
            <a:endParaRPr lang="da-DK"/>
          </a:p>
        </p:txBody>
      </p:sp>
      <p:sp>
        <p:nvSpPr>
          <p:cNvPr id="5" name="Footer Placeholder 4"/>
          <p:cNvSpPr>
            <a:spLocks noGrp="1"/>
          </p:cNvSpPr>
          <p:nvPr>
            <p:ph type="ftr" sz="quarter" idx="11"/>
          </p:nvPr>
        </p:nvSpPr>
        <p:spPr/>
        <p:txBody>
          <a:bodyPr/>
          <a:lstStyle/>
          <a:p>
            <a:endParaRPr lang="da-DK"/>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2B3909B8-2A1F-4962-B007-50D1DE124001}" type="slidenum">
              <a:rPr lang="da-DK" smtClean="0"/>
              <a:t>‹nr.›</a:t>
            </a:fld>
            <a:endParaRPr lang="da-DK"/>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smtClean="0"/>
              <a:t>Klik for at redigere i master</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da-DK" smtClean="0"/>
              <a:t>Klik for at redigere i master</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mtClean="0"/>
              <a:t>Klik for at redigere i master</a:t>
            </a:r>
            <a:endParaRPr lang="en-US"/>
          </a:p>
        </p:txBody>
      </p:sp>
      <p:sp>
        <p:nvSpPr>
          <p:cNvPr id="3" name="Content Placeholder 2"/>
          <p:cNvSpPr>
            <a:spLocks noGrp="1"/>
          </p:cNvSpPr>
          <p:nvPr>
            <p:ph idx="1"/>
          </p:nvPr>
        </p:nvSpPr>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a:p>
        </p:txBody>
      </p:sp>
      <p:sp>
        <p:nvSpPr>
          <p:cNvPr id="4" name="Date Placeholder 3"/>
          <p:cNvSpPr>
            <a:spLocks noGrp="1"/>
          </p:cNvSpPr>
          <p:nvPr>
            <p:ph type="dt" sz="half" idx="10"/>
          </p:nvPr>
        </p:nvSpPr>
        <p:spPr/>
        <p:txBody>
          <a:bodyPr/>
          <a:lstStyle/>
          <a:p>
            <a:fld id="{37C598AA-A77C-4CD2-8DEA-1262414C87F4}" type="datetimeFigureOut">
              <a:rPr lang="da-DK" smtClean="0"/>
              <a:t>07/11/14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2B3909B8-2A1F-4962-B007-50D1DE124001}" type="slidenum">
              <a:rPr lang="da-DK" smtClean="0"/>
              <a:t>‹nr.›</a:t>
            </a:fld>
            <a:endParaRPr lang="da-DK"/>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fsnitsoverskrift">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37C598AA-A77C-4CD2-8DEA-1262414C87F4}" type="datetimeFigureOut">
              <a:rPr lang="da-DK" smtClean="0"/>
              <a:t>07/11/14</a:t>
            </a:fld>
            <a:endParaRPr lang="da-DK"/>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2B3909B8-2A1F-4962-B007-50D1DE124001}" type="slidenum">
              <a:rPr lang="da-DK" smtClean="0"/>
              <a:t>‹nr.›</a:t>
            </a:fld>
            <a:endParaRPr lang="da-DK"/>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da-DK" smtClean="0"/>
              <a:t>Klik for at redigere i master</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smtClean="0"/>
              <a:t>Klik for at redigere i master</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da-DK" smtClean="0"/>
              <a:t>Klik for at redigere i master</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5" name="Date Placeholder 4"/>
          <p:cNvSpPr>
            <a:spLocks noGrp="1"/>
          </p:cNvSpPr>
          <p:nvPr>
            <p:ph type="dt" sz="half" idx="10"/>
          </p:nvPr>
        </p:nvSpPr>
        <p:spPr/>
        <p:txBody>
          <a:bodyPr/>
          <a:lstStyle/>
          <a:p>
            <a:fld id="{37C598AA-A77C-4CD2-8DEA-1262414C87F4}" type="datetimeFigureOut">
              <a:rPr lang="da-DK" smtClean="0"/>
              <a:t>07/11/14</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2B3909B8-2A1F-4962-B007-50D1DE124001}" type="slidenum">
              <a:rPr lang="da-DK" smtClean="0"/>
              <a:t>‹nr.›</a:t>
            </a:fld>
            <a:endParaRPr lang="da-DK"/>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da-DK" smtClean="0"/>
              <a:t>Klik for at redigere i master</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7" name="Date Placeholder 6"/>
          <p:cNvSpPr>
            <a:spLocks noGrp="1"/>
          </p:cNvSpPr>
          <p:nvPr>
            <p:ph type="dt" sz="half" idx="10"/>
          </p:nvPr>
        </p:nvSpPr>
        <p:spPr/>
        <p:txBody>
          <a:bodyPr/>
          <a:lstStyle/>
          <a:p>
            <a:fld id="{37C598AA-A77C-4CD2-8DEA-1262414C87F4}" type="datetimeFigureOut">
              <a:rPr lang="da-DK" smtClean="0"/>
              <a:t>07/11/14</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2B3909B8-2A1F-4962-B007-50D1DE124001}" type="slidenum">
              <a:rPr lang="da-DK" smtClean="0"/>
              <a:t>‹nr.›</a:t>
            </a:fld>
            <a:endParaRPr lang="da-DK"/>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mtClean="0"/>
              <a:t>Klik for at redigere i master</a:t>
            </a:r>
            <a:endParaRPr lang="en-US"/>
          </a:p>
        </p:txBody>
      </p:sp>
      <p:sp>
        <p:nvSpPr>
          <p:cNvPr id="3" name="Date Placeholder 2"/>
          <p:cNvSpPr>
            <a:spLocks noGrp="1"/>
          </p:cNvSpPr>
          <p:nvPr>
            <p:ph type="dt" sz="half" idx="10"/>
          </p:nvPr>
        </p:nvSpPr>
        <p:spPr/>
        <p:txBody>
          <a:bodyPr/>
          <a:lstStyle/>
          <a:p>
            <a:fld id="{37C598AA-A77C-4CD2-8DEA-1262414C87F4}" type="datetimeFigureOut">
              <a:rPr lang="da-DK" smtClean="0"/>
              <a:t>07/11/14</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2B3909B8-2A1F-4962-B007-50D1DE124001}" type="slidenum">
              <a:rPr lang="da-DK" smtClean="0"/>
              <a:t>‹nr.›</a:t>
            </a:fld>
            <a:endParaRPr lang="da-DK"/>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37C598AA-A77C-4CD2-8DEA-1262414C87F4}" type="datetimeFigureOut">
              <a:rPr lang="da-DK" smtClean="0"/>
              <a:t>07/11/14</a:t>
            </a:fld>
            <a:endParaRPr lang="da-DK"/>
          </a:p>
        </p:txBody>
      </p:sp>
      <p:sp>
        <p:nvSpPr>
          <p:cNvPr id="3" name="Footer Placeholder 2"/>
          <p:cNvSpPr>
            <a:spLocks noGrp="1"/>
          </p:cNvSpPr>
          <p:nvPr>
            <p:ph type="ftr" sz="quarter" idx="11"/>
          </p:nvPr>
        </p:nvSpPr>
        <p:spPr/>
        <p:txBody>
          <a:bodyPr/>
          <a:lstStyle/>
          <a:p>
            <a:endParaRPr lang="da-DK"/>
          </a:p>
        </p:txBody>
      </p:sp>
      <p:sp>
        <p:nvSpPr>
          <p:cNvPr id="4" name="Slide Number Placeholder 3"/>
          <p:cNvSpPr>
            <a:spLocks noGrp="1"/>
          </p:cNvSpPr>
          <p:nvPr>
            <p:ph type="sldNum" sz="quarter" idx="12"/>
          </p:nvPr>
        </p:nvSpPr>
        <p:spPr/>
        <p:txBody>
          <a:bodyPr/>
          <a:lstStyle/>
          <a:p>
            <a:fld id="{2B3909B8-2A1F-4962-B007-50D1DE124001}" type="slidenum">
              <a:rPr lang="da-DK" smtClean="0"/>
              <a:t>‹nr.›</a:t>
            </a:fld>
            <a:endParaRPr lang="da-DK"/>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dhold med billedtekst">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5" name="Date Placeholder 4"/>
          <p:cNvSpPr>
            <a:spLocks noGrp="1"/>
          </p:cNvSpPr>
          <p:nvPr>
            <p:ph type="dt" sz="half" idx="10"/>
          </p:nvPr>
        </p:nvSpPr>
        <p:spPr/>
        <p:txBody>
          <a:bodyPr/>
          <a:lstStyle/>
          <a:p>
            <a:fld id="{37C598AA-A77C-4CD2-8DEA-1262414C87F4}" type="datetimeFigureOut">
              <a:rPr lang="da-DK" smtClean="0"/>
              <a:t>07/11/14</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2B3909B8-2A1F-4962-B007-50D1DE124001}" type="slidenum">
              <a:rPr lang="da-DK" smtClean="0"/>
              <a:t>‹nr.›</a:t>
            </a:fld>
            <a:endParaRPr lang="da-DK"/>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da-DK" smtClean="0"/>
              <a:t>Klik for at redigere i master</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lede med billedtekst">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smtClean="0"/>
              <a:t>Klik på ikonet for at tilføje et billede</a:t>
            </a:r>
            <a:endParaRPr lang="en-US" dirty="0"/>
          </a:p>
        </p:txBody>
      </p:sp>
      <p:sp>
        <p:nvSpPr>
          <p:cNvPr id="5" name="Date Placeholder 4"/>
          <p:cNvSpPr>
            <a:spLocks noGrp="1"/>
          </p:cNvSpPr>
          <p:nvPr>
            <p:ph type="dt" sz="half" idx="10"/>
          </p:nvPr>
        </p:nvSpPr>
        <p:spPr/>
        <p:txBody>
          <a:bodyPr/>
          <a:lstStyle/>
          <a:p>
            <a:fld id="{37C598AA-A77C-4CD2-8DEA-1262414C87F4}" type="datetimeFigureOut">
              <a:rPr lang="da-DK" smtClean="0"/>
              <a:t>07/11/14</a:t>
            </a:fld>
            <a:endParaRPr lang="da-DK"/>
          </a:p>
        </p:txBody>
      </p:sp>
      <p:sp>
        <p:nvSpPr>
          <p:cNvPr id="7" name="Slide Number Placeholder 6"/>
          <p:cNvSpPr>
            <a:spLocks noGrp="1"/>
          </p:cNvSpPr>
          <p:nvPr>
            <p:ph type="sldNum" sz="quarter" idx="12"/>
          </p:nvPr>
        </p:nvSpPr>
        <p:spPr/>
        <p:txBody>
          <a:bodyPr/>
          <a:lstStyle/>
          <a:p>
            <a:fld id="{2B3909B8-2A1F-4962-B007-50D1DE124001}" type="slidenum">
              <a:rPr lang="da-DK" smtClean="0"/>
              <a:t>‹nr.›</a:t>
            </a:fld>
            <a:endParaRPr lang="da-DK"/>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da-DK"/>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da-DK" smtClean="0"/>
              <a:t>Klik for at redigere i master</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mtClean="0"/>
              <a:t>Klik for at redigere i master</a:t>
            </a:r>
            <a:endParaRPr lang="en-US"/>
          </a:p>
        </p:txBody>
      </p:sp>
      <p:sp>
        <p:nvSpPr>
          <p:cNvPr id="3" name="Vertical Text Placeholder 2"/>
          <p:cNvSpPr>
            <a:spLocks noGrp="1"/>
          </p:cNvSpPr>
          <p:nvPr>
            <p:ph type="body" orient="vert" idx="1"/>
          </p:nvPr>
        </p:nvSpPr>
        <p:spPr/>
        <p:txBody>
          <a:bodyPr vert="eaVert"/>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a:p>
        </p:txBody>
      </p:sp>
      <p:sp>
        <p:nvSpPr>
          <p:cNvPr id="4" name="Date Placeholder 3"/>
          <p:cNvSpPr>
            <a:spLocks noGrp="1"/>
          </p:cNvSpPr>
          <p:nvPr>
            <p:ph type="dt" sz="half" idx="10"/>
          </p:nvPr>
        </p:nvSpPr>
        <p:spPr/>
        <p:txBody>
          <a:bodyPr/>
          <a:lstStyle/>
          <a:p>
            <a:fld id="{37C598AA-A77C-4CD2-8DEA-1262414C87F4}" type="datetimeFigureOut">
              <a:rPr lang="da-DK" smtClean="0"/>
              <a:t>07/11/14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2B3909B8-2A1F-4962-B007-50D1DE124001}" type="slidenum">
              <a:rPr lang="da-DK" smtClean="0"/>
              <a:t>‹nr.›</a:t>
            </a:fld>
            <a:endParaRPr lang="da-DK"/>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Lodret titel og teks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da-DK" smtClean="0"/>
              <a:t>Klik for at redigere i master</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4" name="Date Placeholder 3"/>
          <p:cNvSpPr>
            <a:spLocks noGrp="1"/>
          </p:cNvSpPr>
          <p:nvPr>
            <p:ph type="dt" sz="half" idx="10"/>
          </p:nvPr>
        </p:nvSpPr>
        <p:spPr/>
        <p:txBody>
          <a:bodyPr/>
          <a:lstStyle/>
          <a:p>
            <a:fld id="{37C598AA-A77C-4CD2-8DEA-1262414C87F4}" type="datetimeFigureOut">
              <a:rPr lang="da-DK" smtClean="0"/>
              <a:t>07/11/14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2B3909B8-2A1F-4962-B007-50D1DE124001}" type="slidenum">
              <a:rPr lang="da-DK" smtClean="0"/>
              <a:t>‹nr.›</a:t>
            </a:fld>
            <a:endParaRPr lang="da-DK"/>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37C598AA-A77C-4CD2-8DEA-1262414C87F4}" type="datetimeFigureOut">
              <a:rPr lang="da-DK" smtClean="0"/>
              <a:t>07/11/14</a:t>
            </a:fld>
            <a:endParaRPr lang="da-DK"/>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da-DK"/>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2B3909B8-2A1F-4962-B007-50D1DE124001}" type="slidenum">
              <a:rPr lang="da-DK" smtClean="0"/>
              <a:t>‹nr.›</a:t>
            </a:fld>
            <a:endParaRPr lang="da-DK"/>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da-DK" smtClean="0"/>
              <a:t>Klik for at redigere i master</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titel 2"/>
          <p:cNvSpPr>
            <a:spLocks noGrp="1"/>
          </p:cNvSpPr>
          <p:nvPr>
            <p:ph type="subTitle" idx="1"/>
          </p:nvPr>
        </p:nvSpPr>
        <p:spPr/>
        <p:txBody>
          <a:bodyPr/>
          <a:lstStyle/>
          <a:p>
            <a:endParaRPr lang="da-DK"/>
          </a:p>
        </p:txBody>
      </p:sp>
      <p:sp>
        <p:nvSpPr>
          <p:cNvPr id="2" name="Titel 1"/>
          <p:cNvSpPr>
            <a:spLocks noGrp="1"/>
          </p:cNvSpPr>
          <p:nvPr>
            <p:ph type="ctrTitle"/>
          </p:nvPr>
        </p:nvSpPr>
        <p:spPr/>
        <p:txBody>
          <a:bodyPr/>
          <a:lstStyle/>
          <a:p>
            <a:r>
              <a:rPr lang="da-DK" dirty="0" smtClean="0"/>
              <a:t>Muslimer som minoritet i Danmark</a:t>
            </a:r>
            <a:endParaRPr lang="da-DK" dirty="0"/>
          </a:p>
        </p:txBody>
      </p:sp>
    </p:spTree>
    <p:extLst>
      <p:ext uri="{BB962C8B-B14F-4D97-AF65-F5344CB8AC3E}">
        <p14:creationId xmlns:p14="http://schemas.microsoft.com/office/powerpoint/2010/main" val="32429119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Hvad er en minoritet?</a:t>
            </a:r>
            <a:endParaRPr lang="da-DK" dirty="0"/>
          </a:p>
        </p:txBody>
      </p:sp>
      <p:sp>
        <p:nvSpPr>
          <p:cNvPr id="3" name="Pladsholder til indhold 2"/>
          <p:cNvSpPr>
            <a:spLocks noGrp="1"/>
          </p:cNvSpPr>
          <p:nvPr>
            <p:ph idx="1"/>
          </p:nvPr>
        </p:nvSpPr>
        <p:spPr/>
        <p:txBody>
          <a:bodyPr/>
          <a:lstStyle/>
          <a:p>
            <a:r>
              <a:rPr lang="da-DK" dirty="0" smtClean="0">
                <a:latin typeface="Garamond"/>
                <a:cs typeface="Garamond"/>
              </a:rPr>
              <a:t>Minoritet behøver ikke være et mindretal</a:t>
            </a:r>
          </a:p>
          <a:p>
            <a:pPr marL="114300" indent="0">
              <a:buNone/>
            </a:pPr>
            <a:endParaRPr lang="da-DK" dirty="0" smtClean="0">
              <a:latin typeface="Garamond"/>
              <a:cs typeface="Garamond"/>
            </a:endParaRPr>
          </a:p>
          <a:p>
            <a:r>
              <a:rPr lang="da-DK" dirty="0" smtClean="0">
                <a:latin typeface="Garamond"/>
                <a:cs typeface="Garamond"/>
              </a:rPr>
              <a:t>En minoritet er en gruppe, der bliver domineret af majoriteten, fx sorte sydafrikanere under Apartheid</a:t>
            </a:r>
          </a:p>
          <a:p>
            <a:pPr marL="114300" indent="0">
              <a:buNone/>
            </a:pPr>
            <a:endParaRPr lang="da-DK" dirty="0" smtClean="0">
              <a:latin typeface="Garamond"/>
              <a:cs typeface="Garamond"/>
            </a:endParaRPr>
          </a:p>
          <a:p>
            <a:r>
              <a:rPr lang="da-DK" dirty="0" smtClean="0">
                <a:latin typeface="Garamond"/>
                <a:cs typeface="Garamond"/>
              </a:rPr>
              <a:t>For at kunne anvende begrebet skal der også være tale om, at minoritetsgruppen selv ser sig som en samlet gruppe – et ”vi”, mens </a:t>
            </a:r>
            <a:r>
              <a:rPr lang="da-DK" dirty="0" smtClean="0">
                <a:latin typeface="Garamond"/>
                <a:cs typeface="Garamond"/>
              </a:rPr>
              <a:t>majoriteten </a:t>
            </a:r>
            <a:r>
              <a:rPr lang="da-DK" dirty="0" smtClean="0">
                <a:latin typeface="Garamond"/>
                <a:cs typeface="Garamond"/>
              </a:rPr>
              <a:t>også skal se minoriteten som en samlet gruppe – ”dem”</a:t>
            </a:r>
            <a:endParaRPr lang="da-DK" dirty="0">
              <a:latin typeface="Garamond"/>
              <a:cs typeface="Garamond"/>
            </a:endParaRPr>
          </a:p>
        </p:txBody>
      </p:sp>
    </p:spTree>
    <p:extLst>
      <p:ext uri="{BB962C8B-B14F-4D97-AF65-F5344CB8AC3E}">
        <p14:creationId xmlns:p14="http://schemas.microsoft.com/office/powerpoint/2010/main" val="311612626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Fordomme</a:t>
            </a:r>
            <a:endParaRPr lang="da-DK" dirty="0"/>
          </a:p>
        </p:txBody>
      </p:sp>
      <p:sp>
        <p:nvSpPr>
          <p:cNvPr id="3" name="Pladsholder til indhold 2"/>
          <p:cNvSpPr>
            <a:spLocks noGrp="1"/>
          </p:cNvSpPr>
          <p:nvPr>
            <p:ph idx="1"/>
          </p:nvPr>
        </p:nvSpPr>
        <p:spPr/>
        <p:txBody>
          <a:bodyPr/>
          <a:lstStyle/>
          <a:p>
            <a:r>
              <a:rPr lang="da-DK" dirty="0" smtClean="0">
                <a:latin typeface="Garamond"/>
                <a:cs typeface="Garamond"/>
              </a:rPr>
              <a:t>Majoriteten kan have fastlåste og </a:t>
            </a:r>
            <a:r>
              <a:rPr lang="da-DK" dirty="0" smtClean="0">
                <a:latin typeface="Garamond"/>
                <a:cs typeface="Garamond"/>
              </a:rPr>
              <a:t>generaliserende </a:t>
            </a:r>
            <a:r>
              <a:rPr lang="da-DK" dirty="0" smtClean="0">
                <a:latin typeface="Garamond"/>
                <a:cs typeface="Garamond"/>
              </a:rPr>
              <a:t>forestillinger om minoriteten, fx ”rødhårede er hidsige”, </a:t>
            </a:r>
            <a:r>
              <a:rPr lang="da-DK" dirty="0" smtClean="0">
                <a:latin typeface="Garamond"/>
                <a:cs typeface="Garamond"/>
              </a:rPr>
              <a:t>og ofte har minoriteten også fordomme om majoriteten, fx ’Alle danskere hader indvandrere’</a:t>
            </a:r>
          </a:p>
          <a:p>
            <a:pPr marL="114300" indent="0">
              <a:buNone/>
            </a:pPr>
            <a:endParaRPr lang="da-DK" dirty="0" smtClean="0">
              <a:latin typeface="Garamond"/>
              <a:cs typeface="Garamond"/>
            </a:endParaRPr>
          </a:p>
          <a:p>
            <a:r>
              <a:rPr lang="da-DK" dirty="0" smtClean="0">
                <a:latin typeface="Garamond"/>
                <a:cs typeface="Garamond"/>
              </a:rPr>
              <a:t>Fordomme kan føre til diskrimination (forskelsbehandling), men ikke nødvendigvis</a:t>
            </a:r>
          </a:p>
          <a:p>
            <a:pPr marL="114300" indent="0">
              <a:buNone/>
            </a:pPr>
            <a:endParaRPr lang="da-DK" dirty="0" smtClean="0">
              <a:latin typeface="Garamond"/>
              <a:cs typeface="Garamond"/>
            </a:endParaRPr>
          </a:p>
          <a:p>
            <a:r>
              <a:rPr lang="da-DK" dirty="0" smtClean="0">
                <a:latin typeface="Garamond"/>
                <a:cs typeface="Garamond"/>
              </a:rPr>
              <a:t>Eftersom det er majoriteten, der dominerer, er det først og fremmest dens holdninger og adfærd, der påvirker minoriteten</a:t>
            </a:r>
            <a:endParaRPr lang="da-DK" dirty="0">
              <a:latin typeface="Garamond"/>
              <a:cs typeface="Garamond"/>
            </a:endParaRPr>
          </a:p>
        </p:txBody>
      </p:sp>
    </p:spTree>
    <p:extLst>
      <p:ext uri="{BB962C8B-B14F-4D97-AF65-F5344CB8AC3E}">
        <p14:creationId xmlns:p14="http://schemas.microsoft.com/office/powerpoint/2010/main" val="178443927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2600" dirty="0" smtClean="0"/>
              <a:t>Indvandrerpolitik/integrationsstrategi</a:t>
            </a:r>
            <a:endParaRPr lang="da-DK" sz="2600" dirty="0"/>
          </a:p>
        </p:txBody>
      </p:sp>
      <p:sp>
        <p:nvSpPr>
          <p:cNvPr id="3" name="Pladsholder til indhold 2"/>
          <p:cNvSpPr>
            <a:spLocks noGrp="1"/>
          </p:cNvSpPr>
          <p:nvPr>
            <p:ph idx="1"/>
          </p:nvPr>
        </p:nvSpPr>
        <p:spPr>
          <a:xfrm>
            <a:off x="457200" y="1752600"/>
            <a:ext cx="8229600" cy="4941659"/>
          </a:xfrm>
        </p:spPr>
        <p:txBody>
          <a:bodyPr/>
          <a:lstStyle/>
          <a:p>
            <a:r>
              <a:rPr lang="da-DK" b="1" dirty="0" smtClean="0">
                <a:latin typeface="Garamond"/>
                <a:cs typeface="Garamond"/>
              </a:rPr>
              <a:t>Assimilation = at gøre lig med</a:t>
            </a:r>
          </a:p>
          <a:p>
            <a:endParaRPr lang="da-DK" dirty="0" smtClean="0">
              <a:latin typeface="Garamond"/>
              <a:cs typeface="Garamond"/>
            </a:endParaRPr>
          </a:p>
          <a:p>
            <a:r>
              <a:rPr lang="da-DK" dirty="0" smtClean="0">
                <a:latin typeface="Garamond"/>
                <a:cs typeface="Garamond"/>
              </a:rPr>
              <a:t>Formål: at skabe en samlet kultur ud af de forskellige grupper, hvilket indebærer at man må opgive sin kultur eller dele heraf</a:t>
            </a:r>
            <a:br>
              <a:rPr lang="da-DK" dirty="0" smtClean="0">
                <a:latin typeface="Garamond"/>
                <a:cs typeface="Garamond"/>
              </a:rPr>
            </a:br>
            <a:endParaRPr lang="da-DK" dirty="0" smtClean="0">
              <a:latin typeface="Garamond"/>
              <a:cs typeface="Garamond"/>
            </a:endParaRPr>
          </a:p>
          <a:p>
            <a:r>
              <a:rPr lang="da-DK" sz="2000" dirty="0">
                <a:latin typeface="Garamond"/>
                <a:cs typeface="Garamond"/>
              </a:rPr>
              <a:t>A = </a:t>
            </a:r>
            <a:r>
              <a:rPr lang="da-DK" sz="2000" dirty="0" smtClean="0">
                <a:latin typeface="Garamond"/>
                <a:cs typeface="Garamond"/>
              </a:rPr>
              <a:t>Oprindelig </a:t>
            </a:r>
            <a:r>
              <a:rPr lang="da-DK" sz="2000" dirty="0">
                <a:latin typeface="Garamond"/>
                <a:cs typeface="Garamond"/>
              </a:rPr>
              <a:t>kultur</a:t>
            </a:r>
            <a:br>
              <a:rPr lang="da-DK" sz="2000" dirty="0">
                <a:latin typeface="Garamond"/>
                <a:cs typeface="Garamond"/>
              </a:rPr>
            </a:br>
            <a:r>
              <a:rPr lang="da-DK" sz="2000" dirty="0">
                <a:latin typeface="Garamond"/>
                <a:cs typeface="Garamond"/>
              </a:rPr>
              <a:t>B = Minoritetskulturen</a:t>
            </a:r>
            <a:br>
              <a:rPr lang="da-DK" sz="2000" dirty="0">
                <a:latin typeface="Garamond"/>
                <a:cs typeface="Garamond"/>
              </a:rPr>
            </a:br>
            <a:r>
              <a:rPr lang="da-DK" sz="2000" dirty="0" smtClean="0">
                <a:latin typeface="Garamond"/>
                <a:cs typeface="Garamond"/>
              </a:rPr>
              <a:t>C = </a:t>
            </a:r>
            <a:r>
              <a:rPr lang="da-DK" sz="2000" dirty="0">
                <a:latin typeface="Garamond"/>
                <a:cs typeface="Garamond"/>
              </a:rPr>
              <a:t>Samfundsstrukturen med lovgivning og institutioner</a:t>
            </a:r>
          </a:p>
          <a:p>
            <a:endParaRPr lang="da-DK" dirty="0"/>
          </a:p>
          <a:p>
            <a:endParaRPr lang="da-DK" dirty="0" smtClean="0"/>
          </a:p>
          <a:p>
            <a:endParaRPr lang="da-DK"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97848" y="5301208"/>
            <a:ext cx="8064723" cy="13930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56135465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2600" dirty="0"/>
              <a:t>Indvandrerpolitik/integrationsstrategi</a:t>
            </a:r>
          </a:p>
        </p:txBody>
      </p:sp>
      <p:sp>
        <p:nvSpPr>
          <p:cNvPr id="3" name="Pladsholder til indhold 2"/>
          <p:cNvSpPr>
            <a:spLocks noGrp="1"/>
          </p:cNvSpPr>
          <p:nvPr>
            <p:ph idx="1"/>
          </p:nvPr>
        </p:nvSpPr>
        <p:spPr>
          <a:xfrm>
            <a:off x="457200" y="1752600"/>
            <a:ext cx="8229600" cy="4921870"/>
          </a:xfrm>
        </p:spPr>
        <p:txBody>
          <a:bodyPr/>
          <a:lstStyle/>
          <a:p>
            <a:r>
              <a:rPr lang="da-DK" b="1" dirty="0">
                <a:latin typeface="Garamond"/>
                <a:cs typeface="Garamond"/>
              </a:rPr>
              <a:t>Integration = at forbinde flere dele til en </a:t>
            </a:r>
            <a:r>
              <a:rPr lang="da-DK" b="1" dirty="0" smtClean="0">
                <a:latin typeface="Garamond"/>
                <a:cs typeface="Garamond"/>
              </a:rPr>
              <a:t>helhed</a:t>
            </a:r>
          </a:p>
          <a:p>
            <a:endParaRPr lang="da-DK" dirty="0" smtClean="0">
              <a:latin typeface="Garamond"/>
              <a:cs typeface="Garamond"/>
            </a:endParaRPr>
          </a:p>
          <a:p>
            <a:r>
              <a:rPr lang="da-DK" dirty="0" smtClean="0">
                <a:latin typeface="Garamond"/>
                <a:cs typeface="Garamond"/>
              </a:rPr>
              <a:t>Formål: at skabe et flerkulturelt samfund, hvor minoritets- grupperne kan bevare deres kulturelle særpræg samtidig med at der skabes en fælleskulturel basis</a:t>
            </a:r>
          </a:p>
          <a:p>
            <a:endParaRPr lang="da-DK" dirty="0" smtClean="0">
              <a:latin typeface="Garamond"/>
              <a:cs typeface="Garamond"/>
            </a:endParaRPr>
          </a:p>
          <a:p>
            <a:r>
              <a:rPr lang="da-DK" dirty="0" smtClean="0">
                <a:latin typeface="Garamond"/>
                <a:cs typeface="Garamond"/>
              </a:rPr>
              <a:t>Integrationstanken forudsætter en vis tilpasning fra begge sider</a:t>
            </a:r>
            <a:endParaRPr lang="da-DK" dirty="0">
              <a:latin typeface="Garamond"/>
              <a:cs typeface="Garamond"/>
            </a:endParaRPr>
          </a:p>
          <a:p>
            <a:endParaRPr lang="da-DK" dirty="0" smtClean="0"/>
          </a:p>
          <a:p>
            <a:endParaRPr lang="da-DK" dirty="0"/>
          </a:p>
        </p:txBody>
      </p:sp>
    </p:spTree>
    <p:extLst>
      <p:ext uri="{BB962C8B-B14F-4D97-AF65-F5344CB8AC3E}">
        <p14:creationId xmlns:p14="http://schemas.microsoft.com/office/powerpoint/2010/main" val="182911254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2600" dirty="0"/>
              <a:t>Indvandrerpolitik/integrationsstrategi</a:t>
            </a:r>
          </a:p>
        </p:txBody>
      </p:sp>
      <p:sp>
        <p:nvSpPr>
          <p:cNvPr id="3" name="Pladsholder til indhold 2"/>
          <p:cNvSpPr>
            <a:spLocks noGrp="1"/>
          </p:cNvSpPr>
          <p:nvPr>
            <p:ph idx="1"/>
          </p:nvPr>
        </p:nvSpPr>
        <p:spPr/>
        <p:txBody>
          <a:bodyPr/>
          <a:lstStyle/>
          <a:p>
            <a:r>
              <a:rPr lang="da-DK" b="1" dirty="0" smtClean="0">
                <a:latin typeface="Garamond"/>
                <a:cs typeface="Garamond"/>
              </a:rPr>
              <a:t>Integration fortsat</a:t>
            </a:r>
          </a:p>
          <a:p>
            <a:endParaRPr lang="da-DK" dirty="0">
              <a:latin typeface="Garamond"/>
              <a:cs typeface="Garamond"/>
            </a:endParaRPr>
          </a:p>
          <a:p>
            <a:r>
              <a:rPr lang="da-DK" dirty="0" smtClean="0">
                <a:latin typeface="Garamond"/>
                <a:cs typeface="Garamond"/>
              </a:rPr>
              <a:t>A </a:t>
            </a:r>
            <a:r>
              <a:rPr lang="da-DK" dirty="0">
                <a:latin typeface="Garamond"/>
                <a:cs typeface="Garamond"/>
              </a:rPr>
              <a:t>= </a:t>
            </a:r>
            <a:r>
              <a:rPr lang="da-DK" dirty="0" smtClean="0">
                <a:latin typeface="Garamond"/>
                <a:cs typeface="Garamond"/>
              </a:rPr>
              <a:t>Oprindelig </a:t>
            </a:r>
            <a:r>
              <a:rPr lang="da-DK" dirty="0">
                <a:latin typeface="Garamond"/>
                <a:cs typeface="Garamond"/>
              </a:rPr>
              <a:t>kultur</a:t>
            </a:r>
            <a:br>
              <a:rPr lang="da-DK" dirty="0">
                <a:latin typeface="Garamond"/>
                <a:cs typeface="Garamond"/>
              </a:rPr>
            </a:br>
            <a:r>
              <a:rPr lang="da-DK" dirty="0">
                <a:latin typeface="Garamond"/>
                <a:cs typeface="Garamond"/>
              </a:rPr>
              <a:t>B = Minoritetskulturen</a:t>
            </a:r>
            <a:br>
              <a:rPr lang="da-DK" dirty="0">
                <a:latin typeface="Garamond"/>
                <a:cs typeface="Garamond"/>
              </a:rPr>
            </a:br>
            <a:r>
              <a:rPr lang="da-DK" dirty="0" smtClean="0">
                <a:latin typeface="Garamond"/>
                <a:cs typeface="Garamond"/>
              </a:rPr>
              <a:t>C = </a:t>
            </a:r>
            <a:r>
              <a:rPr lang="da-DK" dirty="0">
                <a:latin typeface="Garamond"/>
                <a:cs typeface="Garamond"/>
              </a:rPr>
              <a:t>Samfundsstrukturen med lovgivning og </a:t>
            </a:r>
            <a:r>
              <a:rPr lang="da-DK" dirty="0" smtClean="0">
                <a:latin typeface="Garamond"/>
                <a:cs typeface="Garamond"/>
              </a:rPr>
              <a:t>institutioner</a:t>
            </a:r>
          </a:p>
          <a:p>
            <a:endParaRPr lang="da-DK" dirty="0"/>
          </a:p>
          <a:p>
            <a:endParaRPr lang="da-DK" dirty="0"/>
          </a:p>
        </p:txBody>
      </p:sp>
      <p:pic>
        <p:nvPicPr>
          <p:cNvPr id="5"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1520" y="4293096"/>
            <a:ext cx="8568952" cy="15892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67780927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2600" dirty="0"/>
              <a:t>Indvandrerpolitik/integrationsstrategi</a:t>
            </a:r>
          </a:p>
        </p:txBody>
      </p:sp>
      <p:sp>
        <p:nvSpPr>
          <p:cNvPr id="3" name="Pladsholder til indhold 2"/>
          <p:cNvSpPr>
            <a:spLocks noGrp="1"/>
          </p:cNvSpPr>
          <p:nvPr>
            <p:ph idx="1"/>
          </p:nvPr>
        </p:nvSpPr>
        <p:spPr/>
        <p:txBody>
          <a:bodyPr/>
          <a:lstStyle/>
          <a:p>
            <a:r>
              <a:rPr lang="da-DK" b="1" dirty="0">
                <a:latin typeface="Garamond"/>
                <a:cs typeface="Garamond"/>
              </a:rPr>
              <a:t>Segregation = at </a:t>
            </a:r>
            <a:r>
              <a:rPr lang="da-DK" b="1" dirty="0" smtClean="0">
                <a:latin typeface="Garamond"/>
                <a:cs typeface="Garamond"/>
              </a:rPr>
              <a:t>adskille</a:t>
            </a:r>
          </a:p>
          <a:p>
            <a:endParaRPr lang="da-DK" dirty="0">
              <a:latin typeface="Garamond"/>
              <a:cs typeface="Garamond"/>
            </a:endParaRPr>
          </a:p>
          <a:p>
            <a:r>
              <a:rPr lang="da-DK" dirty="0" smtClean="0">
                <a:latin typeface="Garamond"/>
                <a:cs typeface="Garamond"/>
              </a:rPr>
              <a:t>Formål: Fysisk og evt. også økonomisk og politisk at adskille de forskellige grupper i samfundet. Fx Apartheid i Sydafrika, ghettoisering af jøder i nazi-Tyskland, sorte amerikanere før borgerrettighedsbevægelsen</a:t>
            </a:r>
          </a:p>
          <a:p>
            <a:endParaRPr lang="da-DK" dirty="0" smtClean="0">
              <a:latin typeface="Garamond"/>
              <a:cs typeface="Garamond"/>
            </a:endParaRPr>
          </a:p>
          <a:p>
            <a:r>
              <a:rPr lang="da-DK" dirty="0" smtClean="0">
                <a:latin typeface="Garamond"/>
                <a:cs typeface="Garamond"/>
              </a:rPr>
              <a:t>Segregation kan også ske frivilligt, hvis en minoritet ønsker at isolere sig i sin egen kultur (Mjølnerparken, Vollsmose, Gellerupparken?)</a:t>
            </a:r>
            <a:endParaRPr lang="da-DK" dirty="0">
              <a:latin typeface="Garamond"/>
              <a:cs typeface="Garamond"/>
            </a:endParaRPr>
          </a:p>
          <a:p>
            <a:endParaRPr lang="da-DK" dirty="0"/>
          </a:p>
        </p:txBody>
      </p:sp>
    </p:spTree>
    <p:extLst>
      <p:ext uri="{BB962C8B-B14F-4D97-AF65-F5344CB8AC3E}">
        <p14:creationId xmlns:p14="http://schemas.microsoft.com/office/powerpoint/2010/main" val="19313276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2600" dirty="0"/>
              <a:t>Indvandrerpolitik/integrationsstrategi</a:t>
            </a:r>
          </a:p>
        </p:txBody>
      </p:sp>
      <p:sp>
        <p:nvSpPr>
          <p:cNvPr id="3" name="Pladsholder til indhold 2"/>
          <p:cNvSpPr>
            <a:spLocks noGrp="1"/>
          </p:cNvSpPr>
          <p:nvPr>
            <p:ph idx="1"/>
          </p:nvPr>
        </p:nvSpPr>
        <p:spPr>
          <a:xfrm>
            <a:off x="457200" y="1752600"/>
            <a:ext cx="8229600" cy="4700736"/>
          </a:xfrm>
        </p:spPr>
        <p:txBody>
          <a:bodyPr>
            <a:normAutofit fontScale="92500" lnSpcReduction="10000"/>
          </a:bodyPr>
          <a:lstStyle/>
          <a:p>
            <a:r>
              <a:rPr lang="da-DK" sz="2600" dirty="0" smtClean="0">
                <a:latin typeface="Garamond"/>
                <a:cs typeface="Garamond"/>
              </a:rPr>
              <a:t>Konsekvenserne af assimilationspolitik er ofte:</a:t>
            </a:r>
          </a:p>
          <a:p>
            <a:pPr lvl="1"/>
            <a:r>
              <a:rPr lang="da-DK" sz="2400" dirty="0">
                <a:latin typeface="Garamond"/>
                <a:cs typeface="Garamond"/>
              </a:rPr>
              <a:t>A</a:t>
            </a:r>
            <a:r>
              <a:rPr lang="da-DK" sz="2400" dirty="0" smtClean="0">
                <a:latin typeface="Garamond"/>
                <a:cs typeface="Garamond"/>
              </a:rPr>
              <a:t>t nogle indvandrergrupper segregerer sig </a:t>
            </a:r>
          </a:p>
          <a:p>
            <a:pPr lvl="1"/>
            <a:r>
              <a:rPr lang="da-DK" sz="2400" dirty="0" smtClean="0">
                <a:latin typeface="Garamond"/>
                <a:cs typeface="Garamond"/>
              </a:rPr>
              <a:t>At racisme og andre fordomme mod minoriteten legitimeres</a:t>
            </a:r>
          </a:p>
          <a:p>
            <a:pPr marL="114300" indent="0">
              <a:buNone/>
            </a:pPr>
            <a:endParaRPr lang="da-DK" dirty="0" smtClean="0">
              <a:latin typeface="Garamond"/>
              <a:cs typeface="Garamond"/>
            </a:endParaRPr>
          </a:p>
          <a:p>
            <a:r>
              <a:rPr lang="da-DK" sz="2600" dirty="0" smtClean="0">
                <a:latin typeface="Garamond"/>
                <a:cs typeface="Garamond"/>
              </a:rPr>
              <a:t>Indvandrergruppers reaktion på indvandrerpolitikken er oftest:</a:t>
            </a:r>
          </a:p>
          <a:p>
            <a:endParaRPr lang="da-DK" dirty="0" smtClean="0">
              <a:latin typeface="Garamond"/>
              <a:cs typeface="Garamond"/>
            </a:endParaRPr>
          </a:p>
          <a:p>
            <a:pPr lvl="1"/>
            <a:r>
              <a:rPr lang="da-DK" sz="2400" dirty="0" smtClean="0">
                <a:latin typeface="Garamond"/>
                <a:cs typeface="Garamond"/>
              </a:rPr>
              <a:t>Minoriteten afviser samfundet og dets værdier </a:t>
            </a:r>
            <a:r>
              <a:rPr lang="da-DK" sz="2400" dirty="0" smtClean="0">
                <a:latin typeface="Garamond"/>
                <a:cs typeface="Garamond"/>
                <a:sym typeface="Wingdings"/>
              </a:rPr>
              <a:t> segregation</a:t>
            </a:r>
          </a:p>
          <a:p>
            <a:pPr lvl="1"/>
            <a:endParaRPr lang="da-DK" sz="2400" dirty="0" smtClean="0">
              <a:latin typeface="Garamond"/>
              <a:cs typeface="Garamond"/>
              <a:sym typeface="Wingdings"/>
            </a:endParaRPr>
          </a:p>
          <a:p>
            <a:pPr lvl="1"/>
            <a:r>
              <a:rPr lang="da-DK" sz="2400" dirty="0" smtClean="0">
                <a:latin typeface="Garamond"/>
                <a:cs typeface="Garamond"/>
              </a:rPr>
              <a:t>Minoriteten accepterer samfundet og dets værdier </a:t>
            </a:r>
            <a:r>
              <a:rPr lang="da-DK" sz="2400" dirty="0" smtClean="0">
                <a:latin typeface="Garamond"/>
                <a:cs typeface="Garamond"/>
                <a:sym typeface="Wingdings"/>
              </a:rPr>
              <a:t> integration</a:t>
            </a:r>
          </a:p>
          <a:p>
            <a:pPr lvl="1"/>
            <a:endParaRPr lang="da-DK" sz="2400" dirty="0" smtClean="0">
              <a:latin typeface="Garamond"/>
              <a:cs typeface="Garamond"/>
              <a:sym typeface="Wingdings"/>
            </a:endParaRPr>
          </a:p>
          <a:p>
            <a:pPr lvl="1"/>
            <a:r>
              <a:rPr lang="da-DK" sz="2400" dirty="0" smtClean="0">
                <a:latin typeface="Garamond"/>
                <a:cs typeface="Garamond"/>
                <a:sym typeface="Wingdings"/>
              </a:rPr>
              <a:t>Minoriteten inkorporerer samfundet og dets værdier  assimilation</a:t>
            </a:r>
            <a:r>
              <a:rPr lang="da-DK" dirty="0" smtClean="0">
                <a:latin typeface="Garamond"/>
                <a:cs typeface="Garamond"/>
              </a:rPr>
              <a:t>	</a:t>
            </a:r>
            <a:r>
              <a:rPr lang="da-DK" dirty="0"/>
              <a:t>	</a:t>
            </a:r>
          </a:p>
        </p:txBody>
      </p:sp>
    </p:spTree>
    <p:extLst>
      <p:ext uri="{BB962C8B-B14F-4D97-AF65-F5344CB8AC3E}">
        <p14:creationId xmlns:p14="http://schemas.microsoft.com/office/powerpoint/2010/main" val="302395989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eker">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oteker">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eker">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Kontor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89</TotalTime>
  <Words>492</Words>
  <Application>Microsoft Macintosh PowerPoint</Application>
  <PresentationFormat>Skærmshow (4:3)</PresentationFormat>
  <Paragraphs>53</Paragraphs>
  <Slides>8</Slides>
  <Notes>2</Notes>
  <HiddenSlides>0</HiddenSlides>
  <MMClips>0</MMClips>
  <ScaleCrop>false</ScaleCrop>
  <HeadingPairs>
    <vt:vector size="4" baseType="variant">
      <vt:variant>
        <vt:lpstr>Tema</vt:lpstr>
      </vt:variant>
      <vt:variant>
        <vt:i4>1</vt:i4>
      </vt:variant>
      <vt:variant>
        <vt:lpstr>Diastitler</vt:lpstr>
      </vt:variant>
      <vt:variant>
        <vt:i4>8</vt:i4>
      </vt:variant>
    </vt:vector>
  </HeadingPairs>
  <TitlesOfParts>
    <vt:vector size="9" baseType="lpstr">
      <vt:lpstr>Apoteker</vt:lpstr>
      <vt:lpstr>Muslimer som minoritet i Danmark</vt:lpstr>
      <vt:lpstr>Hvad er en minoritet?</vt:lpstr>
      <vt:lpstr>Fordomme</vt:lpstr>
      <vt:lpstr>Indvandrerpolitik/integrationsstrategi</vt:lpstr>
      <vt:lpstr>Indvandrerpolitik/integrationsstrategi</vt:lpstr>
      <vt:lpstr>Indvandrerpolitik/integrationsstrategi</vt:lpstr>
      <vt:lpstr>Indvandrerpolitik/integrationsstrategi</vt:lpstr>
      <vt:lpstr>Indvandrerpolitik/integrationsstrategi</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Muslimer som minoritet i Danmark</dc:title>
  <dc:creator>xxx</dc:creator>
  <cp:lastModifiedBy>Lotte Damsgaard</cp:lastModifiedBy>
  <cp:revision>15</cp:revision>
  <dcterms:created xsi:type="dcterms:W3CDTF">2014-10-22T10:56:18Z</dcterms:created>
  <dcterms:modified xsi:type="dcterms:W3CDTF">2014-11-07T06:31:18Z</dcterms:modified>
</cp:coreProperties>
</file>