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21"/>
  </p:notesMasterIdLst>
  <p:sldIdLst>
    <p:sldId id="256" r:id="rId3"/>
    <p:sldId id="272" r:id="rId4"/>
    <p:sldId id="274" r:id="rId5"/>
    <p:sldId id="257" r:id="rId6"/>
    <p:sldId id="258" r:id="rId7"/>
    <p:sldId id="259" r:id="rId8"/>
    <p:sldId id="260" r:id="rId9"/>
    <p:sldId id="266" r:id="rId10"/>
    <p:sldId id="261" r:id="rId11"/>
    <p:sldId id="264" r:id="rId12"/>
    <p:sldId id="265" r:id="rId13"/>
    <p:sldId id="267" r:id="rId14"/>
    <p:sldId id="268" r:id="rId15"/>
    <p:sldId id="269" r:id="rId16"/>
    <p:sldId id="275" r:id="rId17"/>
    <p:sldId id="276" r:id="rId18"/>
    <p:sldId id="262" r:id="rId19"/>
    <p:sldId id="270" r:id="rId20"/>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d Toftgaard Jakobsen" userId="6d17e412-3dc5-44f0-b2d4-29dfa55df3f6" providerId="ADAL" clId="{16B84997-1330-44C3-95F0-ED40B4D52B8D}"/>
    <pc:docChg chg="custSel modSld">
      <pc:chgData name="Keld Toftgaard Jakobsen" userId="6d17e412-3dc5-44f0-b2d4-29dfa55df3f6" providerId="ADAL" clId="{16B84997-1330-44C3-95F0-ED40B4D52B8D}" dt="2021-11-16T08:44:58.281" v="80" actId="20577"/>
      <pc:docMkLst>
        <pc:docMk/>
      </pc:docMkLst>
      <pc:sldChg chg="modSp mod">
        <pc:chgData name="Keld Toftgaard Jakobsen" userId="6d17e412-3dc5-44f0-b2d4-29dfa55df3f6" providerId="ADAL" clId="{16B84997-1330-44C3-95F0-ED40B4D52B8D}" dt="2021-11-16T08:44:58.281" v="80" actId="20577"/>
        <pc:sldMkLst>
          <pc:docMk/>
          <pc:sldMk cId="0" sldId="262"/>
        </pc:sldMkLst>
        <pc:spChg chg="mod">
          <ac:chgData name="Keld Toftgaard Jakobsen" userId="6d17e412-3dc5-44f0-b2d4-29dfa55df3f6" providerId="ADAL" clId="{16B84997-1330-44C3-95F0-ED40B4D52B8D}" dt="2021-11-16T08:44:58.281" v="80" actId="20577"/>
          <ac:spMkLst>
            <pc:docMk/>
            <pc:sldMk cId="0" sldId="262"/>
            <ac:spMk id="3" creationId="{00000000-0000-0000-0000-000000000000}"/>
          </ac:spMkLst>
        </pc:spChg>
      </pc:sldChg>
      <pc:sldChg chg="modSp mod">
        <pc:chgData name="Keld Toftgaard Jakobsen" userId="6d17e412-3dc5-44f0-b2d4-29dfa55df3f6" providerId="ADAL" clId="{16B84997-1330-44C3-95F0-ED40B4D52B8D}" dt="2021-11-16T08:42:05.710" v="71" actId="20577"/>
        <pc:sldMkLst>
          <pc:docMk/>
          <pc:sldMk cId="0" sldId="266"/>
        </pc:sldMkLst>
        <pc:spChg chg="mod">
          <ac:chgData name="Keld Toftgaard Jakobsen" userId="6d17e412-3dc5-44f0-b2d4-29dfa55df3f6" providerId="ADAL" clId="{16B84997-1330-44C3-95F0-ED40B4D52B8D}" dt="2021-11-16T08:42:05.710" v="71" actId="20577"/>
          <ac:spMkLst>
            <pc:docMk/>
            <pc:sldMk cId="0" sldId="26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0228A3-DE73-409B-B8E0-C43FBACB8277}" type="datetimeFigureOut">
              <a:rPr lang="da-DK" smtClean="0"/>
              <a:t>16-11-2021</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0EDA1F-59C3-4E5F-A4AD-370C77B49931}" type="slidenum">
              <a:rPr lang="da-DK" smtClean="0"/>
              <a:t>‹nr.›</a:t>
            </a:fld>
            <a:endParaRPr lang="da-DK"/>
          </a:p>
        </p:txBody>
      </p:sp>
    </p:spTree>
    <p:extLst>
      <p:ext uri="{BB962C8B-B14F-4D97-AF65-F5344CB8AC3E}">
        <p14:creationId xmlns:p14="http://schemas.microsoft.com/office/powerpoint/2010/main" val="415829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263A3E-7D31-4236-BC61-E2EABDF24E4E}"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4495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263A3E-7D31-4236-BC61-E2EABDF24E4E}"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5386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da-DK"/>
              <a:t>Klik for at redigere i master</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9768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da-DK"/>
              <a:t>Klik for at redigere i master</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1634068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269832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2437436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i master</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8" name="Footer Placeholder 7"/>
          <p:cNvSpPr>
            <a:spLocks noGrp="1"/>
          </p:cNvSpPr>
          <p:nvPr>
            <p:ph type="ftr" sz="quarter" idx="11"/>
          </p:nvPr>
        </p:nvSpPr>
        <p:spPr/>
        <p:txBody>
          <a:bodyPr/>
          <a:lstStyle/>
          <a:p>
            <a:endParaRPr lang="da-DK"/>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3934170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4" name="Footer Placeholder 3"/>
          <p:cNvSpPr>
            <a:spLocks noGrp="1"/>
          </p:cNvSpPr>
          <p:nvPr>
            <p:ph type="ftr" sz="quarter" idx="11"/>
          </p:nvPr>
        </p:nvSpPr>
        <p:spPr/>
        <p:txBody>
          <a:bodyPr/>
          <a:lstStyle/>
          <a:p>
            <a:endParaRPr lang="da-DK"/>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355798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155216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da-DK"/>
              <a:t>Klik for at redigere i master</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3382308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da-DK"/>
              <a:t>Klik for at redigere i master</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2523143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da-DK"/>
              <a:t>Klik for at redigere i master</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1412203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da-DK"/>
              <a:t>Klik for at redigere i master</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B9622BB-4CF1-471F-9E20-9EA9B79D4C29}" type="slidenum">
              <a:rPr lang="da-DK" smtClean="0"/>
              <a:pPr/>
              <a:t>‹nr.›</a:t>
            </a:fld>
            <a:endParaRPr lang="da-DK"/>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5902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da-DK"/>
              <a:t>Klik for at redigere i master</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i master</a:t>
            </a:r>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315743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da-DK"/>
              <a:t>Klik for at redigere i master</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i master</a:t>
            </a:r>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B9622BB-4CF1-471F-9E20-9EA9B79D4C29}" type="slidenum">
              <a:rPr lang="da-DK" smtClean="0"/>
              <a:pPr/>
              <a:t>‹nr.›</a:t>
            </a:fld>
            <a:endParaRPr lang="da-DK"/>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07246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da-DK"/>
              <a:t>Klik for at redigere i master</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i master</a:t>
            </a:r>
          </a:p>
        </p:txBody>
      </p:sp>
      <p:sp>
        <p:nvSpPr>
          <p:cNvPr id="5" name="Date Placeholder 4"/>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2751714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4215801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da-DK"/>
              <a:t>Klik for at redigere i master</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3B091F4-9D68-4DB5-8854-B84128F4035F}" type="datetimeFigureOut">
              <a:rPr lang="da-DK" smtClean="0"/>
              <a:pPr/>
              <a:t>16-11-2021</a:t>
            </a:fld>
            <a:endParaRPr lang="da-DK"/>
          </a:p>
        </p:txBody>
      </p:sp>
      <p:sp>
        <p:nvSpPr>
          <p:cNvPr id="5" name="Footer Placeholder 4"/>
          <p:cNvSpPr>
            <a:spLocks noGrp="1"/>
          </p:cNvSpPr>
          <p:nvPr>
            <p:ph type="ftr" sz="quarter" idx="11"/>
          </p:nvPr>
        </p:nvSpPr>
        <p:spPr/>
        <p:txBody>
          <a:bodyPr/>
          <a:lstStyle/>
          <a:p>
            <a:endParaRPr lang="da-DK"/>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9622BB-4CF1-471F-9E20-9EA9B79D4C29}" type="slidenum">
              <a:rPr lang="da-DK" smtClean="0"/>
              <a:pPr/>
              <a:t>‹nr.›</a:t>
            </a:fld>
            <a:endParaRPr lang="da-DK"/>
          </a:p>
        </p:txBody>
      </p:sp>
    </p:spTree>
    <p:extLst>
      <p:ext uri="{BB962C8B-B14F-4D97-AF65-F5344CB8AC3E}">
        <p14:creationId xmlns:p14="http://schemas.microsoft.com/office/powerpoint/2010/main" val="2228632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9DD7F7A6-6DA3-4AAD-AF8E-25424E306D8A}" type="datetimeFigureOut">
              <a:rPr lang="da-DK" smtClean="0"/>
              <a:t>16-11-2021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904366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DD7F7A6-6DA3-4AAD-AF8E-25424E306D8A}" type="datetimeFigureOut">
              <a:rPr lang="da-DK" smtClean="0"/>
              <a:t>16-11-2021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1174434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9DD7F7A6-6DA3-4AAD-AF8E-25424E306D8A}" type="datetimeFigureOut">
              <a:rPr lang="da-DK" smtClean="0"/>
              <a:t>16-11-2021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475176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DD7F7A6-6DA3-4AAD-AF8E-25424E306D8A}" type="datetimeFigureOut">
              <a:rPr lang="da-DK" smtClean="0"/>
              <a:t>16-11-2021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2159668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9DD7F7A6-6DA3-4AAD-AF8E-25424E306D8A}" type="datetimeFigureOut">
              <a:rPr lang="da-DK" smtClean="0"/>
              <a:t>16-11-2021</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3488468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9DD7F7A6-6DA3-4AAD-AF8E-25424E306D8A}" type="datetimeFigureOut">
              <a:rPr lang="da-DK" smtClean="0"/>
              <a:t>16-11-2021</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2491665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DD7F7A6-6DA3-4AAD-AF8E-25424E306D8A}" type="datetimeFigureOut">
              <a:rPr lang="da-DK" smtClean="0"/>
              <a:t>16-11-2021</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2603764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DD7F7A6-6DA3-4AAD-AF8E-25424E306D8A}" type="datetimeFigureOut">
              <a:rPr lang="da-DK" smtClean="0"/>
              <a:t>16-11-2021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3225744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DD7F7A6-6DA3-4AAD-AF8E-25424E306D8A}" type="datetimeFigureOut">
              <a:rPr lang="da-DK" smtClean="0"/>
              <a:t>16-11-2021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1855733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DD7F7A6-6DA3-4AAD-AF8E-25424E306D8A}" type="datetimeFigureOut">
              <a:rPr lang="da-DK" smtClean="0"/>
              <a:t>16-11-2021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33712692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DD7F7A6-6DA3-4AAD-AF8E-25424E306D8A}" type="datetimeFigureOut">
              <a:rPr lang="da-DK" smtClean="0"/>
              <a:t>16-11-2021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A68A60A-E3A6-4963-905A-CF1E1BD400C8}" type="slidenum">
              <a:rPr lang="da-DK" smtClean="0"/>
              <a:t>‹nr.›</a:t>
            </a:fld>
            <a:endParaRPr lang="da-DK"/>
          </a:p>
        </p:txBody>
      </p:sp>
    </p:spTree>
    <p:extLst>
      <p:ext uri="{BB962C8B-B14F-4D97-AF65-F5344CB8AC3E}">
        <p14:creationId xmlns:p14="http://schemas.microsoft.com/office/powerpoint/2010/main" val="3376931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da-DK"/>
              <a:t>Klik for at redigere i master</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3B091F4-9D68-4DB5-8854-B84128F4035F}" type="datetimeFigureOut">
              <a:rPr lang="da-DK" smtClean="0"/>
              <a:pPr/>
              <a:t>16-11-2021</a:t>
            </a:fld>
            <a:endParaRPr lang="da-DK"/>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B9622BB-4CF1-471F-9E20-9EA9B79D4C29}" type="slidenum">
              <a:rPr lang="da-DK" smtClean="0"/>
              <a:pPr/>
              <a:t>‹nr.›</a:t>
            </a:fld>
            <a:endParaRPr lang="da-DK"/>
          </a:p>
        </p:txBody>
      </p:sp>
    </p:spTree>
    <p:extLst>
      <p:ext uri="{BB962C8B-B14F-4D97-AF65-F5344CB8AC3E}">
        <p14:creationId xmlns:p14="http://schemas.microsoft.com/office/powerpoint/2010/main" val="2328466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D7F7A6-6DA3-4AAD-AF8E-25424E306D8A}" type="datetimeFigureOut">
              <a:rPr lang="da-DK" smtClean="0"/>
              <a:t>16-11-2021</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8A60A-E3A6-4963-905A-CF1E1BD400C8}" type="slidenum">
              <a:rPr lang="da-DK" smtClean="0"/>
              <a:t>‹nr.›</a:t>
            </a:fld>
            <a:endParaRPr lang="da-DK"/>
          </a:p>
        </p:txBody>
      </p:sp>
    </p:spTree>
    <p:extLst>
      <p:ext uri="{BB962C8B-B14F-4D97-AF65-F5344CB8AC3E}">
        <p14:creationId xmlns:p14="http://schemas.microsoft.com/office/powerpoint/2010/main" val="232811177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tatic.uvm.dk/Publikationer/2000/feltarbejde/hel.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Feltarbejde i religion</a:t>
            </a:r>
          </a:p>
        </p:txBody>
      </p:sp>
      <p:sp>
        <p:nvSpPr>
          <p:cNvPr id="3" name="Undertitel 2"/>
          <p:cNvSpPr>
            <a:spLocks noGrp="1"/>
          </p:cNvSpPr>
          <p:nvPr>
            <p:ph type="subTitle" idx="1"/>
          </p:nvPr>
        </p:nvSpPr>
        <p:spPr/>
        <p:txBody>
          <a:bodyPr>
            <a:normAutofit fontScale="85000" lnSpcReduction="20000"/>
          </a:bodyPr>
          <a:lstStyle/>
          <a:p>
            <a:r>
              <a:rPr lang="da-DK" dirty="0"/>
              <a:t>Gribskov Gymnasium </a:t>
            </a:r>
          </a:p>
          <a:p>
            <a:r>
              <a:rPr lang="da-DK" dirty="0"/>
              <a:t>Religion 3.g/B-niveau</a:t>
            </a:r>
          </a:p>
          <a:p>
            <a:r>
              <a:rPr lang="da-DK" dirty="0"/>
              <a:t>Kilde: Hobel, Peter (red).: Religion i Gymnasiet, Museum </a:t>
            </a:r>
            <a:r>
              <a:rPr lang="da-DK" dirty="0" err="1"/>
              <a:t>Tusculanums</a:t>
            </a:r>
            <a:r>
              <a:rPr lang="da-DK" dirty="0"/>
              <a:t> Forlag 2002</a:t>
            </a:r>
          </a:p>
        </p:txBody>
      </p:sp>
    </p:spTree>
    <p:extLst>
      <p:ext uri="{BB962C8B-B14F-4D97-AF65-F5344CB8AC3E}">
        <p14:creationId xmlns:p14="http://schemas.microsoft.com/office/powerpoint/2010/main" val="269598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476672"/>
            <a:ext cx="7772400" cy="936104"/>
          </a:xfrm>
        </p:spPr>
        <p:txBody>
          <a:bodyPr>
            <a:normAutofit/>
          </a:bodyPr>
          <a:lstStyle/>
          <a:p>
            <a:r>
              <a:rPr lang="da-DK" dirty="0"/>
              <a:t>FELTOBSERVATION</a:t>
            </a:r>
          </a:p>
        </p:txBody>
      </p:sp>
      <p:sp>
        <p:nvSpPr>
          <p:cNvPr id="3" name="Undertitel 2"/>
          <p:cNvSpPr>
            <a:spLocks noGrp="1"/>
          </p:cNvSpPr>
          <p:nvPr>
            <p:ph type="subTitle" idx="1"/>
          </p:nvPr>
        </p:nvSpPr>
        <p:spPr>
          <a:xfrm>
            <a:off x="1371600" y="4581128"/>
            <a:ext cx="6400800" cy="1057672"/>
          </a:xfrm>
        </p:spPr>
        <p:txBody>
          <a:bodyPr>
            <a:normAutofit/>
          </a:bodyPr>
          <a:lstStyle/>
          <a:p>
            <a:endParaRPr lang="da-DK"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628800"/>
            <a:ext cx="6161379"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232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Formål med feltarbejde</a:t>
            </a:r>
          </a:p>
        </p:txBody>
      </p:sp>
      <p:sp>
        <p:nvSpPr>
          <p:cNvPr id="3" name="Pladsholder til indhold 2"/>
          <p:cNvSpPr>
            <a:spLocks noGrp="1"/>
          </p:cNvSpPr>
          <p:nvPr>
            <p:ph idx="1"/>
          </p:nvPr>
        </p:nvSpPr>
        <p:spPr/>
        <p:txBody>
          <a:bodyPr/>
          <a:lstStyle/>
          <a:p>
            <a:r>
              <a:rPr lang="da-DK" dirty="0"/>
              <a:t>At lære en religiøs gruppe at kende </a:t>
            </a:r>
            <a:r>
              <a:rPr lang="da-DK" b="1" i="1" dirty="0"/>
              <a:t>indefra </a:t>
            </a:r>
            <a:r>
              <a:rPr lang="da-DK" dirty="0"/>
              <a:t>kombineret med viden om gruppen set </a:t>
            </a:r>
            <a:r>
              <a:rPr lang="da-DK" b="1" i="1" dirty="0"/>
              <a:t>udefra</a:t>
            </a:r>
          </a:p>
          <a:p>
            <a:r>
              <a:rPr lang="da-DK" b="1" i="1" dirty="0"/>
              <a:t>Hvorfor er dette lærerigt? </a:t>
            </a:r>
          </a:p>
          <a:p>
            <a:endParaRPr lang="da-DK"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491" y="3356992"/>
            <a:ext cx="5606143" cy="2375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28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Hvorfor?</a:t>
            </a:r>
          </a:p>
        </p:txBody>
      </p:sp>
      <p:sp>
        <p:nvSpPr>
          <p:cNvPr id="3" name="Pladsholder til indhold 2"/>
          <p:cNvSpPr>
            <a:spLocks noGrp="1"/>
          </p:cNvSpPr>
          <p:nvPr>
            <p:ph idx="1"/>
          </p:nvPr>
        </p:nvSpPr>
        <p:spPr/>
        <p:txBody>
          <a:bodyPr>
            <a:normAutofit/>
          </a:bodyPr>
          <a:lstStyle/>
          <a:p>
            <a:r>
              <a:rPr lang="da-DK" dirty="0"/>
              <a:t>Religionen og de religiøse som genstand</a:t>
            </a:r>
          </a:p>
          <a:p>
            <a:r>
              <a:rPr lang="da-DK" dirty="0"/>
              <a:t>Den sociologiske ramme; hvem, hvad, hvordan?</a:t>
            </a:r>
          </a:p>
          <a:p>
            <a:r>
              <a:rPr lang="da-DK" dirty="0"/>
              <a:t>Det vi studerer i klasseværelset bliver til virkelighed</a:t>
            </a:r>
          </a:p>
          <a:p>
            <a:r>
              <a:rPr lang="da-DK" dirty="0"/>
              <a:t>Vi bliver selv aktører i forhold til det oplevede</a:t>
            </a:r>
          </a:p>
          <a:p>
            <a:r>
              <a:rPr lang="da-DK" dirty="0"/>
              <a:t>Objektiv tilgang og subjektiv dannelse</a:t>
            </a:r>
          </a:p>
        </p:txBody>
      </p:sp>
    </p:spTree>
    <p:extLst>
      <p:ext uri="{BB962C8B-B14F-4D97-AF65-F5344CB8AC3E}">
        <p14:creationId xmlns:p14="http://schemas.microsoft.com/office/powerpoint/2010/main" val="31858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Den etnografiske/antropologiske baggrund</a:t>
            </a:r>
          </a:p>
        </p:txBody>
      </p:sp>
      <p:sp>
        <p:nvSpPr>
          <p:cNvPr id="3" name="Pladsholder til indhold 2"/>
          <p:cNvSpPr>
            <a:spLocks noGrp="1"/>
          </p:cNvSpPr>
          <p:nvPr>
            <p:ph idx="1"/>
          </p:nvPr>
        </p:nvSpPr>
        <p:spPr/>
        <p:txBody>
          <a:bodyPr>
            <a:normAutofit/>
          </a:bodyPr>
          <a:lstStyle/>
          <a:p>
            <a:pPr>
              <a:buNone/>
            </a:pPr>
            <a:r>
              <a:rPr lang="da-DK" dirty="0"/>
              <a:t>I sin bog, Feltarbejde (Akademisk Forlag 1989) skriver Kirsten Hastrup: </a:t>
            </a:r>
          </a:p>
          <a:p>
            <a:pPr>
              <a:buNone/>
            </a:pPr>
            <a:r>
              <a:rPr lang="da-DK" i="1" dirty="0"/>
              <a:t>"Der ligger i selve begrebet feltarbejde en implicit anerkendelse af kontekstens afgørende betydning for forståelsen af det levende liv. Skal etnografen derfor lære dette liv at kende, må han eller hun forlade sin egen verden og for en stund tage plads i det fremmede rum, lade sig indskrive i det anderledes." </a:t>
            </a:r>
            <a:r>
              <a:rPr lang="da-DK" dirty="0"/>
              <a:t>Og hun fortsætter: </a:t>
            </a:r>
            <a:r>
              <a:rPr lang="da-DK" i="1" dirty="0"/>
              <a:t>"Det er denne indskrivning i de andres rum, der fortjener betegnelsen deltagelse." </a:t>
            </a:r>
          </a:p>
          <a:p>
            <a:pPr>
              <a:buNone/>
            </a:pPr>
            <a:r>
              <a:rPr lang="da-DK" dirty="0"/>
              <a:t>Deltagerobservation er at deltage i den verden, man udforsker.</a:t>
            </a:r>
          </a:p>
          <a:p>
            <a:endParaRPr lang="da-DK" dirty="0"/>
          </a:p>
        </p:txBody>
      </p:sp>
    </p:spTree>
    <p:extLst>
      <p:ext uri="{BB962C8B-B14F-4D97-AF65-F5344CB8AC3E}">
        <p14:creationId xmlns:p14="http://schemas.microsoft.com/office/powerpoint/2010/main" val="1234123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Hvad er min egen rolle i feltarbejdet?</a:t>
            </a:r>
          </a:p>
        </p:txBody>
      </p:sp>
      <p:sp>
        <p:nvSpPr>
          <p:cNvPr id="3" name="Pladsholder til indhold 2"/>
          <p:cNvSpPr>
            <a:spLocks noGrp="1"/>
          </p:cNvSpPr>
          <p:nvPr>
            <p:ph idx="1"/>
          </p:nvPr>
        </p:nvSpPr>
        <p:spPr/>
        <p:txBody>
          <a:bodyPr>
            <a:normAutofit/>
          </a:bodyPr>
          <a:lstStyle/>
          <a:p>
            <a:pPr marL="0" indent="0">
              <a:buNone/>
            </a:pPr>
            <a:r>
              <a:rPr lang="da-DK" dirty="0"/>
              <a:t>At lade sig indskrive i det anderledes er ikke at internalisere det anderledes. Man bliver ikke </a:t>
            </a:r>
            <a:r>
              <a:rPr lang="da-DK" dirty="0" err="1"/>
              <a:t>Scientolog</a:t>
            </a:r>
            <a:r>
              <a:rPr lang="da-DK" dirty="0"/>
              <a:t> af at undersøge Scientology.</a:t>
            </a:r>
          </a:p>
          <a:p>
            <a:pPr marL="0" indent="0">
              <a:buNone/>
            </a:pPr>
            <a:r>
              <a:rPr lang="da-DK" dirty="0"/>
              <a:t>Man har som forsker et </a:t>
            </a:r>
            <a:r>
              <a:rPr lang="da-DK" dirty="0" err="1"/>
              <a:t>udefra-blik</a:t>
            </a:r>
            <a:r>
              <a:rPr lang="da-DK" dirty="0"/>
              <a:t>, også kaldet </a:t>
            </a:r>
            <a:r>
              <a:rPr lang="da-DK" i="1" dirty="0" err="1"/>
              <a:t>etic</a:t>
            </a:r>
            <a:r>
              <a:rPr lang="da-DK" dirty="0"/>
              <a:t>. Man prøver at få forståelse for </a:t>
            </a:r>
            <a:r>
              <a:rPr lang="da-DK" dirty="0" err="1"/>
              <a:t>indefra-blikket</a:t>
            </a:r>
            <a:r>
              <a:rPr lang="da-DK" dirty="0"/>
              <a:t>; en </a:t>
            </a:r>
            <a:r>
              <a:rPr lang="da-DK" i="1" dirty="0" err="1"/>
              <a:t>emic</a:t>
            </a:r>
            <a:r>
              <a:rPr lang="da-DK" dirty="0"/>
              <a:t> tilgang. Man overtager dog ikke den andens verdensbillede, men man får en ”</a:t>
            </a:r>
            <a:r>
              <a:rPr lang="da-DK" dirty="0" err="1"/>
              <a:t>reflektionsforståelse</a:t>
            </a:r>
            <a:r>
              <a:rPr lang="da-DK" dirty="0"/>
              <a:t>”</a:t>
            </a:r>
          </a:p>
          <a:p>
            <a:pPr marL="0" indent="0">
              <a:buNone/>
            </a:pPr>
            <a:r>
              <a:rPr lang="da-DK" dirty="0"/>
              <a:t>Vær klar på egen opførsel og egne grænser.</a:t>
            </a:r>
          </a:p>
        </p:txBody>
      </p:sp>
    </p:spTree>
    <p:extLst>
      <p:ext uri="{BB962C8B-B14F-4D97-AF65-F5344CB8AC3E}">
        <p14:creationId xmlns:p14="http://schemas.microsoft.com/office/powerpoint/2010/main" val="909052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Forberedelse</a:t>
            </a:r>
          </a:p>
        </p:txBody>
      </p:sp>
      <p:sp>
        <p:nvSpPr>
          <p:cNvPr id="3" name="Pladsholder til indhold 2"/>
          <p:cNvSpPr>
            <a:spLocks noGrp="1"/>
          </p:cNvSpPr>
          <p:nvPr>
            <p:ph idx="1"/>
          </p:nvPr>
        </p:nvSpPr>
        <p:spPr/>
        <p:txBody>
          <a:bodyPr>
            <a:normAutofit fontScale="85000" lnSpcReduction="20000"/>
          </a:bodyPr>
          <a:lstStyle/>
          <a:p>
            <a:r>
              <a:rPr lang="da-DK" dirty="0"/>
              <a:t>Man sætter sig godt ind i hvad og hvem man skal undersøge og man laver en </a:t>
            </a:r>
            <a:r>
              <a:rPr lang="da-DK" i="1" dirty="0"/>
              <a:t>problemformulering</a:t>
            </a:r>
          </a:p>
          <a:p>
            <a:r>
              <a:rPr lang="da-DK" dirty="0"/>
              <a:t>Man beslutter sig for vægtningen mellem den kvantitative og kvalitative metode.</a:t>
            </a:r>
          </a:p>
          <a:p>
            <a:r>
              <a:rPr lang="da-DK" dirty="0"/>
              <a:t> Man afgrænser og definerer sit emne og sin undersøgelses rammer. Det kaldes </a:t>
            </a:r>
            <a:r>
              <a:rPr lang="da-DK" i="1" dirty="0"/>
              <a:t>analyseenhed.</a:t>
            </a:r>
          </a:p>
          <a:p>
            <a:r>
              <a:rPr lang="da-DK" dirty="0"/>
              <a:t>Man beslutter sig for hvilket værktøj man vil bruge: pen &amp; papir, pc, video, lydoptagelse, kamera. Alle værktøjer har fordele og ulemper.</a:t>
            </a:r>
          </a:p>
          <a:p>
            <a:r>
              <a:rPr lang="da-DK" dirty="0"/>
              <a:t>Man beslutter sig for hvordan evt. interview skal foregå: standardiseret/ikke-standardiseret? Åbne, lukkede, kombinerede spørgsmål?</a:t>
            </a:r>
          </a:p>
          <a:p>
            <a:r>
              <a:rPr lang="da-DK" dirty="0"/>
              <a:t>Skal det være individuelle samtaler eller gruppeinterviews? Overvej </a:t>
            </a:r>
            <a:r>
              <a:rPr lang="da-DK" i="1" dirty="0"/>
              <a:t>intervieweffekten</a:t>
            </a:r>
          </a:p>
          <a:p>
            <a:r>
              <a:rPr lang="da-DK" dirty="0"/>
              <a:t>Man sætter sig et mål for hvad man ønsker at nå frem til.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Brug evt. følgende teorier</a:t>
            </a:r>
          </a:p>
        </p:txBody>
      </p:sp>
      <p:sp>
        <p:nvSpPr>
          <p:cNvPr id="3" name="Pladsholder til indhold 2"/>
          <p:cNvSpPr>
            <a:spLocks noGrp="1"/>
          </p:cNvSpPr>
          <p:nvPr>
            <p:ph idx="1"/>
          </p:nvPr>
        </p:nvSpPr>
        <p:spPr/>
        <p:txBody>
          <a:bodyPr>
            <a:normAutofit lnSpcReduction="10000"/>
          </a:bodyPr>
          <a:lstStyle/>
          <a:p>
            <a:pPr>
              <a:buNone/>
            </a:pPr>
            <a:r>
              <a:rPr lang="da-DK" dirty="0" err="1"/>
              <a:t>Ninian</a:t>
            </a:r>
            <a:r>
              <a:rPr lang="da-DK" dirty="0"/>
              <a:t> </a:t>
            </a:r>
            <a:r>
              <a:rPr lang="da-DK" dirty="0" err="1"/>
              <a:t>Smarts</a:t>
            </a:r>
            <a:r>
              <a:rPr lang="da-DK" dirty="0"/>
              <a:t> religionsdimensioner</a:t>
            </a:r>
          </a:p>
          <a:p>
            <a:pPr>
              <a:buNone/>
            </a:pPr>
            <a:r>
              <a:rPr lang="da-DK" dirty="0"/>
              <a:t>Arnold Van </a:t>
            </a:r>
            <a:r>
              <a:rPr lang="da-DK" dirty="0" err="1"/>
              <a:t>Genneps</a:t>
            </a:r>
            <a:r>
              <a:rPr lang="da-DK" dirty="0"/>
              <a:t> 3-fasede model for ritualanalyse. </a:t>
            </a:r>
          </a:p>
          <a:p>
            <a:pPr>
              <a:buNone/>
            </a:pPr>
            <a:r>
              <a:rPr lang="da-DK" dirty="0"/>
              <a:t>Victor </a:t>
            </a:r>
            <a:r>
              <a:rPr lang="da-DK" dirty="0" err="1"/>
              <a:t>Turners</a:t>
            </a:r>
            <a:r>
              <a:rPr lang="da-DK" dirty="0"/>
              <a:t> </a:t>
            </a:r>
            <a:r>
              <a:rPr lang="da-DK" dirty="0" err="1"/>
              <a:t>liminalitetsbegreb</a:t>
            </a:r>
            <a:r>
              <a:rPr lang="da-DK" dirty="0"/>
              <a:t> (det frugtbare kaos s. 84-85).</a:t>
            </a:r>
          </a:p>
          <a:p>
            <a:pPr>
              <a:buNone/>
            </a:pPr>
            <a:r>
              <a:rPr lang="da-DK" dirty="0"/>
              <a:t>James </a:t>
            </a:r>
            <a:r>
              <a:rPr lang="da-DK" dirty="0" err="1"/>
              <a:t>Beckfords</a:t>
            </a:r>
            <a:r>
              <a:rPr lang="da-DK" dirty="0"/>
              <a:t> typologi over religiøse minoriteter og deres medlemmer (model 9 side 58). </a:t>
            </a:r>
          </a:p>
          <a:p>
            <a:pPr>
              <a:buNone/>
            </a:pPr>
            <a:r>
              <a:rPr lang="da-DK" dirty="0"/>
              <a:t>Wallis typologi (model 7 side 154)</a:t>
            </a:r>
          </a:p>
          <a:p>
            <a:pPr>
              <a:buNone/>
            </a:pPr>
            <a:endParaRPr lang="da-DK" dirty="0"/>
          </a:p>
          <a:p>
            <a:pPr>
              <a:buNone/>
            </a:pPr>
            <a:r>
              <a:rPr lang="da-DK" dirty="0"/>
              <a:t>Udgangspunkt for feltarbejdets forberedelse, udførelse og efterbehandling: </a:t>
            </a:r>
          </a:p>
          <a:p>
            <a:pPr>
              <a:buNone/>
            </a:pPr>
            <a:r>
              <a:rPr lang="da-DK" i="1" dirty="0"/>
              <a:t>	</a:t>
            </a:r>
            <a:r>
              <a:rPr lang="da-DK" i="1" dirty="0" err="1"/>
              <a:t>Spradleys</a:t>
            </a:r>
            <a:r>
              <a:rPr lang="da-DK" i="1" dirty="0"/>
              <a:t> metode – model 23 s. 173-174</a:t>
            </a:r>
            <a:endParaRPr lang="da-DK" dirty="0"/>
          </a:p>
          <a:p>
            <a:endParaRPr lang="da-D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Gennemførelse/interview</a:t>
            </a:r>
          </a:p>
        </p:txBody>
      </p:sp>
      <p:sp>
        <p:nvSpPr>
          <p:cNvPr id="3" name="Pladsholder til indhold 2"/>
          <p:cNvSpPr>
            <a:spLocks noGrp="1"/>
          </p:cNvSpPr>
          <p:nvPr>
            <p:ph idx="1"/>
          </p:nvPr>
        </p:nvSpPr>
        <p:spPr/>
        <p:txBody>
          <a:bodyPr>
            <a:normAutofit/>
          </a:bodyPr>
          <a:lstStyle/>
          <a:p>
            <a:r>
              <a:rPr lang="da-DK" dirty="0"/>
              <a:t>Ved standardiserede ?: Alle informanter stilles de samme ? Samtalen er i fast ramme. Dette kan låse samtalen, men til gengæld kan man lettere kvantificere data/generalisere udsagnene.</a:t>
            </a:r>
          </a:p>
          <a:p>
            <a:r>
              <a:rPr lang="da-DK" dirty="0"/>
              <a:t>Ved ikke-standardiserede ?: Dette giver en mere åben samtale,  måske med mere information i det standardiserede interview. Til gengæld er samtalen svær at styre og kvantificere.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fortsat</a:t>
            </a:r>
          </a:p>
        </p:txBody>
      </p:sp>
      <p:sp>
        <p:nvSpPr>
          <p:cNvPr id="3" name="Pladsholder til indhold 2"/>
          <p:cNvSpPr>
            <a:spLocks noGrp="1"/>
          </p:cNvSpPr>
          <p:nvPr>
            <p:ph idx="1"/>
          </p:nvPr>
        </p:nvSpPr>
        <p:spPr/>
        <p:txBody>
          <a:bodyPr/>
          <a:lstStyle/>
          <a:p>
            <a:pPr>
              <a:buNone/>
            </a:pPr>
            <a:r>
              <a:rPr lang="da-DK" dirty="0"/>
              <a:t>Ved lukkede spørgsmål: Svarmulighederne er givet på forhånd. ”Tror du på reinkarnation? Ja/nej/ved ikke”</a:t>
            </a:r>
          </a:p>
          <a:p>
            <a:pPr>
              <a:buNone/>
            </a:pPr>
            <a:r>
              <a:rPr lang="da-DK" dirty="0"/>
              <a:t>Ved åbne spørgsmål: Svaret er ikke givet på forhånd: ”Hvordan er din opfattelse af reinkarnation?”</a:t>
            </a:r>
          </a:p>
          <a:p>
            <a:pPr>
              <a:buNone/>
            </a:pPr>
            <a:r>
              <a:rPr lang="da-DK" dirty="0"/>
              <a:t>Kombinerede ?: Først et lukket og så et åbent for at uddybe.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Fortsat/deltagerobservation</a:t>
            </a:r>
          </a:p>
        </p:txBody>
      </p:sp>
      <p:sp>
        <p:nvSpPr>
          <p:cNvPr id="3" name="Pladsholder til indhold 2"/>
          <p:cNvSpPr>
            <a:spLocks noGrp="1"/>
          </p:cNvSpPr>
          <p:nvPr>
            <p:ph idx="1"/>
          </p:nvPr>
        </p:nvSpPr>
        <p:spPr/>
        <p:txBody>
          <a:bodyPr/>
          <a:lstStyle/>
          <a:p>
            <a:r>
              <a:rPr lang="da-DK" dirty="0"/>
              <a:t>Skjult deltagerobservation: Man skjuler at man er forsker. Her skal man overveje fordele og ulemper/etikken i at være skjult.</a:t>
            </a:r>
          </a:p>
          <a:p>
            <a:r>
              <a:rPr lang="da-DK" dirty="0"/>
              <a:t>Åben deltagerobservation: Man melder ud hvem man er. </a:t>
            </a:r>
            <a:r>
              <a:rPr lang="da-DK" b="1" dirty="0"/>
              <a:t>Det er denne observationsform vi bruger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a-DK" dirty="0" err="1"/>
              <a:t>Sociogram</a:t>
            </a:r>
            <a:endParaRPr lang="da-DK" dirty="0"/>
          </a:p>
        </p:txBody>
      </p:sp>
      <p:sp>
        <p:nvSpPr>
          <p:cNvPr id="3" name="Pladsholder til indhold 2"/>
          <p:cNvSpPr>
            <a:spLocks noGrp="1"/>
          </p:cNvSpPr>
          <p:nvPr>
            <p:ph idx="1"/>
          </p:nvPr>
        </p:nvSpPr>
        <p:spPr/>
        <p:txBody>
          <a:bodyPr/>
          <a:lstStyle/>
          <a:p>
            <a:endParaRPr lang="da-DK" dirty="0"/>
          </a:p>
        </p:txBody>
      </p:sp>
      <p:pic>
        <p:nvPicPr>
          <p:cNvPr id="1026" name="Picture 2" descr="http://pub.uvm.dk/2000/feltarbejde/images/3.jpg"/>
          <p:cNvPicPr>
            <a:picLocks noChangeAspect="1" noChangeArrowheads="1"/>
          </p:cNvPicPr>
          <p:nvPr/>
        </p:nvPicPr>
        <p:blipFill>
          <a:blip r:embed="rId2" cstate="print"/>
          <a:srcRect/>
          <a:stretch>
            <a:fillRect/>
          </a:stretch>
        </p:blipFill>
        <p:spPr bwMode="auto">
          <a:xfrm>
            <a:off x="5334000" y="1124744"/>
            <a:ext cx="3810000" cy="5572126"/>
          </a:xfrm>
          <a:prstGeom prst="rect">
            <a:avLst/>
          </a:prstGeom>
          <a:noFill/>
        </p:spPr>
      </p:pic>
      <p:sp>
        <p:nvSpPr>
          <p:cNvPr id="5" name="Tekstboks 4"/>
          <p:cNvSpPr txBox="1"/>
          <p:nvPr/>
        </p:nvSpPr>
        <p:spPr>
          <a:xfrm>
            <a:off x="395536" y="1484784"/>
            <a:ext cx="4824536" cy="4247317"/>
          </a:xfrm>
          <a:prstGeom prst="rect">
            <a:avLst/>
          </a:prstGeom>
          <a:noFill/>
        </p:spPr>
        <p:txBody>
          <a:bodyPr wrap="square" rtlCol="0">
            <a:spAutoFit/>
          </a:bodyPr>
          <a:lstStyle/>
          <a:p>
            <a:r>
              <a:rPr lang="da-DK" dirty="0" err="1"/>
              <a:t>Sociogram</a:t>
            </a:r>
            <a:r>
              <a:rPr lang="da-DK" dirty="0"/>
              <a:t>, der viser menighedens placering under en højmesse. Cirklerne betegner kvinder, trekanterne mænd. De personer der er markerede ved udfyldte, mørke symboler deltog i nadverritualet. Nogle af de gamle fik nadveren på deres plads.</a:t>
            </a:r>
            <a:br>
              <a:rPr lang="da-DK" dirty="0"/>
            </a:br>
            <a:r>
              <a:rPr lang="da-DK" dirty="0"/>
              <a:t>B = Barn (fra 0 til ca. 10 år), </a:t>
            </a:r>
            <a:br>
              <a:rPr lang="da-DK" dirty="0"/>
            </a:br>
            <a:r>
              <a:rPr lang="da-DK" dirty="0"/>
              <a:t>G = Gammel (fra ca. 60 år og opefter),</a:t>
            </a:r>
            <a:br>
              <a:rPr lang="da-DK" dirty="0"/>
            </a:br>
            <a:r>
              <a:rPr lang="da-DK" dirty="0"/>
              <a:t>K = Konfirmand, (ca. 13-14 år), </a:t>
            </a:r>
            <a:br>
              <a:rPr lang="da-DK" dirty="0"/>
            </a:br>
            <a:r>
              <a:rPr lang="da-DK" dirty="0"/>
              <a:t>U = Ung (fra ca. 20 til 30 år).</a:t>
            </a:r>
            <a:br>
              <a:rPr lang="da-DK" dirty="0"/>
            </a:br>
            <a:r>
              <a:rPr lang="da-DK" dirty="0"/>
              <a:t>De fuldt optrukne linjer afbilder samtaler, hvor begge parter tog initiativet på lige fod så at sige. De stiplede linjer med en pil viser, at den ene part henvender sig til den anden. Pilen angiver hvilken vej, henvendelsen går.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 en beskrivelse</a:t>
            </a:r>
          </a:p>
        </p:txBody>
      </p:sp>
      <p:sp>
        <p:nvSpPr>
          <p:cNvPr id="3" name="Pladsholder til indhold 2"/>
          <p:cNvSpPr>
            <a:spLocks noGrp="1"/>
          </p:cNvSpPr>
          <p:nvPr>
            <p:ph idx="1"/>
          </p:nvPr>
        </p:nvSpPr>
        <p:spPr/>
        <p:txBody>
          <a:bodyPr/>
          <a:lstStyle/>
          <a:p>
            <a:r>
              <a:rPr lang="da-DK" dirty="0"/>
              <a:t>Kan de mindste detaljer have betydning</a:t>
            </a:r>
          </a:p>
          <a:p>
            <a:r>
              <a:rPr lang="da-DK" dirty="0"/>
              <a:t>Man skal være opmærksom på ikke at sammenblande data og fortolkning – man kan f.eks. dele sit papir op i to kolonner</a:t>
            </a:r>
          </a:p>
          <a:p>
            <a:r>
              <a:rPr lang="da-DK" dirty="0"/>
              <a:t>Beskrivelsens grundspørgsmål er </a:t>
            </a:r>
            <a:r>
              <a:rPr lang="da-DK" i="1" dirty="0"/>
              <a:t>hvor, hvordan og hvornår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Feltarbejdsetik, når I selv skal ud</a:t>
            </a:r>
          </a:p>
        </p:txBody>
      </p:sp>
      <p:sp>
        <p:nvSpPr>
          <p:cNvPr id="3" name="Pladsholder til indhold 2"/>
          <p:cNvSpPr>
            <a:spLocks noGrp="1"/>
          </p:cNvSpPr>
          <p:nvPr>
            <p:ph idx="1"/>
          </p:nvPr>
        </p:nvSpPr>
        <p:spPr/>
        <p:txBody>
          <a:bodyPr>
            <a:normAutofit fontScale="62500" lnSpcReduction="20000"/>
          </a:bodyPr>
          <a:lstStyle/>
          <a:p>
            <a:r>
              <a:rPr lang="da-DK" dirty="0"/>
              <a:t>Man skal altid henvende sig til religionens lokale ledelse, før de kommer. </a:t>
            </a:r>
          </a:p>
          <a:p>
            <a:r>
              <a:rPr lang="da-DK" dirty="0"/>
              <a:t>Lav en skriftlig præsentation af feltarbejdet. Så ved informanterne, hvem I er, og hvad feltarbejdet drejer sig om. </a:t>
            </a:r>
          </a:p>
          <a:p>
            <a:r>
              <a:rPr lang="da-DK" dirty="0"/>
              <a:t>Man skal altid opføre sig høfligt og venligt og huske på, at I er gæster, samt at I repræsenterer skolen. </a:t>
            </a:r>
          </a:p>
          <a:p>
            <a:r>
              <a:rPr lang="da-DK" dirty="0"/>
              <a:t>Man skal respektere de eventuelle begrænsninger, som man bliver pålagt af sine informanter. </a:t>
            </a:r>
          </a:p>
          <a:p>
            <a:r>
              <a:rPr lang="da-DK" dirty="0"/>
              <a:t>Man bør være åben om det, man laver. Åbent fortælle om dit/jeres arbejde, hvis du/I bliver spurgt. </a:t>
            </a:r>
          </a:p>
          <a:p>
            <a:r>
              <a:rPr lang="da-DK" dirty="0"/>
              <a:t>Husk – I er der af faglige grunde. Man skal undgå at blive for personligt involveret. Det vil fx sige, at I ikke skal diskutere de holdninger, som I møder hos den undersøgte gruppe, selvom disse kan være stødende. I skal holde en professionel distance. </a:t>
            </a:r>
          </a:p>
          <a:p>
            <a:r>
              <a:rPr lang="da-DK" dirty="0"/>
              <a:t>Husk også, at informanterne kan have et ønske om at omvende jer! Også her bør den professionelle distance holdes. </a:t>
            </a:r>
          </a:p>
          <a:p>
            <a:pPr>
              <a:buNone/>
            </a:pPr>
            <a:endParaRPr lang="da-DK" dirty="0"/>
          </a:p>
          <a:p>
            <a:pPr>
              <a:buNone/>
            </a:pPr>
            <a:r>
              <a:rPr lang="da-DK" dirty="0"/>
              <a:t>Kilde: </a:t>
            </a:r>
            <a:r>
              <a:rPr lang="da-DK" dirty="0">
                <a:hlinkClick r:id="rId2"/>
              </a:rPr>
              <a:t>http://static.uvm.dk/Publikationer/2000/feltarbejde/hel.pdf</a:t>
            </a:r>
            <a:endParaRPr lang="da-DK" dirty="0"/>
          </a:p>
          <a:p>
            <a:pPr>
              <a:buNone/>
            </a:pPr>
            <a:endParaRPr lang="da-DK"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FELTARBEJDE I MOSKEEN</a:t>
            </a:r>
          </a:p>
        </p:txBody>
      </p:sp>
      <p:sp>
        <p:nvSpPr>
          <p:cNvPr id="3" name="Pladsholder til indhold 2"/>
          <p:cNvSpPr>
            <a:spLocks noGrp="1"/>
          </p:cNvSpPr>
          <p:nvPr>
            <p:ph idx="1"/>
          </p:nvPr>
        </p:nvSpPr>
        <p:spPr/>
        <p:txBody>
          <a:bodyPr/>
          <a:lstStyle/>
          <a:p>
            <a:r>
              <a:rPr lang="da-DK" dirty="0"/>
              <a:t>Hvilke praksisser kan fortælle os noget om gruppens forestillinger?</a:t>
            </a:r>
          </a:p>
          <a:p>
            <a:r>
              <a:rPr lang="da-DK" dirty="0"/>
              <a:t>Altså: hvad kunne man kigge efter?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341546"/>
            <a:ext cx="4771798" cy="334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ktangel 6"/>
          <p:cNvSpPr/>
          <p:nvPr/>
        </p:nvSpPr>
        <p:spPr>
          <a:xfrm>
            <a:off x="1763688" y="3105835"/>
            <a:ext cx="1872208"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Calibri"/>
                <a:ea typeface="+mn-ea"/>
                <a:cs typeface="+mn-cs"/>
              </a:rPr>
              <a:t>Minareten ved den nybyggede moske i </a:t>
            </a:r>
            <a:r>
              <a:rPr kumimoji="0" lang="da-DK" sz="1800" b="0" i="0" u="none" strike="noStrike" kern="1200" cap="none" spc="0" normalizeH="0" baseline="0" noProof="0" dirty="0" err="1">
                <a:ln>
                  <a:noFill/>
                </a:ln>
                <a:solidFill>
                  <a:prstClr val="black"/>
                </a:solidFill>
                <a:effectLst/>
                <a:uLnTx/>
                <a:uFillTx/>
                <a:latin typeface="Calibri"/>
                <a:ea typeface="+mn-ea"/>
                <a:cs typeface="+mn-cs"/>
              </a:rPr>
              <a:t>Rovsingsgade</a:t>
            </a:r>
            <a:endParaRPr kumimoji="0" lang="da-DK"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3642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FELTARBEJDE I MOSKEEN</a:t>
            </a:r>
          </a:p>
        </p:txBody>
      </p:sp>
      <p:sp>
        <p:nvSpPr>
          <p:cNvPr id="3" name="Pladsholder til indhold 2"/>
          <p:cNvSpPr>
            <a:spLocks noGrp="1"/>
          </p:cNvSpPr>
          <p:nvPr>
            <p:ph idx="1"/>
          </p:nvPr>
        </p:nvSpPr>
        <p:spPr/>
        <p:txBody>
          <a:bodyPr>
            <a:normAutofit fontScale="92500" lnSpcReduction="10000"/>
          </a:bodyPr>
          <a:lstStyle/>
          <a:p>
            <a:r>
              <a:rPr lang="da-DK" dirty="0"/>
              <a:t>Hvilke praksisser kan fortælle os noget om gruppens forestillinger?</a:t>
            </a:r>
          </a:p>
          <a:p>
            <a:r>
              <a:rPr lang="da-DK" dirty="0"/>
              <a:t>Altså: hvad kunne man kigge efter? </a:t>
            </a:r>
          </a:p>
          <a:p>
            <a:pPr lvl="1"/>
            <a:r>
              <a:rPr lang="da-DK" dirty="0"/>
              <a:t>Hvem? Familier eller enkelte? </a:t>
            </a:r>
          </a:p>
          <a:p>
            <a:pPr lvl="1"/>
            <a:r>
              <a:rPr lang="da-DK" dirty="0"/>
              <a:t>Hvor mange? </a:t>
            </a:r>
          </a:p>
          <a:p>
            <a:pPr lvl="1"/>
            <a:r>
              <a:rPr lang="da-DK" dirty="0"/>
              <a:t>Køn?</a:t>
            </a:r>
          </a:p>
          <a:p>
            <a:pPr lvl="1"/>
            <a:r>
              <a:rPr lang="da-DK" dirty="0"/>
              <a:t>Påklædning? </a:t>
            </a:r>
          </a:p>
          <a:p>
            <a:pPr lvl="1"/>
            <a:r>
              <a:rPr lang="da-DK" dirty="0"/>
              <a:t>Hvem sidder hvor?</a:t>
            </a:r>
          </a:p>
          <a:p>
            <a:pPr lvl="1"/>
            <a:r>
              <a:rPr lang="da-DK" dirty="0"/>
              <a:t>Hvor meget deltager menigheden? </a:t>
            </a:r>
          </a:p>
          <a:p>
            <a:pPr lvl="1"/>
            <a:r>
              <a:rPr lang="da-DK" dirty="0"/>
              <a:t>Hvilken rolle spiller imamen </a:t>
            </a:r>
          </a:p>
        </p:txBody>
      </p:sp>
    </p:spTree>
    <p:extLst>
      <p:ext uri="{BB962C8B-B14F-4D97-AF65-F5344CB8AC3E}">
        <p14:creationId xmlns:p14="http://schemas.microsoft.com/office/powerpoint/2010/main" val="1024038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Efterbehandling</a:t>
            </a:r>
          </a:p>
        </p:txBody>
      </p:sp>
      <p:sp>
        <p:nvSpPr>
          <p:cNvPr id="3" name="Pladsholder til indhold 2"/>
          <p:cNvSpPr>
            <a:spLocks noGrp="1"/>
          </p:cNvSpPr>
          <p:nvPr>
            <p:ph idx="1"/>
          </p:nvPr>
        </p:nvSpPr>
        <p:spPr/>
        <p:txBody>
          <a:bodyPr/>
          <a:lstStyle/>
          <a:p>
            <a:pPr>
              <a:buNone/>
            </a:pPr>
            <a:r>
              <a:rPr lang="da-DK" dirty="0"/>
              <a:t>Databehandling: Hvad skal formidles videre og hvordan skal det formidles? </a:t>
            </a:r>
          </a:p>
          <a:p>
            <a:pPr>
              <a:buNone/>
            </a:pPr>
            <a:r>
              <a:rPr lang="da-DK" dirty="0"/>
              <a:t>Brug rækkefølgen: Karakteristik, redegørelse, analyse, (fortolkning), diskussion (herunder egen indgang til det oplevede), perspektivering.</a:t>
            </a:r>
          </a:p>
          <a:p>
            <a:pPr>
              <a:buNone/>
            </a:pPr>
            <a:r>
              <a:rPr lang="da-DK" dirty="0"/>
              <a:t>Husk at bruge relevante analysemodeller, f.eks. </a:t>
            </a:r>
            <a:r>
              <a:rPr lang="da-DK" dirty="0" err="1"/>
              <a:t>Beckford</a:t>
            </a:r>
            <a:r>
              <a:rPr lang="da-DK" dirty="0"/>
              <a:t> s. </a:t>
            </a:r>
            <a:r>
              <a:rPr lang="da-DK"/>
              <a:t>58.</a:t>
            </a:r>
            <a:endParaRPr lang="da-DK"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Evaluering</a:t>
            </a:r>
          </a:p>
        </p:txBody>
      </p:sp>
      <p:sp>
        <p:nvSpPr>
          <p:cNvPr id="3" name="Pladsholder til indhold 2"/>
          <p:cNvSpPr>
            <a:spLocks noGrp="1"/>
          </p:cNvSpPr>
          <p:nvPr>
            <p:ph idx="1"/>
          </p:nvPr>
        </p:nvSpPr>
        <p:spPr/>
        <p:txBody>
          <a:bodyPr>
            <a:normAutofit/>
          </a:bodyPr>
          <a:lstStyle/>
          <a:p>
            <a:pPr>
              <a:buNone/>
            </a:pPr>
            <a:r>
              <a:rPr lang="da-DK" b="1" dirty="0"/>
              <a:t>Intern evaluering:</a:t>
            </a:r>
          </a:p>
          <a:p>
            <a:pPr>
              <a:buNone/>
            </a:pPr>
            <a:r>
              <a:rPr lang="da-DK" dirty="0"/>
              <a:t>Af forberedelse</a:t>
            </a:r>
          </a:p>
          <a:p>
            <a:pPr>
              <a:buNone/>
            </a:pPr>
            <a:r>
              <a:rPr lang="da-DK" dirty="0"/>
              <a:t>Af interne gruppeprocesser</a:t>
            </a:r>
          </a:p>
          <a:p>
            <a:pPr>
              <a:buNone/>
            </a:pPr>
            <a:r>
              <a:rPr lang="da-DK" dirty="0"/>
              <a:t>Af egne stærkere/svagere sider i arbejdet</a:t>
            </a:r>
          </a:p>
          <a:p>
            <a:pPr>
              <a:buNone/>
            </a:pPr>
            <a:r>
              <a:rPr lang="da-DK" dirty="0"/>
              <a:t>Af udførelsesfasen som sådan</a:t>
            </a:r>
          </a:p>
          <a:p>
            <a:pPr>
              <a:buNone/>
            </a:pPr>
            <a:r>
              <a:rPr lang="da-DK" dirty="0"/>
              <a:t>Af det faglige udbytte</a:t>
            </a:r>
          </a:p>
          <a:p>
            <a:pPr>
              <a:buNone/>
            </a:pPr>
            <a:r>
              <a:rPr lang="da-DK" b="1" dirty="0"/>
              <a:t>Ekstern evaluering:</a:t>
            </a:r>
          </a:p>
          <a:p>
            <a:pPr>
              <a:buNone/>
            </a:pPr>
            <a:r>
              <a:rPr lang="da-DK" dirty="0"/>
              <a:t>Lærerens evaluering af produktet i henhold til standpunktskarakter og hvis/når arbejdet indgår i en eksamen</a:t>
            </a:r>
          </a:p>
          <a:p>
            <a:pPr>
              <a:buNone/>
            </a:pPr>
            <a:endParaRPr lang="da-DK" dirty="0"/>
          </a:p>
        </p:txBody>
      </p:sp>
    </p:spTree>
  </p:cSld>
  <p:clrMapOvr>
    <a:masterClrMapping/>
  </p:clrMapOvr>
</p:sld>
</file>

<file path=ppt/theme/theme1.xml><?xml version="1.0" encoding="utf-8"?>
<a:theme xmlns:a="http://schemas.openxmlformats.org/drawingml/2006/main" name="Visk">
  <a:themeElements>
    <a:clrScheme name="Visk">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7173</TotalTime>
  <Words>1178</Words>
  <Application>Microsoft Office PowerPoint</Application>
  <PresentationFormat>Skærmshow (4:3)</PresentationFormat>
  <Paragraphs>97</Paragraphs>
  <Slides>18</Slides>
  <Notes>2</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18</vt:i4>
      </vt:variant>
    </vt:vector>
  </HeadingPairs>
  <TitlesOfParts>
    <vt:vector size="24" baseType="lpstr">
      <vt:lpstr>Arial</vt:lpstr>
      <vt:lpstr>Calibri</vt:lpstr>
      <vt:lpstr>Century Gothic</vt:lpstr>
      <vt:lpstr>Wingdings 3</vt:lpstr>
      <vt:lpstr>Visk</vt:lpstr>
      <vt:lpstr>Kontortema</vt:lpstr>
      <vt:lpstr>Feltarbejde i religion</vt:lpstr>
      <vt:lpstr>FELTOBSERVATION</vt:lpstr>
      <vt:lpstr>Formål med feltarbejde</vt:lpstr>
      <vt:lpstr>Hvorfor?</vt:lpstr>
      <vt:lpstr>Den etnografiske/antropologiske baggrund</vt:lpstr>
      <vt:lpstr>Hvad er min egen rolle i feltarbejdet?</vt:lpstr>
      <vt:lpstr>Forberedelse</vt:lpstr>
      <vt:lpstr>Brug evt. følgende teorier</vt:lpstr>
      <vt:lpstr>Gennemførelse/interview</vt:lpstr>
      <vt:lpstr>fortsat</vt:lpstr>
      <vt:lpstr>Fortsat/deltagerobservation</vt:lpstr>
      <vt:lpstr>Sociogram</vt:lpstr>
      <vt:lpstr>I en beskrivelse</vt:lpstr>
      <vt:lpstr>Feltarbejdsetik, når I selv skal ud</vt:lpstr>
      <vt:lpstr>FELTARBEJDE I MOSKEEN</vt:lpstr>
      <vt:lpstr>FELTARBEJDE I MOSKEEN</vt:lpstr>
      <vt:lpstr>Efterbehandling</vt:lpstr>
      <vt:lpstr>Evaluering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Feltarbejde i religion</dc:title>
  <dc:creator>Anne</dc:creator>
  <cp:lastModifiedBy>Keld Toftgaard Jakobsen</cp:lastModifiedBy>
  <cp:revision>24</cp:revision>
  <dcterms:created xsi:type="dcterms:W3CDTF">2012-10-03T08:43:44Z</dcterms:created>
  <dcterms:modified xsi:type="dcterms:W3CDTF">2021-11-16T08:45:00Z</dcterms:modified>
</cp:coreProperties>
</file>