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d Toftgaard Jakobsen" userId="6d17e412-3dc5-44f0-b2d4-29dfa55df3f6" providerId="ADAL" clId="{C07D9AE6-C39F-744D-A2E2-B926B5B4B838}"/>
    <pc:docChg chg="custSel modSld">
      <pc:chgData name="Keld Toftgaard Jakobsen" userId="6d17e412-3dc5-44f0-b2d4-29dfa55df3f6" providerId="ADAL" clId="{C07D9AE6-C39F-744D-A2E2-B926B5B4B838}" dt="2025-01-05T14:29:56.901" v="180" actId="20577"/>
      <pc:docMkLst>
        <pc:docMk/>
      </pc:docMkLst>
      <pc:sldChg chg="modSp mod">
        <pc:chgData name="Keld Toftgaard Jakobsen" userId="6d17e412-3dc5-44f0-b2d4-29dfa55df3f6" providerId="ADAL" clId="{C07D9AE6-C39F-744D-A2E2-B926B5B4B838}" dt="2025-01-05T14:27:00.576" v="140" actId="20577"/>
        <pc:sldMkLst>
          <pc:docMk/>
          <pc:sldMk cId="1756055733" sldId="261"/>
        </pc:sldMkLst>
        <pc:spChg chg="mod">
          <ac:chgData name="Keld Toftgaard Jakobsen" userId="6d17e412-3dc5-44f0-b2d4-29dfa55df3f6" providerId="ADAL" clId="{C07D9AE6-C39F-744D-A2E2-B926B5B4B838}" dt="2025-01-05T14:27:00.576" v="140" actId="20577"/>
          <ac:spMkLst>
            <pc:docMk/>
            <pc:sldMk cId="1756055733" sldId="261"/>
            <ac:spMk id="2" creationId="{5B5081BA-DE2A-43F6-A3E5-0B314AD191BD}"/>
          </ac:spMkLst>
        </pc:spChg>
        <pc:spChg chg="mod">
          <ac:chgData name="Keld Toftgaard Jakobsen" userId="6d17e412-3dc5-44f0-b2d4-29dfa55df3f6" providerId="ADAL" clId="{C07D9AE6-C39F-744D-A2E2-B926B5B4B838}" dt="2025-01-05T14:24:23.527" v="123" actId="20577"/>
          <ac:spMkLst>
            <pc:docMk/>
            <pc:sldMk cId="1756055733" sldId="261"/>
            <ac:spMk id="3" creationId="{6A29301B-6137-46AC-8F92-E45EC65DBD46}"/>
          </ac:spMkLst>
        </pc:spChg>
      </pc:sldChg>
      <pc:sldChg chg="modSp mod">
        <pc:chgData name="Keld Toftgaard Jakobsen" userId="6d17e412-3dc5-44f0-b2d4-29dfa55df3f6" providerId="ADAL" clId="{C07D9AE6-C39F-744D-A2E2-B926B5B4B838}" dt="2025-01-05T14:25:49.319" v="131" actId="20577"/>
        <pc:sldMkLst>
          <pc:docMk/>
          <pc:sldMk cId="684375772" sldId="262"/>
        </pc:sldMkLst>
        <pc:spChg chg="mod">
          <ac:chgData name="Keld Toftgaard Jakobsen" userId="6d17e412-3dc5-44f0-b2d4-29dfa55df3f6" providerId="ADAL" clId="{C07D9AE6-C39F-744D-A2E2-B926B5B4B838}" dt="2025-01-05T14:25:49.319" v="131" actId="20577"/>
          <ac:spMkLst>
            <pc:docMk/>
            <pc:sldMk cId="684375772" sldId="262"/>
            <ac:spMk id="3" creationId="{827D1356-44D8-4CEB-BFDE-345838F20C39}"/>
          </ac:spMkLst>
        </pc:spChg>
      </pc:sldChg>
      <pc:sldChg chg="modSp mod">
        <pc:chgData name="Keld Toftgaard Jakobsen" userId="6d17e412-3dc5-44f0-b2d4-29dfa55df3f6" providerId="ADAL" clId="{C07D9AE6-C39F-744D-A2E2-B926B5B4B838}" dt="2025-01-05T14:26:28.084" v="133" actId="20577"/>
        <pc:sldMkLst>
          <pc:docMk/>
          <pc:sldMk cId="1890128472" sldId="263"/>
        </pc:sldMkLst>
        <pc:spChg chg="mod">
          <ac:chgData name="Keld Toftgaard Jakobsen" userId="6d17e412-3dc5-44f0-b2d4-29dfa55df3f6" providerId="ADAL" clId="{C07D9AE6-C39F-744D-A2E2-B926B5B4B838}" dt="2025-01-05T14:26:28.084" v="133" actId="20577"/>
          <ac:spMkLst>
            <pc:docMk/>
            <pc:sldMk cId="1890128472" sldId="263"/>
            <ac:spMk id="3" creationId="{CE01A108-0B18-471E-9915-1F1BDC1C47D2}"/>
          </ac:spMkLst>
        </pc:spChg>
      </pc:sldChg>
      <pc:sldChg chg="modSp mod">
        <pc:chgData name="Keld Toftgaard Jakobsen" userId="6d17e412-3dc5-44f0-b2d4-29dfa55df3f6" providerId="ADAL" clId="{C07D9AE6-C39F-744D-A2E2-B926B5B4B838}" dt="2025-01-05T14:29:32.463" v="161" actId="20577"/>
        <pc:sldMkLst>
          <pc:docMk/>
          <pc:sldMk cId="489746331" sldId="266"/>
        </pc:sldMkLst>
        <pc:spChg chg="mod">
          <ac:chgData name="Keld Toftgaard Jakobsen" userId="6d17e412-3dc5-44f0-b2d4-29dfa55df3f6" providerId="ADAL" clId="{C07D9AE6-C39F-744D-A2E2-B926B5B4B838}" dt="2025-01-05T14:29:32.463" v="161" actId="20577"/>
          <ac:spMkLst>
            <pc:docMk/>
            <pc:sldMk cId="489746331" sldId="266"/>
            <ac:spMk id="2" creationId="{DF44F5C7-5654-43FE-98C0-3A883D490FEB}"/>
          </ac:spMkLst>
        </pc:spChg>
      </pc:sldChg>
      <pc:sldChg chg="modSp mod">
        <pc:chgData name="Keld Toftgaard Jakobsen" userId="6d17e412-3dc5-44f0-b2d4-29dfa55df3f6" providerId="ADAL" clId="{C07D9AE6-C39F-744D-A2E2-B926B5B4B838}" dt="2025-01-05T14:29:56.901" v="180" actId="20577"/>
        <pc:sldMkLst>
          <pc:docMk/>
          <pc:sldMk cId="376956906" sldId="267"/>
        </pc:sldMkLst>
        <pc:spChg chg="mod">
          <ac:chgData name="Keld Toftgaard Jakobsen" userId="6d17e412-3dc5-44f0-b2d4-29dfa55df3f6" providerId="ADAL" clId="{C07D9AE6-C39F-744D-A2E2-B926B5B4B838}" dt="2025-01-05T14:29:56.901" v="180" actId="20577"/>
          <ac:spMkLst>
            <pc:docMk/>
            <pc:sldMk cId="376956906" sldId="267"/>
            <ac:spMk id="2" creationId="{6604E6C7-0AD6-4090-AD38-AF741FCB8F9B}"/>
          </ac:spMkLst>
        </pc:spChg>
      </pc:sldChg>
      <pc:sldChg chg="modSp mod">
        <pc:chgData name="Keld Toftgaard Jakobsen" userId="6d17e412-3dc5-44f0-b2d4-29dfa55df3f6" providerId="ADAL" clId="{C07D9AE6-C39F-744D-A2E2-B926B5B4B838}" dt="2025-01-05T14:29:04.350" v="142" actId="20577"/>
        <pc:sldMkLst>
          <pc:docMk/>
          <pc:sldMk cId="514298834" sldId="268"/>
        </pc:sldMkLst>
        <pc:spChg chg="mod">
          <ac:chgData name="Keld Toftgaard Jakobsen" userId="6d17e412-3dc5-44f0-b2d4-29dfa55df3f6" providerId="ADAL" clId="{C07D9AE6-C39F-744D-A2E2-B926B5B4B838}" dt="2025-01-05T14:29:04.350" v="142" actId="20577"/>
          <ac:spMkLst>
            <pc:docMk/>
            <pc:sldMk cId="514298834" sldId="268"/>
            <ac:spMk id="3" creationId="{E99CCCB7-551D-4A6D-8DDA-8898F6097B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0AC873-41AA-48A7-8C9E-155D769C0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F7D98CC-AA44-4F8B-BBC9-29E792C05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4D85306-D57F-46AB-A960-6B166DD57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9EBE4C-91FB-4056-A1FA-A5040A2D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669228-6A2F-4A20-A6D4-6FCC69827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8678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ACCE85-CEE6-4F3F-80CF-DF7D0A984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C103D4-12EC-4EF0-B18B-176267D50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C89B08-80F6-4B22-8D5D-B0E4B2F4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99FA08-8ABE-49A4-8928-FBE0894F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1B2900-F08F-45EA-B63A-ECF63ED36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8791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F3F543-44AB-4998-8C32-823B079BD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4C6C46-F681-481C-A362-2C422F6D3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365BB7-A487-4867-83FF-8CE998AEA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C00854-8631-4E31-8750-FD758C422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5BB3E6-F791-4AA4-9D20-8BC8DD829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979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3D9911-E8EE-4882-BBC8-9666AFC3A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B5FD30-B3DB-4A3C-BE4B-B0D9ECA897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A348856-6238-41DA-8225-D93065C78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A72383C-94AF-4F92-8AFC-5ECFA0545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720C59-8FA6-4F00-A66D-0F01E9F38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507A460-6D08-4590-BAFA-B4171025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048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E5C91-DAC2-475C-B922-D20D43431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384750-ACBB-4D97-B44D-8D73494B8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0DCD56-030C-4FF1-BB54-3B830D1A1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C57495D-BB6E-401A-B233-DC33F326F4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DE578D4-CCB9-4292-9D7C-49C48FC22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7260EEB-91A1-400C-B861-517531AE2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D154C22-039A-4E73-970B-C52CCD55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1973308-E91C-424B-8FC5-3584AD1C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44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30E12A-8134-48CE-A32F-2CDABEF2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5DE6165-1384-4023-8BAA-2B994922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1563060-430C-4C5E-9112-C1E40BA72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33DC1FC-72DA-445F-BBB2-663557847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403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FDED8F0-E1CC-4FDD-B655-DE9114208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CC6AE3B-28C2-48BC-B2C4-29ECA2D6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CED615E-8ABF-48B7-9B0C-CA35FC26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337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2CFE14-DAA6-45A6-A136-FB33C46C2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ACEE31-EA81-463F-8688-5D70010F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98E51DE-480A-4FDC-91C6-7D5C2FCF7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63ABA9A-D465-42D8-B32B-B5848365C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A9F8ADC-3465-40FA-999C-07947099A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E6F64CB-8424-448D-983F-A584D7C2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63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76078B-D05F-4ADC-95ED-EFBA7931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8692006-EC65-490B-A526-AE50090E5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20B5632-8D0B-4682-8F7F-F7F6ABF49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739494-6443-4017-821D-23D737109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2A54E3D-443E-4600-A08C-3CC69F733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4ADFFB-49C1-41E0-88F7-7E59243A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131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34D4A-6830-48CB-B32C-EA28E1FF5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B29A92F-2FB8-4DFE-AF04-449499E2A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62D294-ACF3-4DBD-98EC-F31B123A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8D0C4C-DFDD-4DE6-81D3-BA4D09076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EEAA04-3767-4ED5-9437-8B792EFF0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2369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88C7F7B-8E8F-46A3-89F5-4F4C5CD4B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B70E698-6AFF-4D2F-80F9-A8250B1BF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BF4E4B-175A-4B73-8D4D-5F30206E9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38E4C4-C240-44CC-88D6-2A6370AA7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0BBC76-0F48-46E3-8B84-80B4F0832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658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654B848-EC40-4273-9CB3-96754CEE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A99679B-1CD4-4BF5-A8E5-16FAB4CF7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6CAF63-10F4-4263-AF56-D893AB6721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741C4-C9BC-4A04-AACD-286B35AB2EF0}" type="datetimeFigureOut">
              <a:rPr lang="da-DK" smtClean="0"/>
              <a:t>05.01.2025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68C337-0F57-4B15-887F-88B405D42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4759C2-70A4-463D-A161-DCE9E6BC2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EA216-14C3-4EA2-A695-81693F95EB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359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08FC4134-A484-43C6-B2CD-F00C09080B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58" b="19592"/>
          <a:stretch/>
        </p:blipFill>
        <p:spPr>
          <a:xfrm>
            <a:off x="20" y="-180965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29721-E935-41D5-862A-7D1EC9D4B4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da-DK" sz="4000" b="1" dirty="0"/>
              <a:t>Projekt religion 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49B6CC4-6E7A-447F-AC38-640FFEC52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4"/>
            <a:ext cx="4330262" cy="1260985"/>
          </a:xfrm>
        </p:spPr>
        <p:txBody>
          <a:bodyPr>
            <a:normAutofit/>
          </a:bodyPr>
          <a:lstStyle/>
          <a:p>
            <a:r>
              <a:rPr lang="da-DK" sz="2000" dirty="0"/>
              <a:t>Keld Jakobsen</a:t>
            </a:r>
          </a:p>
          <a:p>
            <a:r>
              <a:rPr lang="da-DK" sz="2000" dirty="0"/>
              <a:t>Gribskov Gymnasium og HF</a:t>
            </a:r>
          </a:p>
          <a:p>
            <a:r>
              <a:rPr lang="da-DK" sz="2000" dirty="0"/>
              <a:t>(</a:t>
            </a:r>
            <a:r>
              <a:rPr lang="da-DK" sz="1200" dirty="0"/>
              <a:t>Med tak til Anne </a:t>
            </a:r>
            <a:r>
              <a:rPr lang="da-DK" sz="1200" dirty="0" err="1"/>
              <a:t>Erben</a:t>
            </a:r>
            <a:r>
              <a:rPr lang="da-DK" sz="1200" dirty="0"/>
              <a:t>, Espergærde Gymnasium)</a:t>
            </a:r>
            <a:endParaRPr lang="da-DK" sz="2000" dirty="0"/>
          </a:p>
          <a:p>
            <a:endParaRPr lang="da-DK" sz="2000" dirty="0"/>
          </a:p>
          <a:p>
            <a:endParaRPr lang="da-DK" sz="2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23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F0147-CC5C-4CC1-8D82-720481099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 Bekendtgørelsen: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5B9461-D20D-44EB-BBC7-6BDAD392B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I den sidste del af undervisningstiden udarbejder eleverne, individuelt eller i grupper på maksimalt tre, et projekt. </a:t>
            </a:r>
          </a:p>
          <a:p>
            <a:pPr marL="0" indent="0">
              <a:buNone/>
            </a:pPr>
            <a:r>
              <a:rPr lang="da-DK" dirty="0"/>
              <a:t>Omfanget ved individuel udarbejdelse er maksimalt seks sider og ved gruppearbejde maksimalt 12 sider. </a:t>
            </a:r>
          </a:p>
          <a:p>
            <a:pPr marL="0" indent="0">
              <a:buNone/>
            </a:pPr>
            <a:r>
              <a:rPr lang="da-DK" dirty="0"/>
              <a:t>Elever, der samarbejder i en gruppe, har fælles ansvar for det afleverede projekt. </a:t>
            </a:r>
          </a:p>
        </p:txBody>
      </p:sp>
    </p:spTree>
    <p:extLst>
      <p:ext uri="{BB962C8B-B14F-4D97-AF65-F5344CB8AC3E}">
        <p14:creationId xmlns:p14="http://schemas.microsoft.com/office/powerpoint/2010/main" val="3575288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382C71-834D-42DF-BE42-6C5AA7119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- fortsat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66DAEB-DE42-4127-A05C-32C77F893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Eleverne indkredser under vejledning relevante faglige problemstillinger og materialer. </a:t>
            </a:r>
          </a:p>
          <a:p>
            <a:pPr marL="0" indent="0">
              <a:buNone/>
            </a:pPr>
            <a:r>
              <a:rPr lang="da-DK" dirty="0"/>
              <a:t>Projektet skal ligge inden for eller i forlængelse af områder, der er arbejdet med tidligere i forløbet og afspejle kravet om anvendelse af religionsvidenskabelig teori. </a:t>
            </a:r>
          </a:p>
          <a:p>
            <a:pPr marL="0" indent="0">
              <a:buNone/>
            </a:pPr>
            <a:r>
              <a:rPr lang="da-DK" dirty="0"/>
              <a:t>Projektet kan tage udgangspunkt i feltarbejde, religionsvidenskabelig teori og metode eller fordybelse i et religionsvidenskabeligt emne. </a:t>
            </a:r>
          </a:p>
        </p:txBody>
      </p:sp>
    </p:spTree>
    <p:extLst>
      <p:ext uri="{BB962C8B-B14F-4D97-AF65-F5344CB8AC3E}">
        <p14:creationId xmlns:p14="http://schemas.microsoft.com/office/powerpoint/2010/main" val="187895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937D9-7C1C-46F7-9018-0DE03E43F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C5F68C-978D-40EE-B83B-96F48FCC1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Der afsættes fem til syv timers undervisningstid til projektarbejdet.</a:t>
            </a:r>
          </a:p>
          <a:p>
            <a:pPr marL="0" indent="0">
              <a:buNone/>
            </a:pPr>
            <a:r>
              <a:rPr lang="da-DK" dirty="0"/>
              <a:t>Projektet skal afleveres inden undervisningens afslutning. </a:t>
            </a:r>
          </a:p>
          <a:p>
            <a:pPr marL="0" indent="0">
              <a:buNone/>
            </a:pPr>
            <a:r>
              <a:rPr lang="da-DK" dirty="0"/>
              <a:t>Det afsluttende projekt er forinden prøven ikke rettet og kommenteret af eksaminator. </a:t>
            </a:r>
          </a:p>
          <a:p>
            <a:pPr marL="0" indent="0">
              <a:buNone/>
            </a:pPr>
            <a:r>
              <a:rPr lang="da-DK" dirty="0"/>
              <a:t>Hvis der gives årskarakter i faget, skal projektet indgå i fastsættelsen heraf.</a:t>
            </a:r>
          </a:p>
          <a:p>
            <a:pPr marL="0" indent="0">
              <a:buNone/>
            </a:pPr>
            <a:r>
              <a:rPr lang="da-DK" dirty="0"/>
              <a:t>SKAL AFLEVERES I WORD FORMAT!</a:t>
            </a:r>
          </a:p>
        </p:txBody>
      </p:sp>
    </p:spTree>
    <p:extLst>
      <p:ext uri="{BB962C8B-B14F-4D97-AF65-F5344CB8AC3E}">
        <p14:creationId xmlns:p14="http://schemas.microsoft.com/office/powerpoint/2010/main" val="144994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081BA-DE2A-43F6-A3E5-0B314AD1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 på mulige emner til projekt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29301B-6137-46AC-8F92-E45EC65DB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Områdeundersøgelse: Religion i Gribskov Kommune</a:t>
            </a:r>
          </a:p>
          <a:p>
            <a:r>
              <a:rPr lang="da-DK" dirty="0"/>
              <a:t>Feltarbejde. F.eks. Buddhisterne, folkekirkekristen menighed, Jehovas Vidner osv.</a:t>
            </a:r>
          </a:p>
          <a:p>
            <a:r>
              <a:rPr lang="da-DK" dirty="0"/>
              <a:t>Ritualanalyse: Gennemfør ritualanalyser på forskellige segmenter: fodbold, kristne, muslimer, civilreligiøse ritualer</a:t>
            </a:r>
          </a:p>
          <a:p>
            <a:r>
              <a:rPr lang="da-DK" dirty="0"/>
              <a:t>Fundamentalisme og ekstremisme (grupper indenfor Islam, buddhisme, kristne osv.)</a:t>
            </a:r>
          </a:p>
          <a:p>
            <a:r>
              <a:rPr lang="da-DK" dirty="0"/>
              <a:t>(Civil)Religion i den amerikanske valgkamp. Religion i det højreradikale miljø i USA</a:t>
            </a:r>
          </a:p>
          <a:p>
            <a:r>
              <a:rPr lang="da-DK" dirty="0"/>
              <a:t>Dommedags/vækkelsesbevægelser, f.eks. Pinsekirken, Faderhuset </a:t>
            </a:r>
          </a:p>
          <a:p>
            <a:r>
              <a:rPr lang="da-DK" dirty="0"/>
              <a:t>Den fysiske dimension:  Yoga, </a:t>
            </a:r>
            <a:r>
              <a:rPr lang="da-DK" dirty="0" err="1"/>
              <a:t>sufi</a:t>
            </a:r>
            <a:r>
              <a:rPr lang="da-DK" dirty="0"/>
              <a:t>, buddhistisk glidefald, katolsk bøn, islam: bønnen, hajj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5605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A0B7B-F157-405B-8AE2-EE605FA7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- fortsat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7D1356-44D8-4CEB-BFDE-345838F20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Case: Etniske danske kvinder der konverterer til islam</a:t>
            </a:r>
          </a:p>
          <a:p>
            <a:r>
              <a:rPr lang="da-DK" dirty="0"/>
              <a:t>En religionsfænomenologisk tur gennem religiøse dogmer</a:t>
            </a:r>
          </a:p>
          <a:p>
            <a:r>
              <a:rPr lang="da-DK" dirty="0"/>
              <a:t>Ikonografi/religion i billeder og genstande</a:t>
            </a:r>
          </a:p>
          <a:p>
            <a:r>
              <a:rPr lang="da-DK" dirty="0"/>
              <a:t>Religion og musik: Mardonna, Lady Gaga, Kristen rock, U2</a:t>
            </a:r>
          </a:p>
          <a:p>
            <a:r>
              <a:rPr lang="da-DK" dirty="0"/>
              <a:t>Fantasy og religion. Eks. C.S. Lewis, Tolkien, Harry Potter, Det Gyldne Kompas – skal sættes i forbindelse med en af de religioner vi har arbejdet med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84375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1E1AE-951F-42EF-9CF6-042615D90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- fortsat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01A108-0B18-471E-9915-1F1BDC1C4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Sharia i islam, kristen etik i dansk lovgivning, katolsk jura ved ægteskabsindgåelse og skilsmisse</a:t>
            </a:r>
          </a:p>
          <a:p>
            <a:r>
              <a:rPr lang="da-DK" dirty="0"/>
              <a:t>Lovstof i forhold til f.eks. den danske folkekirke, godkendelsesproces i forhold til nye religioner</a:t>
            </a:r>
          </a:p>
          <a:p>
            <a:r>
              <a:rPr lang="da-DK" dirty="0"/>
              <a:t>Religion i det offentlige rum: bede- og samværsrum på offentlige arbejdspladser/skoler</a:t>
            </a:r>
          </a:p>
        </p:txBody>
      </p:sp>
    </p:spTree>
    <p:extLst>
      <p:ext uri="{BB962C8B-B14F-4D97-AF65-F5344CB8AC3E}">
        <p14:creationId xmlns:p14="http://schemas.microsoft.com/office/powerpoint/2010/main" val="1890128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D2B87E-B608-4B76-9FE3-42E861729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Dertil skal bruges…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51B294-2040-4890-A92D-6D9B7FA86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3200" dirty="0"/>
              <a:t>Jeres viden om hvordan I analyserer tekster, aktørers handlinger og udsagn, film, dokumentarer, billeder mv.</a:t>
            </a:r>
          </a:p>
          <a:p>
            <a:pPr marL="0" indent="0">
              <a:buNone/>
            </a:pPr>
            <a:endParaRPr lang="da-DK" sz="3200" dirty="0"/>
          </a:p>
          <a:p>
            <a:r>
              <a:rPr lang="da-DK" sz="3200" dirty="0"/>
              <a:t>Brug af teori og metode</a:t>
            </a:r>
          </a:p>
          <a:p>
            <a:pPr marL="0" indent="0">
              <a:buNone/>
            </a:pPr>
            <a:endParaRPr lang="da-DK" sz="3200" dirty="0"/>
          </a:p>
          <a:p>
            <a:r>
              <a:rPr lang="da-DK" sz="3200" dirty="0"/>
              <a:t>Evne til at sætte i perspektiv til andet I har lært</a:t>
            </a:r>
          </a:p>
          <a:p>
            <a:pPr marL="0" indent="0">
              <a:buNone/>
            </a:pPr>
            <a:endParaRPr lang="da-DK" sz="3200" dirty="0"/>
          </a:p>
          <a:p>
            <a:r>
              <a:rPr lang="da-DK" sz="3200" dirty="0"/>
              <a:t>At kunne fremstille jeres arbejde kort og præcist</a:t>
            </a:r>
          </a:p>
        </p:txBody>
      </p:sp>
    </p:spTree>
    <p:extLst>
      <p:ext uri="{BB962C8B-B14F-4D97-AF65-F5344CB8AC3E}">
        <p14:creationId xmlns:p14="http://schemas.microsoft.com/office/powerpoint/2010/main" val="228191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360F44-B181-45A1-90F3-216DDDAA0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28015A-10BC-49D6-8DF9-F5458E8B3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Der afholdes en mundtlig prøve på grundlag af eksaminandens projekt, og en opgave med et ukendt bilagsmateriale og spørgsmål til det udarbejdede projekt. </a:t>
            </a:r>
          </a:p>
          <a:p>
            <a:pPr marL="0" indent="0">
              <a:buNone/>
            </a:pPr>
            <a:r>
              <a:rPr lang="da-DK" dirty="0"/>
              <a:t>Eksaminationstiden er ca. 30 minutter pr. eksaminand. Der gives ca. 60 minutters forberedelsestid. </a:t>
            </a:r>
          </a:p>
          <a:p>
            <a:pPr marL="0" indent="0">
              <a:buNone/>
            </a:pPr>
            <a:r>
              <a:rPr lang="da-DK" dirty="0"/>
              <a:t>Opgaverne består af et til tre materialer med et samlet omfang på en til to normalside a 2400 enheder (antal anslag inklusiv mellemrum). </a:t>
            </a:r>
          </a:p>
        </p:txBody>
      </p:sp>
    </p:spTree>
    <p:extLst>
      <p:ext uri="{BB962C8B-B14F-4D97-AF65-F5344CB8AC3E}">
        <p14:creationId xmlns:p14="http://schemas.microsoft.com/office/powerpoint/2010/main" val="482037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44F5C7-5654-43FE-98C0-3A883D490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 - fortsat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B1F78D-F97E-4953-937D-64FAFC3E5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Materialer som billeder, video, statistik, musik, lyrik, tegneserier, osv., kan også indgå og deres omfang omregnes på baggrund af skøn. </a:t>
            </a:r>
          </a:p>
          <a:p>
            <a:pPr marL="0" indent="0">
              <a:buNone/>
            </a:pPr>
            <a:r>
              <a:rPr lang="da-DK" dirty="0"/>
              <a:t>Der udleveres et til tre spørgsmål til det udarbejdede projekt.</a:t>
            </a:r>
          </a:p>
          <a:p>
            <a:pPr marL="0" indent="0">
              <a:buNone/>
            </a:pPr>
            <a:r>
              <a:rPr lang="da-DK" dirty="0"/>
              <a:t>Spørgsmålene skal angive, hvilke problemstillinger eller perspektiver, der ønskes inddraget i præsentationen. </a:t>
            </a:r>
          </a:p>
          <a:p>
            <a:pPr marL="0" indent="0">
              <a:buNone/>
            </a:pPr>
            <a:r>
              <a:rPr lang="da-DK" dirty="0"/>
              <a:t>Eksaminationen tager udgangspunkt i eksaminandens præsentation af projektet med inddragelse af de udleverede spørgsmål. </a:t>
            </a:r>
          </a:p>
        </p:txBody>
      </p:sp>
    </p:spTree>
    <p:extLst>
      <p:ext uri="{BB962C8B-B14F-4D97-AF65-F5344CB8AC3E}">
        <p14:creationId xmlns:p14="http://schemas.microsoft.com/office/powerpoint/2010/main" val="489746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4E6C7-0AD6-4090-AD38-AF741FCB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Eksamen - fortsat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6847B3-EDC8-4014-BBCF-127E43796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Maksimalt ti minutter af eksaminationstiden bruges på behandling af projektet. </a:t>
            </a:r>
          </a:p>
          <a:p>
            <a:pPr marL="0" indent="0">
              <a:buNone/>
            </a:pPr>
            <a:r>
              <a:rPr lang="da-DK" dirty="0"/>
              <a:t>Eksaminationen former sig derefter som en samtale mellem eksaminand og eksaminator med udgangspunkt i eksaminandens analyse af den trukne opgave.</a:t>
            </a:r>
          </a:p>
        </p:txBody>
      </p:sp>
    </p:spTree>
    <p:extLst>
      <p:ext uri="{BB962C8B-B14F-4D97-AF65-F5344CB8AC3E}">
        <p14:creationId xmlns:p14="http://schemas.microsoft.com/office/powerpoint/2010/main" val="376956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63F27-F068-445D-894B-83693A63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bedømmes man på?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9CCCB7-551D-4A6D-8DDA-8898F6097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Bedømmelsen er en vurdering af, i hvilken grad eksaminandens præstation opfylder de faglige mål </a:t>
            </a:r>
          </a:p>
          <a:p>
            <a:pPr marL="0" indent="0">
              <a:buNone/>
            </a:pPr>
            <a:r>
              <a:rPr lang="da-DK" dirty="0"/>
              <a:t>Der gives én karakter ud fra en helhedsvurdering af eksaminandens mundtlige præstation.</a:t>
            </a:r>
          </a:p>
        </p:txBody>
      </p:sp>
    </p:spTree>
    <p:extLst>
      <p:ext uri="{BB962C8B-B14F-4D97-AF65-F5344CB8AC3E}">
        <p14:creationId xmlns:p14="http://schemas.microsoft.com/office/powerpoint/2010/main" val="514298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660</Words>
  <Application>Microsoft Macintosh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Projekt religion B</vt:lpstr>
      <vt:lpstr>Fra Bekendtgørelsen:</vt:lpstr>
      <vt:lpstr>- fortsat</vt:lpstr>
      <vt:lpstr>PowerPoint-præsentation</vt:lpstr>
      <vt:lpstr>Eksempler på mulige emner til projekt</vt:lpstr>
      <vt:lpstr>- fortsat</vt:lpstr>
      <vt:lpstr>- fortsat</vt:lpstr>
      <vt:lpstr>Dertil skal bruges…</vt:lpstr>
      <vt:lpstr>Eksamen</vt:lpstr>
      <vt:lpstr>Eksamen - fortsat</vt:lpstr>
      <vt:lpstr>Eksamen - fortsat</vt:lpstr>
      <vt:lpstr>Hvad bedømmes man på?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religion B</dc:title>
  <dc:creator>[AD] Anne Duus Erben</dc:creator>
  <cp:lastModifiedBy>Keld Toftgaard Jakobsen</cp:lastModifiedBy>
  <cp:revision>16</cp:revision>
  <dcterms:created xsi:type="dcterms:W3CDTF">2020-02-12T08:02:44Z</dcterms:created>
  <dcterms:modified xsi:type="dcterms:W3CDTF">2025-01-05T14:29:56Z</dcterms:modified>
</cp:coreProperties>
</file>