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6645185-9EE6-D849-869F-E46828AFC102}" type="datetimeFigureOut">
              <a:rPr lang="da-DK" smtClean="0"/>
              <a:t>01.09.2021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1747-ABCE-DE42-86A0-B57AF6CDBD6A}" type="slidenum">
              <a:rPr lang="da-DK" smtClean="0"/>
              <a:t>‹nr.›</a:t>
            </a:fld>
            <a:endParaRPr lang="da-DK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8423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185-9EE6-D849-869F-E46828AFC102}" type="datetimeFigureOut">
              <a:rPr lang="da-DK" smtClean="0"/>
              <a:t>01.09.2021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1747-ABCE-DE42-86A0-B57AF6CDBD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052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185-9EE6-D849-869F-E46828AFC102}" type="datetimeFigureOut">
              <a:rPr lang="da-DK" smtClean="0"/>
              <a:t>01.09.2021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1747-ABCE-DE42-86A0-B57AF6CDBD6A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273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185-9EE6-D849-869F-E46828AFC102}" type="datetimeFigureOut">
              <a:rPr lang="da-DK" smtClean="0"/>
              <a:t>01.09.2021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1747-ABCE-DE42-86A0-B57AF6CDBD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690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185-9EE6-D849-869F-E46828AFC102}" type="datetimeFigureOut">
              <a:rPr lang="da-DK" smtClean="0"/>
              <a:t>01.09.2021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1747-ABCE-DE42-86A0-B57AF6CDBD6A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2890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185-9EE6-D849-869F-E46828AFC102}" type="datetimeFigureOut">
              <a:rPr lang="da-DK" smtClean="0"/>
              <a:t>01.09.2021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1747-ABCE-DE42-86A0-B57AF6CDBD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63877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185-9EE6-D849-869F-E46828AFC102}" type="datetimeFigureOut">
              <a:rPr lang="da-DK" smtClean="0"/>
              <a:t>01.09.2021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1747-ABCE-DE42-86A0-B57AF6CDBD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5264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185-9EE6-D849-869F-E46828AFC102}" type="datetimeFigureOut">
              <a:rPr lang="da-DK" smtClean="0"/>
              <a:t>01.09.2021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1747-ABCE-DE42-86A0-B57AF6CDBD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402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185-9EE6-D849-869F-E46828AFC102}" type="datetimeFigureOut">
              <a:rPr lang="da-DK" smtClean="0"/>
              <a:t>01.09.2021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1747-ABCE-DE42-86A0-B57AF6CDBD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47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185-9EE6-D849-869F-E46828AFC102}" type="datetimeFigureOut">
              <a:rPr lang="da-DK" smtClean="0"/>
              <a:t>01.09.2021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1747-ABCE-DE42-86A0-B57AF6CDBD6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754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5185-9EE6-D849-869F-E46828AFC102}" type="datetimeFigureOut">
              <a:rPr lang="da-DK" smtClean="0"/>
              <a:t>01.09.2021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1747-ABCE-DE42-86A0-B57AF6CDBD6A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059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6645185-9EE6-D849-869F-E46828AFC102}" type="datetimeFigureOut">
              <a:rPr lang="da-DK" smtClean="0"/>
              <a:t>01.09.2021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7791747-ABCE-DE42-86A0-B57AF6CDBD6A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2911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B14E7A-EE43-CB49-9D0E-980D3C44DD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FFFFFF"/>
                </a:solidFill>
              </a:rPr>
              <a:t>Kristendom i Danmark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17B1943-5196-9A40-9A43-BEDC7C930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da-DK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618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2F46358-0DB7-443D-99CD-E17948D19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el 8">
            <a:extLst>
              <a:ext uri="{FF2B5EF4-FFF2-40B4-BE49-F238E27FC236}">
                <a16:creationId xmlns:a16="http://schemas.microsoft.com/office/drawing/2014/main" id="{AA17D839-9F37-CB46-8FB4-4481586DE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Hvordan</a:t>
            </a:r>
            <a:r>
              <a:rPr lang="en-US" dirty="0"/>
              <a:t> </a:t>
            </a:r>
            <a:r>
              <a:rPr lang="en-US" dirty="0" err="1"/>
              <a:t>danskerne</a:t>
            </a:r>
            <a:r>
              <a:rPr lang="en-US" dirty="0"/>
              <a:t> </a:t>
            </a:r>
            <a:r>
              <a:rPr lang="en-US" dirty="0" err="1"/>
              <a:t>blev</a:t>
            </a:r>
            <a:r>
              <a:rPr lang="en-US" dirty="0"/>
              <a:t> </a:t>
            </a:r>
            <a:r>
              <a:rPr lang="en-US" dirty="0" err="1"/>
              <a:t>kristne</a:t>
            </a:r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D59213C-2A55-4BC8-A954-66FF3D9E3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8971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ladsholder til indhold 9">
            <a:extLst>
              <a:ext uri="{FF2B5EF4-FFF2-40B4-BE49-F238E27FC236}">
                <a16:creationId xmlns:a16="http://schemas.microsoft.com/office/drawing/2014/main" id="{A1EC9FCF-6F7D-C949-A56D-2F24DD4D4A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217" y="2286000"/>
            <a:ext cx="6533729" cy="4023360"/>
          </a:xfrm>
        </p:spPr>
        <p:txBody>
          <a:bodyPr vert="horz" lIns="45720" tIns="45720" rIns="45720" bIns="45720" rtlCol="0">
            <a:normAutofit/>
          </a:bodyPr>
          <a:lstStyle/>
          <a:p>
            <a:r>
              <a:rPr lang="en-US" dirty="0"/>
              <a:t>Ca. 950: Kong Harald </a:t>
            </a:r>
            <a:r>
              <a:rPr lang="en-US" dirty="0" err="1"/>
              <a:t>Blåtand</a:t>
            </a:r>
            <a:r>
              <a:rPr lang="en-US" dirty="0"/>
              <a:t> </a:t>
            </a:r>
            <a:r>
              <a:rPr lang="en-US" dirty="0" err="1"/>
              <a:t>erklærer</a:t>
            </a:r>
            <a:r>
              <a:rPr lang="en-US" dirty="0"/>
              <a:t> </a:t>
            </a:r>
            <a:r>
              <a:rPr lang="en-US" dirty="0" err="1"/>
              <a:t>danerne</a:t>
            </a:r>
            <a:r>
              <a:rPr lang="en-US" dirty="0"/>
              <a:t> </a:t>
            </a:r>
            <a:r>
              <a:rPr lang="en-US" dirty="0" err="1"/>
              <a:t>kristne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Vikingerne</a:t>
            </a:r>
            <a:r>
              <a:rPr lang="en-US" dirty="0"/>
              <a:t> var </a:t>
            </a:r>
            <a:r>
              <a:rPr lang="en-US" dirty="0" err="1"/>
              <a:t>skeptiske</a:t>
            </a:r>
            <a:r>
              <a:rPr lang="en-US" dirty="0"/>
              <a:t>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Der </a:t>
            </a:r>
            <a:r>
              <a:rPr lang="en-US" dirty="0" err="1"/>
              <a:t>må</a:t>
            </a:r>
            <a:r>
              <a:rPr lang="en-US" dirty="0"/>
              <a:t> </a:t>
            </a:r>
            <a:r>
              <a:rPr lang="en-US" dirty="0" err="1"/>
              <a:t>andre</a:t>
            </a:r>
            <a:r>
              <a:rPr lang="en-US" dirty="0"/>
              <a:t> </a:t>
            </a:r>
            <a:r>
              <a:rPr lang="en-US" dirty="0" err="1"/>
              <a:t>metoder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værks</a:t>
            </a:r>
            <a:r>
              <a:rPr lang="en-US" dirty="0"/>
              <a:t>!</a:t>
            </a:r>
          </a:p>
        </p:txBody>
      </p:sp>
      <p:pic>
        <p:nvPicPr>
          <p:cNvPr id="14" name="Pladsholder til indhold 13" descr="Et billede, der indeholder pattedyr, sten&#10;&#10;Automatisk genereret beskrivelse">
            <a:extLst>
              <a:ext uri="{FF2B5EF4-FFF2-40B4-BE49-F238E27FC236}">
                <a16:creationId xmlns:a16="http://schemas.microsoft.com/office/drawing/2014/main" id="{D903A0FC-A7B0-ED4B-AE7D-391C1A3A35D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3022" r="6656" b="1"/>
          <a:stretch/>
        </p:blipFill>
        <p:spPr>
          <a:xfrm>
            <a:off x="7552266" y="10"/>
            <a:ext cx="463973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441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4">
            <a:extLst>
              <a:ext uri="{FF2B5EF4-FFF2-40B4-BE49-F238E27FC236}">
                <a16:creationId xmlns:a16="http://schemas.microsoft.com/office/drawing/2014/main" id="{82F46358-0DB7-443D-99CD-E17948D19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26">
            <a:extLst>
              <a:ext uri="{FF2B5EF4-FFF2-40B4-BE49-F238E27FC236}">
                <a16:creationId xmlns:a16="http://schemas.microsoft.com/office/drawing/2014/main" id="{D44CAEE8-6F39-4158-9264-B49B515AE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0"/>
            <a:ext cx="7385853" cy="2286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896276-B112-E44C-99A1-1E50565A2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Hvordan man får vikinger til at elske jesus</a:t>
            </a:r>
          </a:p>
        </p:txBody>
      </p:sp>
      <p:pic>
        <p:nvPicPr>
          <p:cNvPr id="10" name="Pladsholder til indhold 9" descr="Et billede, der indeholder tekst, person, poserer, udendørs&#10;&#10;Automatisk genereret beskrivelse">
            <a:extLst>
              <a:ext uri="{FF2B5EF4-FFF2-40B4-BE49-F238E27FC236}">
                <a16:creationId xmlns:a16="http://schemas.microsoft.com/office/drawing/2014/main" id="{A7830956-1B6C-D341-AB19-E3002C3EA4B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9884" r="2" b="2"/>
          <a:stretch/>
        </p:blipFill>
        <p:spPr>
          <a:xfrm>
            <a:off x="20" y="10"/>
            <a:ext cx="7385833" cy="4429115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0"/>
            <a:ext cx="4657345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538BA69-F302-E84A-8C92-5580BB919B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10109" y="604434"/>
            <a:ext cx="3977091" cy="5787847"/>
          </a:xfr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Tage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noget</a:t>
            </a:r>
            <a:r>
              <a:rPr lang="en-US" dirty="0">
                <a:solidFill>
                  <a:srgbClr val="FFFFFF"/>
                </a:solidFill>
              </a:rPr>
              <a:t>, de </a:t>
            </a:r>
            <a:r>
              <a:rPr lang="en-US" dirty="0" err="1">
                <a:solidFill>
                  <a:srgbClr val="FFFFFF"/>
                </a:solidFill>
              </a:rPr>
              <a:t>godt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kan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lide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og</a:t>
            </a:r>
            <a:r>
              <a:rPr lang="en-US" dirty="0">
                <a:solidFill>
                  <a:srgbClr val="FFFFFF"/>
                </a:solidFill>
              </a:rPr>
              <a:t> give det et </a:t>
            </a:r>
            <a:r>
              <a:rPr lang="en-US" dirty="0" err="1">
                <a:solidFill>
                  <a:srgbClr val="FFFFFF"/>
                </a:solidFill>
              </a:rPr>
              <a:t>nyt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indhold</a:t>
            </a:r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dirty="0">
                <a:solidFill>
                  <a:srgbClr val="FFFFFF"/>
                </a:solidFill>
              </a:rPr>
              <a:t>Fester </a:t>
            </a:r>
            <a:r>
              <a:rPr lang="en-US" dirty="0" err="1">
                <a:solidFill>
                  <a:srgbClr val="FFFFFF"/>
                </a:solidFill>
              </a:rPr>
              <a:t>og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drikkegilder</a:t>
            </a:r>
            <a:r>
              <a:rPr lang="en-US" dirty="0">
                <a:solidFill>
                  <a:srgbClr val="FFFFFF"/>
                </a:solidFill>
              </a:rPr>
              <a:t> – </a:t>
            </a:r>
            <a:r>
              <a:rPr lang="en-US" dirty="0" err="1">
                <a:solidFill>
                  <a:srgbClr val="FFFFFF"/>
                </a:solidFill>
              </a:rPr>
              <a:t>fx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vintersolhverv</a:t>
            </a:r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dirty="0">
                <a:solidFill>
                  <a:srgbClr val="FFFFFF"/>
                </a:solidFill>
              </a:rPr>
              <a:t>Man </a:t>
            </a:r>
            <a:r>
              <a:rPr lang="en-US" dirty="0" err="1">
                <a:solidFill>
                  <a:srgbClr val="FFFFFF"/>
                </a:solidFill>
              </a:rPr>
              <a:t>går</a:t>
            </a:r>
            <a:r>
              <a:rPr lang="en-US" dirty="0">
                <a:solidFill>
                  <a:srgbClr val="FFFFFF"/>
                </a:solidFill>
              </a:rPr>
              <a:t> mod </a:t>
            </a:r>
            <a:r>
              <a:rPr lang="en-US" dirty="0" err="1">
                <a:solidFill>
                  <a:srgbClr val="FFFFFF"/>
                </a:solidFill>
              </a:rPr>
              <a:t>lysere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tider</a:t>
            </a:r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dirty="0" err="1">
                <a:solidFill>
                  <a:srgbClr val="FFFFFF"/>
                </a:solidFill>
              </a:rPr>
              <a:t>Jól</a:t>
            </a:r>
            <a:r>
              <a:rPr lang="en-US" dirty="0">
                <a:solidFill>
                  <a:srgbClr val="FFFFF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016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F46358-0DB7-443D-99CD-E17948D19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E1063F05-99EF-4DA3-B595-4E26670F2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7149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08237-07FC-C744-ABF9-6B45C7971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Katolicisme til protestantisme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0A835C2-2B9B-4174-AA2C-60A4F1311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AE8A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3F86C092-5A3D-1340-AD33-0B258262C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0937" y="2286000"/>
            <a:ext cx="4510000" cy="3931920"/>
          </a:xfrm>
        </p:spPr>
        <p:txBody>
          <a:bodyPr vert="horz" lIns="45720" tIns="45720" rIns="45720" bIns="45720" rtlCol="0">
            <a:noAutofit/>
          </a:bodyPr>
          <a:lstStyle/>
          <a:p>
            <a:r>
              <a:rPr lang="en-US" sz="2800" dirty="0" err="1">
                <a:solidFill>
                  <a:srgbClr val="FFFFFF"/>
                </a:solidFill>
              </a:rPr>
              <a:t>Danmark</a:t>
            </a:r>
            <a:r>
              <a:rPr lang="en-US" sz="2800" dirty="0">
                <a:solidFill>
                  <a:srgbClr val="FFFFFF"/>
                </a:solidFill>
              </a:rPr>
              <a:t> er </a:t>
            </a:r>
            <a:r>
              <a:rPr lang="en-US" sz="2800" dirty="0" err="1">
                <a:solidFill>
                  <a:srgbClr val="FFFFFF"/>
                </a:solidFill>
              </a:rPr>
              <a:t>katolsk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indtil</a:t>
            </a:r>
            <a:r>
              <a:rPr lang="en-US" sz="2800" dirty="0">
                <a:solidFill>
                  <a:srgbClr val="FFFFFF"/>
                </a:solidFill>
              </a:rPr>
              <a:t> 1536</a:t>
            </a:r>
          </a:p>
          <a:p>
            <a:pPr marL="0" indent="0">
              <a:buNone/>
            </a:pPr>
            <a:endParaRPr lang="en-US" sz="2800" dirty="0">
              <a:solidFill>
                <a:srgbClr val="FFFFFF"/>
              </a:solidFill>
            </a:endParaRPr>
          </a:p>
          <a:p>
            <a:r>
              <a:rPr lang="en-US" sz="2800" dirty="0" err="1">
                <a:solidFill>
                  <a:srgbClr val="FFFFFF"/>
                </a:solidFill>
              </a:rPr>
              <a:t>Reformationen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gør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Danmark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fri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af</a:t>
            </a:r>
            <a:r>
              <a:rPr lang="en-US" sz="2800" dirty="0">
                <a:solidFill>
                  <a:srgbClr val="FFFFFF"/>
                </a:solidFill>
              </a:rPr>
              <a:t> den </a:t>
            </a:r>
            <a:r>
              <a:rPr lang="en-US" sz="2800" dirty="0" err="1">
                <a:solidFill>
                  <a:srgbClr val="FFFFFF"/>
                </a:solidFill>
              </a:rPr>
              <a:t>katolske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kirke</a:t>
            </a:r>
            <a:endParaRPr lang="en-US" sz="28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FFFFFF"/>
              </a:solidFill>
            </a:endParaRPr>
          </a:p>
          <a:p>
            <a:r>
              <a:rPr lang="en-US" sz="2800" dirty="0" err="1">
                <a:solidFill>
                  <a:srgbClr val="FFFFFF"/>
                </a:solidFill>
              </a:rPr>
              <a:t>Danmark</a:t>
            </a:r>
            <a:r>
              <a:rPr lang="en-US" sz="2800" dirty="0">
                <a:solidFill>
                  <a:srgbClr val="FFFFFF"/>
                </a:solidFill>
              </a:rPr>
              <a:t> er nu </a:t>
            </a:r>
            <a:r>
              <a:rPr lang="en-US" sz="2800" dirty="0" err="1">
                <a:solidFill>
                  <a:srgbClr val="FFFFFF"/>
                </a:solidFill>
              </a:rPr>
              <a:t>protestanstisk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en-US" sz="2800" dirty="0" err="1">
                <a:solidFill>
                  <a:srgbClr val="FFFFFF"/>
                </a:solidFill>
              </a:rPr>
              <a:t>kristent</a:t>
            </a:r>
            <a:endParaRPr lang="en-US" sz="2800" dirty="0">
              <a:solidFill>
                <a:srgbClr val="FFFFFF"/>
              </a:solidFill>
            </a:endParaRPr>
          </a:p>
        </p:txBody>
      </p:sp>
      <p:pic>
        <p:nvPicPr>
          <p:cNvPr id="8" name="Pladsholder til indhold 7" descr="Et billede, der indeholder bygning, person, udendørs, personer&#10;&#10;Automatisk genereret beskrivelse">
            <a:extLst>
              <a:ext uri="{FF2B5EF4-FFF2-40B4-BE49-F238E27FC236}">
                <a16:creationId xmlns:a16="http://schemas.microsoft.com/office/drawing/2014/main" id="{77E91A1E-1D7A-D74B-BAC5-30763AE2C37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4119" r="3" b="3"/>
          <a:stretch/>
        </p:blipFill>
        <p:spPr>
          <a:xfrm>
            <a:off x="5468548" y="10"/>
            <a:ext cx="672345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97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2F46358-0DB7-443D-99CD-E17948D19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E16D84DA-D3C3-5440-930D-BAC1DE473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Den danske folkekirke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076E724-5EB4-424D-96CA-E021CAFAC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D0A3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E2B65C7-CCE3-B542-A94E-5DA12AE5FB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5902061" cy="3931920"/>
          </a:xfrm>
        </p:spPr>
        <p:txBody>
          <a:bodyPr vert="horz" lIns="45720" tIns="45720" rIns="45720" bIns="45720" rtlCol="0">
            <a:normAutofit/>
          </a:bodyPr>
          <a:lstStyle/>
          <a:p>
            <a:r>
              <a:rPr lang="en-US" sz="3200" dirty="0" err="1"/>
              <a:t>Grundloven</a:t>
            </a:r>
            <a:r>
              <a:rPr lang="en-US" sz="3200" dirty="0"/>
              <a:t> </a:t>
            </a:r>
            <a:r>
              <a:rPr lang="en-US" sz="3200" dirty="0" err="1"/>
              <a:t>fra</a:t>
            </a:r>
            <a:r>
              <a:rPr lang="en-US" sz="3200" dirty="0"/>
              <a:t> 5. </a:t>
            </a:r>
            <a:r>
              <a:rPr lang="en-US" sz="3200" dirty="0" err="1"/>
              <a:t>juni</a:t>
            </a:r>
            <a:r>
              <a:rPr lang="en-US" sz="3200" dirty="0"/>
              <a:t> 1849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Den Danske </a:t>
            </a:r>
            <a:r>
              <a:rPr lang="en-US" sz="3200" dirty="0" err="1"/>
              <a:t>Folkekirke</a:t>
            </a:r>
            <a:r>
              <a:rPr lang="en-US" sz="3200" dirty="0"/>
              <a:t> </a:t>
            </a:r>
            <a:r>
              <a:rPr lang="en-US" sz="3200" dirty="0" err="1"/>
              <a:t>bliver</a:t>
            </a:r>
            <a:r>
              <a:rPr lang="en-US" sz="3200" dirty="0"/>
              <a:t> </a:t>
            </a:r>
            <a:r>
              <a:rPr lang="en-US" sz="3200" dirty="0" err="1"/>
              <a:t>etableret</a:t>
            </a:r>
            <a:endParaRPr lang="en-US" sz="3200" dirty="0"/>
          </a:p>
        </p:txBody>
      </p:sp>
      <p:pic>
        <p:nvPicPr>
          <p:cNvPr id="6" name="Pladsholder til indhold 5" descr="Et billede, der indeholder tekst&#10;&#10;Automatisk genereret beskrivelse">
            <a:extLst>
              <a:ext uri="{FF2B5EF4-FFF2-40B4-BE49-F238E27FC236}">
                <a16:creationId xmlns:a16="http://schemas.microsoft.com/office/drawing/2014/main" id="{7E0611CF-3B00-CC49-81FB-6B2BC8EC546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60" r="937" b="3"/>
          <a:stretch/>
        </p:blipFill>
        <p:spPr>
          <a:xfrm>
            <a:off x="7552267" y="640080"/>
            <a:ext cx="3999654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25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86727A-0307-C249-91BC-279642AB8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400" dirty="0"/>
              <a:t>OM Folkekirke og religion i grundloven af 1953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CB110FB-832E-A048-ABB0-C6CFF2CE3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305133" cy="4023360"/>
          </a:xfrm>
        </p:spPr>
        <p:txBody>
          <a:bodyPr/>
          <a:lstStyle/>
          <a:p>
            <a:r>
              <a:rPr lang="da-DK" dirty="0"/>
              <a:t>§ 4. Den evangelisk-lutherske kirke er den danske folkekirke og understøttes som sådan af staten. </a:t>
            </a:r>
          </a:p>
          <a:p>
            <a:endParaRPr lang="da-DK" dirty="0"/>
          </a:p>
          <a:p>
            <a:r>
              <a:rPr lang="da-DK" dirty="0"/>
              <a:t>§ 6. Kongen skal høre til den evangelisk-lutherske kirke. </a:t>
            </a:r>
          </a:p>
          <a:p>
            <a:endParaRPr lang="da-DK" dirty="0"/>
          </a:p>
          <a:p>
            <a:r>
              <a:rPr lang="da-DK" dirty="0"/>
              <a:t>§ 67. Borgerne har ret til at forene sig i samfund for at dyrke Gud på den måde, der stemmer med deres overbevisning, dog at intet læres eller foretages, som strider mod sædeligheden eller den offentlige orden. 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1902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B91962-7DF7-184A-A00F-2337A45B8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9886679" cy="1499616"/>
          </a:xfrm>
        </p:spPr>
        <p:txBody>
          <a:bodyPr>
            <a:normAutofit/>
          </a:bodyPr>
          <a:lstStyle/>
          <a:p>
            <a:r>
              <a:rPr lang="da-DK" sz="4400" dirty="0"/>
              <a:t>Om folkekirken og religion i grundloven af 1953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0446A2-33CC-E34B-86C9-DB52ED282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§ 68. Ingen er pligtig at yde personlige bidrag til nogen anden gudsdyrkelse end den, som er hans egen. 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§ 70. Ingen kan på grund af sin trosbekendelse eller afstamning berøves adgang til den fulde nydelse af borgerlige og politiske rettigheder eller unddrage sig opfyldelsen af nogen almindelig borgerpligt.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51104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D6C8E7F-6C76-4953-BAE4-12BB009F0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26DD93C6-D35C-754D-93C4-867AD8D0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Trosfrihed men ikke tros</a:t>
            </a:r>
            <a:r>
              <a:rPr lang="en-US" i="1"/>
              <a:t>lighed</a:t>
            </a:r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D6E2BDC-2863-4B1C-B076-BCC55DDDFE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5833EF-D9E3-764D-AA49-F532FC75F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5902061" cy="3931920"/>
          </a:xfrm>
        </p:spPr>
        <p:txBody>
          <a:bodyPr vert="horz" lIns="45720" tIns="45720" rIns="45720" bIns="45720" rtlCol="0">
            <a:normAutofit/>
          </a:bodyPr>
          <a:lstStyle/>
          <a:p>
            <a:r>
              <a:rPr lang="en-US"/>
              <a:t>Folkekirken har en særstatus</a:t>
            </a:r>
          </a:p>
          <a:p>
            <a:pPr lvl="1"/>
            <a:r>
              <a:rPr lang="en-US"/>
              <a:t>Eneste trossamfund, der understøttes af staten</a:t>
            </a:r>
          </a:p>
          <a:p>
            <a:pPr lvl="1"/>
            <a:r>
              <a:rPr lang="en-US"/>
              <a:t>Varetager nogle opgaver for staten</a:t>
            </a:r>
          </a:p>
          <a:p>
            <a:pPr lvl="1"/>
            <a:r>
              <a:rPr lang="en-US"/>
              <a:t>Er langt det største trossamfund i Danmark (ca. 75% af danskerne er medlemmer)</a:t>
            </a:r>
          </a:p>
          <a:p>
            <a:pPr lvl="1"/>
            <a:endParaRPr lang="en-US"/>
          </a:p>
          <a:p>
            <a:pPr marL="128016" lvl="1" indent="0">
              <a:buNone/>
            </a:pPr>
            <a:r>
              <a:rPr lang="en-US"/>
              <a:t>Men der er masser af andre religioner i Danmark!</a:t>
            </a:r>
          </a:p>
          <a:p>
            <a:pPr lvl="1"/>
            <a:r>
              <a:rPr lang="en-US"/>
              <a:t>Trossamfund</a:t>
            </a:r>
          </a:p>
          <a:p>
            <a:pPr lvl="1"/>
            <a:r>
              <a:rPr lang="en-US"/>
              <a:t>Anerkendte trossamfund</a:t>
            </a:r>
          </a:p>
        </p:txBody>
      </p:sp>
      <p:pic>
        <p:nvPicPr>
          <p:cNvPr id="7" name="Pladsholder til indhold 6" descr="Et billede, der indeholder pil&#10;&#10;Automatisk genereret beskrivelse">
            <a:extLst>
              <a:ext uri="{FF2B5EF4-FFF2-40B4-BE49-F238E27FC236}">
                <a16:creationId xmlns:a16="http://schemas.microsoft.com/office/drawing/2014/main" id="{1E00771F-7538-1941-BB4A-86051945670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61343" y="1868586"/>
            <a:ext cx="3999654" cy="399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88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286</Words>
  <Application>Microsoft Macintosh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Tw Cen MT</vt:lpstr>
      <vt:lpstr>Tw Cen MT Condensed</vt:lpstr>
      <vt:lpstr>Wingdings 3</vt:lpstr>
      <vt:lpstr>Integral</vt:lpstr>
      <vt:lpstr>Kristendom i Danmark</vt:lpstr>
      <vt:lpstr>Hvordan danskerne blev kristne</vt:lpstr>
      <vt:lpstr>Hvordan man får vikinger til at elske jesus</vt:lpstr>
      <vt:lpstr>Katolicisme til protestantisme</vt:lpstr>
      <vt:lpstr>Den danske folkekirke</vt:lpstr>
      <vt:lpstr>OM Folkekirke og religion i grundloven af 1953</vt:lpstr>
      <vt:lpstr>Om folkekirken og religion i grundloven af 1953</vt:lpstr>
      <vt:lpstr>Trosfrihed men ikke troslighed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Kristendom i Danmark</dc:title>
  <dc:creator>Lotte Damsgaard</dc:creator>
  <cp:lastModifiedBy>Lotte Damsgaard</cp:lastModifiedBy>
  <cp:revision>2</cp:revision>
  <dcterms:created xsi:type="dcterms:W3CDTF">2021-01-11T10:03:23Z</dcterms:created>
  <dcterms:modified xsi:type="dcterms:W3CDTF">2021-09-01T08:30:12Z</dcterms:modified>
</cp:coreProperties>
</file>