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7" r:id="rId5"/>
    <p:sldId id="258" r:id="rId6"/>
    <p:sldId id="259" r:id="rId7"/>
    <p:sldId id="260" r:id="rId8"/>
    <p:sldId id="261" r:id="rId9"/>
    <p:sldId id="264" r:id="rId10"/>
    <p:sldId id="266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FB92F7-68FC-5160-9B41-0737DA891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741" y="1463769"/>
            <a:ext cx="2526726" cy="3930462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2494" y="0"/>
            <a:ext cx="5671506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6545" y="762538"/>
            <a:ext cx="4237012" cy="3199862"/>
          </a:xfrm>
        </p:spPr>
        <p:txBody>
          <a:bodyPr anchor="b">
            <a:normAutofit/>
          </a:bodyPr>
          <a:lstStyle/>
          <a:p>
            <a:pPr algn="l"/>
            <a:r>
              <a:rPr lang="en-GB" sz="5700">
                <a:solidFill>
                  <a:srgbClr val="FFFFFF"/>
                </a:solidFill>
              </a:rPr>
              <a:t>1984 Crash Course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6545" y="4312561"/>
            <a:ext cx="4237012" cy="1687815"/>
          </a:xfrm>
        </p:spPr>
        <p:txBody>
          <a:bodyPr anchor="t">
            <a:normAutofit/>
          </a:bodyPr>
          <a:lstStyle/>
          <a:p>
            <a:pPr algn="l"/>
            <a:r>
              <a:rPr lang="en-GB" dirty="0">
                <a:solidFill>
                  <a:srgbClr val="FFFFFF"/>
                </a:solidFill>
              </a:rPr>
              <a:t>Key Ideas from George Orwell's Novel (1949)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8261" y="4043302"/>
            <a:ext cx="3977640" cy="18288"/>
          </a:xfrm>
          <a:custGeom>
            <a:avLst/>
            <a:gdLst>
              <a:gd name="csX0" fmla="*/ 0 w 3977640"/>
              <a:gd name="csY0" fmla="*/ 0 h 18288"/>
              <a:gd name="csX1" fmla="*/ 742493 w 3977640"/>
              <a:gd name="csY1" fmla="*/ 0 h 18288"/>
              <a:gd name="csX2" fmla="*/ 1445209 w 3977640"/>
              <a:gd name="csY2" fmla="*/ 0 h 18288"/>
              <a:gd name="csX3" fmla="*/ 2147926 w 3977640"/>
              <a:gd name="csY3" fmla="*/ 0 h 18288"/>
              <a:gd name="csX4" fmla="*/ 2691536 w 3977640"/>
              <a:gd name="csY4" fmla="*/ 0 h 18288"/>
              <a:gd name="csX5" fmla="*/ 3274924 w 3977640"/>
              <a:gd name="csY5" fmla="*/ 0 h 18288"/>
              <a:gd name="csX6" fmla="*/ 3977640 w 3977640"/>
              <a:gd name="csY6" fmla="*/ 0 h 18288"/>
              <a:gd name="csX7" fmla="*/ 3977640 w 3977640"/>
              <a:gd name="csY7" fmla="*/ 18288 h 18288"/>
              <a:gd name="csX8" fmla="*/ 3314700 w 3977640"/>
              <a:gd name="csY8" fmla="*/ 18288 h 18288"/>
              <a:gd name="csX9" fmla="*/ 2771089 w 3977640"/>
              <a:gd name="csY9" fmla="*/ 18288 h 18288"/>
              <a:gd name="csX10" fmla="*/ 2227478 w 3977640"/>
              <a:gd name="csY10" fmla="*/ 18288 h 18288"/>
              <a:gd name="csX11" fmla="*/ 1524762 w 3977640"/>
              <a:gd name="csY11" fmla="*/ 18288 h 18288"/>
              <a:gd name="csX12" fmla="*/ 941375 w 3977640"/>
              <a:gd name="csY12" fmla="*/ 18288 h 18288"/>
              <a:gd name="csX13" fmla="*/ 0 w 3977640"/>
              <a:gd name="csY13" fmla="*/ 18288 h 18288"/>
              <a:gd name="csX14" fmla="*/ 0 w 3977640"/>
              <a:gd name="csY14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977640" h="18288" fill="none" extrusionOk="0">
                <a:moveTo>
                  <a:pt x="0" y="0"/>
                </a:moveTo>
                <a:cubicBezTo>
                  <a:pt x="362724" y="-2785"/>
                  <a:pt x="438784" y="-35866"/>
                  <a:pt x="742493" y="0"/>
                </a:cubicBezTo>
                <a:cubicBezTo>
                  <a:pt x="1046202" y="35866"/>
                  <a:pt x="1214361" y="6330"/>
                  <a:pt x="1445209" y="0"/>
                </a:cubicBezTo>
                <a:cubicBezTo>
                  <a:pt x="1676057" y="-6330"/>
                  <a:pt x="1906372" y="-3266"/>
                  <a:pt x="2147926" y="0"/>
                </a:cubicBezTo>
                <a:cubicBezTo>
                  <a:pt x="2389480" y="3266"/>
                  <a:pt x="2520714" y="16824"/>
                  <a:pt x="2691536" y="0"/>
                </a:cubicBezTo>
                <a:cubicBezTo>
                  <a:pt x="2862358" y="-16824"/>
                  <a:pt x="3036508" y="-14038"/>
                  <a:pt x="3274924" y="0"/>
                </a:cubicBezTo>
                <a:cubicBezTo>
                  <a:pt x="3513340" y="14038"/>
                  <a:pt x="3634141" y="-18809"/>
                  <a:pt x="3977640" y="0"/>
                </a:cubicBezTo>
                <a:cubicBezTo>
                  <a:pt x="3977140" y="8855"/>
                  <a:pt x="3977749" y="14521"/>
                  <a:pt x="3977640" y="18288"/>
                </a:cubicBezTo>
                <a:cubicBezTo>
                  <a:pt x="3757007" y="32029"/>
                  <a:pt x="3469003" y="-5112"/>
                  <a:pt x="3314700" y="18288"/>
                </a:cubicBezTo>
                <a:cubicBezTo>
                  <a:pt x="3160397" y="41688"/>
                  <a:pt x="2914663" y="19512"/>
                  <a:pt x="2771089" y="18288"/>
                </a:cubicBezTo>
                <a:cubicBezTo>
                  <a:pt x="2627515" y="17064"/>
                  <a:pt x="2417576" y="42034"/>
                  <a:pt x="2227478" y="18288"/>
                </a:cubicBezTo>
                <a:cubicBezTo>
                  <a:pt x="2037380" y="-5458"/>
                  <a:pt x="1775246" y="-2032"/>
                  <a:pt x="1524762" y="18288"/>
                </a:cubicBezTo>
                <a:cubicBezTo>
                  <a:pt x="1274278" y="38608"/>
                  <a:pt x="1225405" y="46940"/>
                  <a:pt x="941375" y="18288"/>
                </a:cubicBezTo>
                <a:cubicBezTo>
                  <a:pt x="657345" y="-10364"/>
                  <a:pt x="468340" y="57851"/>
                  <a:pt x="0" y="18288"/>
                </a:cubicBezTo>
                <a:cubicBezTo>
                  <a:pt x="683" y="12014"/>
                  <a:pt x="724" y="5908"/>
                  <a:pt x="0" y="0"/>
                </a:cubicBezTo>
                <a:close/>
              </a:path>
              <a:path w="3977640" h="18288" stroke="0" extrusionOk="0">
                <a:moveTo>
                  <a:pt x="0" y="0"/>
                </a:moveTo>
                <a:cubicBezTo>
                  <a:pt x="167643" y="7540"/>
                  <a:pt x="416663" y="12011"/>
                  <a:pt x="623164" y="0"/>
                </a:cubicBezTo>
                <a:cubicBezTo>
                  <a:pt x="829665" y="-12011"/>
                  <a:pt x="908844" y="7531"/>
                  <a:pt x="1166774" y="0"/>
                </a:cubicBezTo>
                <a:cubicBezTo>
                  <a:pt x="1424704" y="-7531"/>
                  <a:pt x="1745729" y="22552"/>
                  <a:pt x="1909267" y="0"/>
                </a:cubicBezTo>
                <a:cubicBezTo>
                  <a:pt x="2072805" y="-22552"/>
                  <a:pt x="2313264" y="2550"/>
                  <a:pt x="2532431" y="0"/>
                </a:cubicBezTo>
                <a:cubicBezTo>
                  <a:pt x="2751598" y="-2550"/>
                  <a:pt x="2914229" y="-1772"/>
                  <a:pt x="3155594" y="0"/>
                </a:cubicBezTo>
                <a:cubicBezTo>
                  <a:pt x="3396959" y="1772"/>
                  <a:pt x="3603015" y="-38331"/>
                  <a:pt x="3977640" y="0"/>
                </a:cubicBezTo>
                <a:cubicBezTo>
                  <a:pt x="3976742" y="7180"/>
                  <a:pt x="3977809" y="13790"/>
                  <a:pt x="3977640" y="18288"/>
                </a:cubicBezTo>
                <a:cubicBezTo>
                  <a:pt x="3733612" y="44026"/>
                  <a:pt x="3504694" y="34704"/>
                  <a:pt x="3314700" y="18288"/>
                </a:cubicBezTo>
                <a:cubicBezTo>
                  <a:pt x="3124706" y="1872"/>
                  <a:pt x="2970848" y="41228"/>
                  <a:pt x="2771089" y="18288"/>
                </a:cubicBezTo>
                <a:cubicBezTo>
                  <a:pt x="2571330" y="-4652"/>
                  <a:pt x="2374617" y="32581"/>
                  <a:pt x="2108149" y="18288"/>
                </a:cubicBezTo>
                <a:cubicBezTo>
                  <a:pt x="1841681" y="3995"/>
                  <a:pt x="1730147" y="-7187"/>
                  <a:pt x="1445209" y="18288"/>
                </a:cubicBezTo>
                <a:cubicBezTo>
                  <a:pt x="1160271" y="43763"/>
                  <a:pt x="1128446" y="30981"/>
                  <a:pt x="822046" y="18288"/>
                </a:cubicBezTo>
                <a:cubicBezTo>
                  <a:pt x="515646" y="5595"/>
                  <a:pt x="401539" y="48208"/>
                  <a:pt x="0" y="18288"/>
                </a:cubicBezTo>
                <a:cubicBezTo>
                  <a:pt x="571" y="10093"/>
                  <a:pt x="-125" y="8407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3238D-CB46-C3A2-7727-E742722BE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/>
              <a:t>The </a:t>
            </a:r>
            <a:r>
              <a:rPr lang="is-IS" dirty="0" err="1"/>
              <a:t>Ministries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E12CB-2D25-7F90-F98E-89391965E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6632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Ministry of Truth (</a:t>
            </a:r>
            <a:r>
              <a:rPr lang="en-GB" b="1" dirty="0" err="1"/>
              <a:t>Minitrue</a:t>
            </a:r>
            <a:r>
              <a:rPr lang="en-GB" b="1" dirty="0"/>
              <a:t>): </a:t>
            </a:r>
            <a:r>
              <a:rPr lang="en-GB" dirty="0"/>
              <a:t>Fabricates propaganda, revises historical records, and controls media.</a:t>
            </a:r>
          </a:p>
          <a:p>
            <a:r>
              <a:rPr lang="en-GB" b="1" dirty="0"/>
              <a:t>Ministry of Love (</a:t>
            </a:r>
            <a:r>
              <a:rPr lang="en-GB" b="1" dirty="0" err="1"/>
              <a:t>Minilove</a:t>
            </a:r>
            <a:r>
              <a:rPr lang="en-GB" b="1" dirty="0"/>
              <a:t>): </a:t>
            </a:r>
            <a:r>
              <a:rPr lang="en-GB" dirty="0"/>
              <a:t>Maintains law and order through fear, torture, and brainwashing.</a:t>
            </a:r>
          </a:p>
          <a:p>
            <a:r>
              <a:rPr lang="en-GB" b="1" dirty="0"/>
              <a:t>Ministry of Peace (</a:t>
            </a:r>
            <a:r>
              <a:rPr lang="en-GB" b="1" dirty="0" err="1"/>
              <a:t>Minipax</a:t>
            </a:r>
            <a:r>
              <a:rPr lang="en-GB" b="1" dirty="0"/>
              <a:t>): </a:t>
            </a:r>
            <a:r>
              <a:rPr lang="en-GB" dirty="0"/>
              <a:t>Manages perpetual war.</a:t>
            </a:r>
          </a:p>
          <a:p>
            <a:r>
              <a:rPr lang="en-GB" b="1" dirty="0"/>
              <a:t>Ministry of Plenty (</a:t>
            </a:r>
            <a:r>
              <a:rPr lang="en-GB" b="1" dirty="0" err="1"/>
              <a:t>Miniplenty</a:t>
            </a:r>
            <a:r>
              <a:rPr lang="en-GB" b="1" dirty="0"/>
              <a:t>): </a:t>
            </a:r>
            <a:r>
              <a:rPr lang="en-GB" dirty="0"/>
              <a:t>Manages the economy, enforcing poverty and rationing.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9207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Why might governments want to control information?</a:t>
            </a:r>
          </a:p>
          <a:p>
            <a:pPr marL="0" indent="0">
              <a:buNone/>
            </a:pPr>
            <a:r>
              <a:rPr dirty="0"/>
              <a:t>• Why does surveillance change behavior?</a:t>
            </a:r>
          </a:p>
          <a:p>
            <a:pPr marL="0" indent="0">
              <a:buNone/>
            </a:pPr>
            <a:r>
              <a:rPr dirty="0"/>
              <a:t>• Can language influence how people think?</a:t>
            </a:r>
          </a:p>
          <a:p>
            <a:pPr marL="0" indent="0">
              <a:buNone/>
            </a:pPr>
            <a:r>
              <a:rPr dirty="0"/>
              <a:t>• Could something like this happen in modern societies?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What is 1984?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dirty="0"/>
              <a:t>A dystopian novel about a society controlled by a powerful government.</a:t>
            </a:r>
          </a:p>
          <a:p>
            <a:endParaRPr dirty="0"/>
          </a:p>
          <a:p>
            <a:pPr marL="0" indent="0">
              <a:buNone/>
            </a:pPr>
            <a:r>
              <a:rPr dirty="0"/>
              <a:t>Key themes:</a:t>
            </a:r>
          </a:p>
          <a:p>
            <a:r>
              <a:rPr dirty="0"/>
              <a:t>Totalitarian power</a:t>
            </a:r>
          </a:p>
          <a:p>
            <a:r>
              <a:rPr dirty="0"/>
              <a:t>Surveillance</a:t>
            </a:r>
          </a:p>
          <a:p>
            <a:r>
              <a:rPr dirty="0"/>
              <a:t>Propaganda</a:t>
            </a:r>
          </a:p>
          <a:p>
            <a:r>
              <a:rPr dirty="0"/>
              <a:t>Psychological control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5741-695D-03C2-31C1-41F834C37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520" y="839747"/>
            <a:ext cx="2662237" cy="685812"/>
          </a:xfrm>
        </p:spPr>
        <p:txBody>
          <a:bodyPr anchor="b">
            <a:normAutofit/>
          </a:bodyPr>
          <a:lstStyle/>
          <a:p>
            <a:r>
              <a:rPr lang="is-IS" sz="3600" dirty="0"/>
              <a:t>Group </a:t>
            </a:r>
            <a:r>
              <a:rPr lang="is-IS" sz="3600" dirty="0" err="1"/>
              <a:t>work</a:t>
            </a:r>
            <a:endParaRPr lang="en-GB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A7AAD-3801-72DD-2C27-5406A0044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519" y="2533476"/>
            <a:ext cx="2510223" cy="3447832"/>
          </a:xfrm>
        </p:spPr>
        <p:txBody>
          <a:bodyPr anchor="t">
            <a:normAutofit/>
          </a:bodyPr>
          <a:lstStyle/>
          <a:p>
            <a:endParaRPr lang="is-IS" sz="2400" dirty="0"/>
          </a:p>
          <a:p>
            <a:r>
              <a:rPr lang="is-IS" sz="2400" dirty="0"/>
              <a:t>Big Brother</a:t>
            </a:r>
          </a:p>
          <a:p>
            <a:r>
              <a:rPr lang="is-IS" sz="2400" dirty="0" err="1"/>
              <a:t>Thoughtcrime</a:t>
            </a:r>
            <a:endParaRPr lang="is-IS" sz="2400" dirty="0"/>
          </a:p>
          <a:p>
            <a:r>
              <a:rPr lang="is-IS" sz="2400" dirty="0" err="1"/>
              <a:t>Doublethink</a:t>
            </a:r>
            <a:endParaRPr lang="is-IS" sz="2400" dirty="0"/>
          </a:p>
          <a:p>
            <a:r>
              <a:rPr lang="is-IS" sz="2400" dirty="0" err="1"/>
              <a:t>Newspeak</a:t>
            </a:r>
            <a:endParaRPr lang="is-IS" sz="2400" dirty="0"/>
          </a:p>
          <a:p>
            <a:r>
              <a:rPr lang="is-IS" sz="2400" dirty="0" err="1"/>
              <a:t>Memory</a:t>
            </a:r>
            <a:r>
              <a:rPr lang="is-IS" sz="2400" dirty="0"/>
              <a:t> holes</a:t>
            </a:r>
          </a:p>
          <a:p>
            <a:endParaRPr lang="en-GB" sz="17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75373B-5B2B-DBD5-1F03-78B16909DC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571" r="12477" b="1"/>
          <a:stretch>
            <a:fillRect/>
          </a:stretch>
        </p:blipFill>
        <p:spPr>
          <a:xfrm>
            <a:off x="3816932" y="877413"/>
            <a:ext cx="4666971" cy="5043096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3AFCAD34-1AFC-BC1A-F6B2-C34C63912E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816932" y="5858828"/>
            <a:ext cx="4669847" cy="123363"/>
            <a:chOff x="7015162" y="5858828"/>
            <a:chExt cx="4300544" cy="1233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129F4A2-3705-CF87-3DDA-AF9CE9389B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03753" y="3770237"/>
              <a:ext cx="123362" cy="4300544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91B1028-FC76-5583-3A1F-5815A7DCF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09789" y="4876274"/>
              <a:ext cx="123362" cy="2088471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3538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8824632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B1204A-CCF6-51B8-4512-023471BD9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775" y="609597"/>
            <a:ext cx="7044316" cy="1330841"/>
          </a:xfrm>
        </p:spPr>
        <p:txBody>
          <a:bodyPr>
            <a:normAutofit/>
          </a:bodyPr>
          <a:lstStyle/>
          <a:p>
            <a:r>
              <a:rPr lang="is-IS"/>
              <a:t>Group work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5B86A-807B-58AB-0C60-8EB17B8DCA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775" y="2198362"/>
            <a:ext cx="3719225" cy="3917773"/>
          </a:xfrm>
        </p:spPr>
        <p:txBody>
          <a:bodyPr>
            <a:normAutofit/>
          </a:bodyPr>
          <a:lstStyle/>
          <a:p>
            <a:r>
              <a:rPr lang="en-US" sz="2400" dirty="0"/>
              <a:t>1. Explain the concept in your own words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US" sz="2400" dirty="0"/>
              <a:t>2. Discuss why a government might </a:t>
            </a:r>
            <a:r>
              <a:rPr lang="en-US" sz="2400"/>
              <a:t>use it</a:t>
            </a:r>
          </a:p>
          <a:p>
            <a:pPr marL="0" indent="0">
              <a:buNone/>
            </a:pPr>
            <a:endParaRPr lang="en-GB" sz="2400" dirty="0"/>
          </a:p>
          <a:p>
            <a:r>
              <a:rPr lang="en-US" sz="2400" dirty="0"/>
              <a:t>3. Give a modern or historical example</a:t>
            </a:r>
            <a:endParaRPr lang="en-GB" sz="2400" dirty="0"/>
          </a:p>
          <a:p>
            <a:endParaRPr lang="en-GB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5C9763-08CF-E36C-FC90-79FEC64D03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525" y="2985458"/>
            <a:ext cx="3591379" cy="2154827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036218" y="6209414"/>
            <a:ext cx="5107781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GB" sz="4300"/>
              <a:t>Big Brother &amp; Surveillance</a:t>
            </a:r>
          </a:p>
        </p:txBody>
      </p:sp>
      <p:sp>
        <p:nvSpPr>
          <p:cNvPr id="1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sX0" fmla="*/ 0 w 2606040"/>
              <a:gd name="csY0" fmla="*/ 0 h 18288"/>
              <a:gd name="csX1" fmla="*/ 625450 w 2606040"/>
              <a:gd name="csY1" fmla="*/ 0 h 18288"/>
              <a:gd name="csX2" fmla="*/ 1224839 w 2606040"/>
              <a:gd name="csY2" fmla="*/ 0 h 18288"/>
              <a:gd name="csX3" fmla="*/ 1824228 w 2606040"/>
              <a:gd name="csY3" fmla="*/ 0 h 18288"/>
              <a:gd name="csX4" fmla="*/ 2606040 w 2606040"/>
              <a:gd name="csY4" fmla="*/ 0 h 18288"/>
              <a:gd name="csX5" fmla="*/ 2606040 w 2606040"/>
              <a:gd name="csY5" fmla="*/ 18288 h 18288"/>
              <a:gd name="csX6" fmla="*/ 1902409 w 2606040"/>
              <a:gd name="csY6" fmla="*/ 18288 h 18288"/>
              <a:gd name="csX7" fmla="*/ 1276960 w 2606040"/>
              <a:gd name="csY7" fmla="*/ 18288 h 18288"/>
              <a:gd name="csX8" fmla="*/ 677570 w 2606040"/>
              <a:gd name="csY8" fmla="*/ 18288 h 18288"/>
              <a:gd name="csX9" fmla="*/ 0 w 2606040"/>
              <a:gd name="csY9" fmla="*/ 18288 h 18288"/>
              <a:gd name="csX10" fmla="*/ 0 w 2606040"/>
              <a:gd name="csY10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900"/>
              <a:t>Big Brother is the symbolic leader of the ruling Party.</a:t>
            </a:r>
          </a:p>
          <a:p>
            <a:pPr>
              <a:lnSpc>
                <a:spcPct val="90000"/>
              </a:lnSpc>
            </a:pPr>
            <a:endParaRPr lang="en-GB" sz="1900"/>
          </a:p>
          <a:p>
            <a:pPr>
              <a:lnSpc>
                <a:spcPct val="90000"/>
              </a:lnSpc>
            </a:pPr>
            <a:r>
              <a:rPr lang="en-GB" sz="1900"/>
              <a:t>Citizens are constantly watched through telescreens.</a:t>
            </a:r>
          </a:p>
          <a:p>
            <a:pPr>
              <a:lnSpc>
                <a:spcPct val="90000"/>
              </a:lnSpc>
            </a:pPr>
            <a:endParaRPr lang="en-GB" sz="1900"/>
          </a:p>
          <a:p>
            <a:pPr>
              <a:lnSpc>
                <a:spcPct val="90000"/>
              </a:lnSpc>
            </a:pPr>
            <a:r>
              <a:rPr lang="en-GB" sz="1900"/>
              <a:t>Result: People control their own behavior because they believe they are always being observed.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D6AA07-212D-6A54-3CA7-D3DDF9BC5B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497" r="11275"/>
          <a:stretch>
            <a:fillRect/>
          </a:stretch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3321" y="329184"/>
            <a:ext cx="4688333" cy="1783080"/>
          </a:xfrm>
        </p:spPr>
        <p:txBody>
          <a:bodyPr anchor="b">
            <a:normAutofit/>
          </a:bodyPr>
          <a:lstStyle/>
          <a:p>
            <a:r>
              <a:rPr lang="en-GB" sz="4700"/>
              <a:t>Doublethink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9ADB4D-534A-F82C-2F2A-311D63EDD83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1821" r="11640" b="-1"/>
          <a:stretch>
            <a:fillRect/>
          </a:stretch>
        </p:blipFill>
        <p:spPr>
          <a:xfrm>
            <a:off x="20" y="10"/>
            <a:ext cx="3492988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3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3321" y="2374947"/>
            <a:ext cx="3182692" cy="18288"/>
          </a:xfrm>
          <a:custGeom>
            <a:avLst/>
            <a:gdLst>
              <a:gd name="csX0" fmla="*/ 0 w 3182692"/>
              <a:gd name="csY0" fmla="*/ 0 h 18288"/>
              <a:gd name="csX1" fmla="*/ 636538 w 3182692"/>
              <a:gd name="csY1" fmla="*/ 0 h 18288"/>
              <a:gd name="csX2" fmla="*/ 1273077 w 3182692"/>
              <a:gd name="csY2" fmla="*/ 0 h 18288"/>
              <a:gd name="csX3" fmla="*/ 1909615 w 3182692"/>
              <a:gd name="csY3" fmla="*/ 0 h 18288"/>
              <a:gd name="csX4" fmla="*/ 2482500 w 3182692"/>
              <a:gd name="csY4" fmla="*/ 0 h 18288"/>
              <a:gd name="csX5" fmla="*/ 3182692 w 3182692"/>
              <a:gd name="csY5" fmla="*/ 0 h 18288"/>
              <a:gd name="csX6" fmla="*/ 3182692 w 3182692"/>
              <a:gd name="csY6" fmla="*/ 18288 h 18288"/>
              <a:gd name="csX7" fmla="*/ 2609807 w 3182692"/>
              <a:gd name="csY7" fmla="*/ 18288 h 18288"/>
              <a:gd name="csX8" fmla="*/ 2068750 w 3182692"/>
              <a:gd name="csY8" fmla="*/ 18288 h 18288"/>
              <a:gd name="csX9" fmla="*/ 1432211 w 3182692"/>
              <a:gd name="csY9" fmla="*/ 18288 h 18288"/>
              <a:gd name="csX10" fmla="*/ 859327 w 3182692"/>
              <a:gd name="csY10" fmla="*/ 18288 h 18288"/>
              <a:gd name="csX11" fmla="*/ 0 w 3182692"/>
              <a:gd name="csY11" fmla="*/ 18288 h 18288"/>
              <a:gd name="csX12" fmla="*/ 0 w 3182692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182692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07727" y="-28"/>
                  <a:pt x="1273077" y="0"/>
                </a:cubicBezTo>
                <a:cubicBezTo>
                  <a:pt x="1538427" y="28"/>
                  <a:pt x="1698640" y="-12775"/>
                  <a:pt x="1909615" y="0"/>
                </a:cubicBezTo>
                <a:cubicBezTo>
                  <a:pt x="2120590" y="12775"/>
                  <a:pt x="2210293" y="-21823"/>
                  <a:pt x="2482500" y="0"/>
                </a:cubicBezTo>
                <a:cubicBezTo>
                  <a:pt x="2754708" y="21823"/>
                  <a:pt x="3004133" y="-28750"/>
                  <a:pt x="3182692" y="0"/>
                </a:cubicBezTo>
                <a:cubicBezTo>
                  <a:pt x="3183134" y="4516"/>
                  <a:pt x="3181865" y="12266"/>
                  <a:pt x="3182692" y="18288"/>
                </a:cubicBezTo>
                <a:cubicBezTo>
                  <a:pt x="2947402" y="22440"/>
                  <a:pt x="2876226" y="27191"/>
                  <a:pt x="2609807" y="18288"/>
                </a:cubicBezTo>
                <a:cubicBezTo>
                  <a:pt x="2343389" y="9385"/>
                  <a:pt x="2326689" y="25579"/>
                  <a:pt x="2068750" y="18288"/>
                </a:cubicBezTo>
                <a:cubicBezTo>
                  <a:pt x="1810811" y="10997"/>
                  <a:pt x="1713836" y="48219"/>
                  <a:pt x="1432211" y="18288"/>
                </a:cubicBezTo>
                <a:cubicBezTo>
                  <a:pt x="1150586" y="-11643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2" h="18288" stroke="0" extrusionOk="0">
                <a:moveTo>
                  <a:pt x="0" y="0"/>
                </a:moveTo>
                <a:cubicBezTo>
                  <a:pt x="243108" y="-22426"/>
                  <a:pt x="387854" y="22949"/>
                  <a:pt x="572885" y="0"/>
                </a:cubicBezTo>
                <a:cubicBezTo>
                  <a:pt x="757916" y="-22949"/>
                  <a:pt x="923707" y="6797"/>
                  <a:pt x="1113942" y="0"/>
                </a:cubicBezTo>
                <a:cubicBezTo>
                  <a:pt x="1304177" y="-6797"/>
                  <a:pt x="1495991" y="20627"/>
                  <a:pt x="1686827" y="0"/>
                </a:cubicBezTo>
                <a:cubicBezTo>
                  <a:pt x="1877663" y="-20627"/>
                  <a:pt x="2170182" y="-20672"/>
                  <a:pt x="2323365" y="0"/>
                </a:cubicBezTo>
                <a:cubicBezTo>
                  <a:pt x="2476548" y="20672"/>
                  <a:pt x="2919164" y="6097"/>
                  <a:pt x="3182692" y="0"/>
                </a:cubicBezTo>
                <a:cubicBezTo>
                  <a:pt x="3183269" y="4624"/>
                  <a:pt x="3183511" y="11191"/>
                  <a:pt x="3182692" y="18288"/>
                </a:cubicBezTo>
                <a:cubicBezTo>
                  <a:pt x="3026065" y="-10849"/>
                  <a:pt x="2775006" y="23067"/>
                  <a:pt x="2546154" y="18288"/>
                </a:cubicBezTo>
                <a:cubicBezTo>
                  <a:pt x="2317302" y="13509"/>
                  <a:pt x="2168173" y="-8513"/>
                  <a:pt x="1845961" y="18288"/>
                </a:cubicBezTo>
                <a:cubicBezTo>
                  <a:pt x="1523749" y="45089"/>
                  <a:pt x="1450078" y="-844"/>
                  <a:pt x="1304904" y="18288"/>
                </a:cubicBezTo>
                <a:cubicBezTo>
                  <a:pt x="1159730" y="37420"/>
                  <a:pt x="942635" y="-10021"/>
                  <a:pt x="604711" y="18288"/>
                </a:cubicBezTo>
                <a:cubicBezTo>
                  <a:pt x="266787" y="46597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73321" y="2706624"/>
            <a:ext cx="4688333" cy="3483864"/>
          </a:xfrm>
        </p:spPr>
        <p:txBody>
          <a:bodyPr>
            <a:normAutofit/>
          </a:bodyPr>
          <a:lstStyle/>
          <a:p>
            <a:r>
              <a:rPr lang="en-GB" sz="1900" dirty="0"/>
              <a:t>Doublethink means accepting two contradictory ideas at the same time.</a:t>
            </a:r>
          </a:p>
          <a:p>
            <a:endParaRPr lang="en-GB" sz="1900" dirty="0"/>
          </a:p>
          <a:p>
            <a:pPr marL="0" indent="0">
              <a:buNone/>
            </a:pPr>
            <a:r>
              <a:rPr lang="en-GB" sz="1900" dirty="0"/>
              <a:t>Examples:</a:t>
            </a:r>
          </a:p>
          <a:p>
            <a:r>
              <a:rPr lang="en-GB" sz="1900" dirty="0"/>
              <a:t>War is Peace</a:t>
            </a:r>
          </a:p>
          <a:p>
            <a:r>
              <a:rPr lang="en-GB" sz="1900" dirty="0"/>
              <a:t>Freedom is Slavery</a:t>
            </a:r>
          </a:p>
          <a:p>
            <a:r>
              <a:rPr lang="en-GB" sz="1900" dirty="0"/>
              <a:t>Ignorance is Strength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12700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en-GB" sz="3500"/>
              <a:t>Newspeak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70799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B4A39D1-3E7D-2417-C581-EFEA19B1014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845" r="16827" b="-1"/>
          <a:stretch>
            <a:fillRect/>
          </a:stretch>
        </p:blipFill>
        <p:spPr>
          <a:xfrm>
            <a:off x="681228" y="2478024"/>
            <a:ext cx="4507391" cy="369417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8589" y="2478024"/>
            <a:ext cx="2904183" cy="3694176"/>
          </a:xfrm>
        </p:spPr>
        <p:txBody>
          <a:bodyPr anchor="ctr">
            <a:normAutofit/>
          </a:bodyPr>
          <a:lstStyle/>
          <a:p>
            <a:r>
              <a:rPr lang="en-GB" sz="1800" dirty="0"/>
              <a:t>Newspeak is a simplified language designed to limit thought.</a:t>
            </a:r>
          </a:p>
          <a:p>
            <a:endParaRPr lang="en-GB" sz="1800" dirty="0"/>
          </a:p>
          <a:p>
            <a:r>
              <a:rPr lang="en-GB" sz="1800" dirty="0"/>
              <a:t>If people do not have words for ideas like freedom or rebellion it becomes harder to think about them.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9184"/>
            <a:ext cx="5170932" cy="1783080"/>
          </a:xfrm>
        </p:spPr>
        <p:txBody>
          <a:bodyPr anchor="b">
            <a:normAutofit/>
          </a:bodyPr>
          <a:lstStyle/>
          <a:p>
            <a:r>
              <a:rPr lang="en-GB" sz="4700"/>
              <a:t>Thoughtcrime &amp; Rewriting History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9214" y="2395728"/>
            <a:ext cx="3182691" cy="18288"/>
          </a:xfrm>
          <a:custGeom>
            <a:avLst/>
            <a:gdLst>
              <a:gd name="csX0" fmla="*/ 0 w 3182691"/>
              <a:gd name="csY0" fmla="*/ 0 h 18288"/>
              <a:gd name="csX1" fmla="*/ 636538 w 3182691"/>
              <a:gd name="csY1" fmla="*/ 0 h 18288"/>
              <a:gd name="csX2" fmla="*/ 1273076 w 3182691"/>
              <a:gd name="csY2" fmla="*/ 0 h 18288"/>
              <a:gd name="csX3" fmla="*/ 1909615 w 3182691"/>
              <a:gd name="csY3" fmla="*/ 0 h 18288"/>
              <a:gd name="csX4" fmla="*/ 2482499 w 3182691"/>
              <a:gd name="csY4" fmla="*/ 0 h 18288"/>
              <a:gd name="csX5" fmla="*/ 3182691 w 3182691"/>
              <a:gd name="csY5" fmla="*/ 0 h 18288"/>
              <a:gd name="csX6" fmla="*/ 3182691 w 3182691"/>
              <a:gd name="csY6" fmla="*/ 18288 h 18288"/>
              <a:gd name="csX7" fmla="*/ 2609807 w 3182691"/>
              <a:gd name="csY7" fmla="*/ 18288 h 18288"/>
              <a:gd name="csX8" fmla="*/ 2068749 w 3182691"/>
              <a:gd name="csY8" fmla="*/ 18288 h 18288"/>
              <a:gd name="csX9" fmla="*/ 1432211 w 3182691"/>
              <a:gd name="csY9" fmla="*/ 18288 h 18288"/>
              <a:gd name="csX10" fmla="*/ 859327 w 3182691"/>
              <a:gd name="csY10" fmla="*/ 18288 h 18288"/>
              <a:gd name="csX11" fmla="*/ 0 w 3182691"/>
              <a:gd name="csY11" fmla="*/ 18288 h 18288"/>
              <a:gd name="csX12" fmla="*/ 0 w 3182691"/>
              <a:gd name="csY12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3182691" h="18288" fill="none" extrusionOk="0">
                <a:moveTo>
                  <a:pt x="0" y="0"/>
                </a:moveTo>
                <a:cubicBezTo>
                  <a:pt x="253588" y="25878"/>
                  <a:pt x="409323" y="-5359"/>
                  <a:pt x="636538" y="0"/>
                </a:cubicBezTo>
                <a:cubicBezTo>
                  <a:pt x="863753" y="5359"/>
                  <a:pt x="1013406" y="3458"/>
                  <a:pt x="1273076" y="0"/>
                </a:cubicBezTo>
                <a:cubicBezTo>
                  <a:pt x="1532746" y="-3458"/>
                  <a:pt x="1697408" y="-16840"/>
                  <a:pt x="1909615" y="0"/>
                </a:cubicBezTo>
                <a:cubicBezTo>
                  <a:pt x="2121822" y="16840"/>
                  <a:pt x="2213494" y="-18555"/>
                  <a:pt x="2482499" y="0"/>
                </a:cubicBezTo>
                <a:cubicBezTo>
                  <a:pt x="2751504" y="18555"/>
                  <a:pt x="3004132" y="-28750"/>
                  <a:pt x="3182691" y="0"/>
                </a:cubicBezTo>
                <a:cubicBezTo>
                  <a:pt x="3183133" y="4516"/>
                  <a:pt x="3181864" y="12266"/>
                  <a:pt x="3182691" y="18288"/>
                </a:cubicBezTo>
                <a:cubicBezTo>
                  <a:pt x="2947041" y="16687"/>
                  <a:pt x="2875741" y="22937"/>
                  <a:pt x="2609807" y="18288"/>
                </a:cubicBezTo>
                <a:cubicBezTo>
                  <a:pt x="2343873" y="13639"/>
                  <a:pt x="2331203" y="31729"/>
                  <a:pt x="2068749" y="18288"/>
                </a:cubicBezTo>
                <a:cubicBezTo>
                  <a:pt x="1806295" y="4847"/>
                  <a:pt x="1713773" y="47088"/>
                  <a:pt x="1432211" y="18288"/>
                </a:cubicBezTo>
                <a:cubicBezTo>
                  <a:pt x="1150649" y="-10512"/>
                  <a:pt x="982765" y="3747"/>
                  <a:pt x="859327" y="18288"/>
                </a:cubicBezTo>
                <a:cubicBezTo>
                  <a:pt x="735889" y="32829"/>
                  <a:pt x="254183" y="35231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182691" h="18288" stroke="0" extrusionOk="0">
                <a:moveTo>
                  <a:pt x="0" y="0"/>
                </a:moveTo>
                <a:cubicBezTo>
                  <a:pt x="247695" y="-19360"/>
                  <a:pt x="392581" y="-28596"/>
                  <a:pt x="572884" y="0"/>
                </a:cubicBezTo>
                <a:cubicBezTo>
                  <a:pt x="753187" y="28596"/>
                  <a:pt x="922042" y="4121"/>
                  <a:pt x="1113942" y="0"/>
                </a:cubicBezTo>
                <a:cubicBezTo>
                  <a:pt x="1305842" y="-4121"/>
                  <a:pt x="1501806" y="28092"/>
                  <a:pt x="1686826" y="0"/>
                </a:cubicBezTo>
                <a:cubicBezTo>
                  <a:pt x="1871846" y="-28092"/>
                  <a:pt x="2170181" y="-20672"/>
                  <a:pt x="2323364" y="0"/>
                </a:cubicBezTo>
                <a:cubicBezTo>
                  <a:pt x="2476547" y="20672"/>
                  <a:pt x="2919163" y="6097"/>
                  <a:pt x="3182691" y="0"/>
                </a:cubicBezTo>
                <a:cubicBezTo>
                  <a:pt x="3183268" y="4624"/>
                  <a:pt x="3183510" y="11191"/>
                  <a:pt x="3182691" y="18288"/>
                </a:cubicBezTo>
                <a:cubicBezTo>
                  <a:pt x="3026064" y="-10849"/>
                  <a:pt x="2775005" y="23067"/>
                  <a:pt x="2546153" y="18288"/>
                </a:cubicBezTo>
                <a:cubicBezTo>
                  <a:pt x="2317301" y="13509"/>
                  <a:pt x="2164351" y="-9884"/>
                  <a:pt x="1845961" y="18288"/>
                </a:cubicBezTo>
                <a:cubicBezTo>
                  <a:pt x="1527571" y="46460"/>
                  <a:pt x="1455006" y="5824"/>
                  <a:pt x="1304903" y="18288"/>
                </a:cubicBezTo>
                <a:cubicBezTo>
                  <a:pt x="1154800" y="30752"/>
                  <a:pt x="942107" y="-12056"/>
                  <a:pt x="604711" y="18288"/>
                </a:cubicBezTo>
                <a:cubicBezTo>
                  <a:pt x="267315" y="48632"/>
                  <a:pt x="141927" y="-8395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06624"/>
            <a:ext cx="5170932" cy="3483864"/>
          </a:xfrm>
        </p:spPr>
        <p:txBody>
          <a:bodyPr>
            <a:normAutofit/>
          </a:bodyPr>
          <a:lstStyle/>
          <a:p>
            <a:r>
              <a:rPr lang="en-GB" sz="2000" dirty="0"/>
              <a:t>Thoughtcrime: Thinking against the Party.</a:t>
            </a:r>
          </a:p>
          <a:p>
            <a:endParaRPr lang="en-GB" sz="2000" dirty="0"/>
          </a:p>
          <a:p>
            <a:r>
              <a:rPr lang="en-GB" sz="2000" dirty="0"/>
              <a:t>Rewriting history: The government changes past records so it always appears correct.</a:t>
            </a:r>
          </a:p>
          <a:p>
            <a:endParaRPr lang="en-GB" sz="2000" dirty="0"/>
          </a:p>
          <a:p>
            <a:r>
              <a:rPr lang="en-GB" sz="2000" dirty="0"/>
              <a:t>Control of information = control of reality.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708825A-0654-A133-7EE5-4175C93288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0622" y="329183"/>
            <a:ext cx="2225177" cy="342996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307DC22-4513-AC3F-51C6-F48C642F9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7880" y="4325378"/>
            <a:ext cx="2996946" cy="168390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8824632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32173B-C9FF-51E8-501B-ADC4E5B5E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775" y="609597"/>
            <a:ext cx="7044316" cy="1330841"/>
          </a:xfrm>
        </p:spPr>
        <p:txBody>
          <a:bodyPr>
            <a:normAutofit/>
          </a:bodyPr>
          <a:lstStyle/>
          <a:p>
            <a:r>
              <a:rPr lang="is-IS" dirty="0" err="1"/>
              <a:t>Memory</a:t>
            </a:r>
            <a:r>
              <a:rPr lang="is-IS" dirty="0"/>
              <a:t> holes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A54E73-8554-7A6C-34E6-AB9D97005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2775" y="2198362"/>
            <a:ext cx="3719225" cy="3917773"/>
          </a:xfrm>
        </p:spPr>
        <p:txBody>
          <a:bodyPr>
            <a:normAutofit/>
          </a:bodyPr>
          <a:lstStyle/>
          <a:p>
            <a:r>
              <a:rPr lang="is-IS" sz="1700"/>
              <a:t>Small openings/shutes in office walles used to dispose of documents (incineration) </a:t>
            </a:r>
          </a:p>
          <a:p>
            <a:r>
              <a:rPr lang="is-IS" sz="1700"/>
              <a:t>= Rewriting history</a:t>
            </a:r>
          </a:p>
          <a:p>
            <a:r>
              <a:rPr lang="is-IS" sz="1700"/>
              <a:t>= Editing the past – Creating the truth – Controlling thought</a:t>
            </a:r>
          </a:p>
          <a:p>
            <a:endParaRPr lang="is-IS" sz="1700"/>
          </a:p>
          <a:p>
            <a:r>
              <a:rPr lang="is-IS" sz="1700"/>
              <a:t>Symbolizes how information can be edited or manipulated. </a:t>
            </a:r>
          </a:p>
          <a:p>
            <a:pPr marL="0" indent="0">
              <a:buNone/>
            </a:pPr>
            <a:endParaRPr lang="is-IS" sz="1700"/>
          </a:p>
          <a:p>
            <a:r>
              <a:rPr lang="is-IS" sz="1700"/>
              <a:t>Animal Farm?</a:t>
            </a:r>
            <a:endParaRPr lang="en-GB" sz="17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F52E7B-0D87-E96D-5B69-91D38E804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525" y="2868738"/>
            <a:ext cx="3591379" cy="2388267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036218" y="6209414"/>
            <a:ext cx="5107781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105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339</Words>
  <Application>Microsoft Office PowerPoint</Application>
  <PresentationFormat>On-screen Show (4:3)</PresentationFormat>
  <Paragraphs>64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1984 Crash Course</vt:lpstr>
      <vt:lpstr>What is 1984?</vt:lpstr>
      <vt:lpstr>Group work</vt:lpstr>
      <vt:lpstr>Group work</vt:lpstr>
      <vt:lpstr>Big Brother &amp; Surveillance</vt:lpstr>
      <vt:lpstr>Doublethink</vt:lpstr>
      <vt:lpstr>Newspeak</vt:lpstr>
      <vt:lpstr>Thoughtcrime &amp; Rewriting History</vt:lpstr>
      <vt:lpstr>Memory holes</vt:lpstr>
      <vt:lpstr>The Ministries</vt:lpstr>
      <vt:lpstr>Discussion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Rebekka Árnadóttir</cp:lastModifiedBy>
  <cp:revision>6</cp:revision>
  <dcterms:created xsi:type="dcterms:W3CDTF">2013-01-27T09:14:16Z</dcterms:created>
  <dcterms:modified xsi:type="dcterms:W3CDTF">2026-04-27T08:42:08Z</dcterms:modified>
  <cp:category/>
</cp:coreProperties>
</file>