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Override1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4"/>
  </p:sldMasterIdLst>
  <p:sldIdLst>
    <p:sldId id="266" r:id="rId5"/>
    <p:sldId id="267" r:id="rId6"/>
    <p:sldId id="271" r:id="rId7"/>
    <p:sldId id="286" r:id="rId8"/>
    <p:sldId id="272" r:id="rId9"/>
    <p:sldId id="273" r:id="rId10"/>
    <p:sldId id="274" r:id="rId11"/>
    <p:sldId id="302" r:id="rId12"/>
    <p:sldId id="297" r:id="rId13"/>
    <p:sldId id="299" r:id="rId14"/>
    <p:sldId id="284" r:id="rId15"/>
    <p:sldId id="285" r:id="rId16"/>
    <p:sldId id="305" r:id="rId17"/>
    <p:sldId id="304" r:id="rId18"/>
    <p:sldId id="289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Lára Fleckenstein" initials="LF" lastIdx="1" clrIdx="0">
    <p:extLst>
      <p:ext uri="{19B8F6BF-5375-455C-9EA6-DF929625EA0E}">
        <p15:presenceInfo xmlns:p15="http://schemas.microsoft.com/office/powerpoint/2012/main" userId="S::lara@verslo.is::b3b8797e-8dcc-49f0-b851-09e8af1211f2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86" autoAdjust="0"/>
    <p:restoredTop sz="94619" autoAdjust="0"/>
  </p:normalViewPr>
  <p:slideViewPr>
    <p:cSldViewPr snapToGrid="0">
      <p:cViewPr>
        <p:scale>
          <a:sx n="69" d="100"/>
          <a:sy n="69" d="100"/>
        </p:scale>
        <p:origin x="564" y="1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customXml" Target="../customXml/item3.xml"/><Relationship Id="rId21" Type="http://schemas.openxmlformats.org/officeDocument/2006/relationships/presProps" Target="pres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commentAuthors" Target="commentAuthor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39E3965E-AC41-4711-9D10-E25ABB132D86}"/>
              </a:ext>
            </a:extLst>
          </p:cNvPr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90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645152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1"/>
                </a:solidFill>
                <a:latin typeface="+mn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1F5DC8C3-BA5F-4EED-BB9A-A14272BD82A1}"/>
              </a:ext>
            </a:extLst>
          </p:cNvPr>
          <p:cNvCxnSpPr/>
          <p:nvPr/>
        </p:nvCxnSpPr>
        <p:spPr>
          <a:xfrm>
            <a:off x="1207658" y="4474741"/>
            <a:ext cx="987552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925CCF1-92C0-4AF3-BFAF-4921631915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84DA70-C731-4C70-880D-CCD4705E623C}" type="datetime1">
              <a:rPr lang="en-US" smtClean="0"/>
              <a:t>5/5/2026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51A78A9-3DFF-4937-A9F2-5D8CF495F3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FAEB271-5CC0-4759-BC6E-8BE53AB227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872932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54D8B55-9EA8-4B81-8E84-9B93B0A275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E1D723-8F53-4F53-90B0-1982A396982E}" type="datetime1">
              <a:rPr lang="en-US" smtClean="0"/>
              <a:t>5/5/2026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62CA021-2578-47CB-822C-BDDFF7223B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4AAB51D-4141-4682-9375-DAFD5FB9DD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389807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A585C21A-8B93-4657-B5DF-7EAEAD3BE127}"/>
              </a:ext>
            </a:extLst>
          </p:cNvPr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90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663440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1"/>
                </a:solidFill>
                <a:latin typeface="+mn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459DE2C1-4C52-40A3-8959-27B2C1BEBFF6}"/>
              </a:ext>
            </a:extLst>
          </p:cNvPr>
          <p:cNvCxnSpPr/>
          <p:nvPr/>
        </p:nvCxnSpPr>
        <p:spPr>
          <a:xfrm>
            <a:off x="1207658" y="4485132"/>
            <a:ext cx="987552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AF2E137-EC28-48F8-9198-1F02539029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669AF7-7BEB-44E4-9852-375E34362B5B}" type="datetime1">
              <a:rPr lang="en-US" smtClean="0"/>
              <a:t>5/5/2026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89422CD-6F62-4DD6-89EF-07A60B42D2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69C6AFF8-42B4-4D05-969B-9F5FB33555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223314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80" y="2120900"/>
            <a:ext cx="4639736" cy="374819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15944" y="2120900"/>
            <a:ext cx="4639736" cy="374819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782D47D-B0DC-4C40-BCC6-BBBA32584A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AAC38D-0552-4C82-B593-E6124DFADBE2}" type="datetime1">
              <a:rPr lang="en-US" smtClean="0"/>
              <a:t>5/5/2026</a:t>
            </a:fld>
            <a:endParaRPr lang="en-US" dirty="0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4690D34E-7EBD-44B2-83CA-4C126A18D7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2AC511A1-9BBD-42DE-92FB-2AF44F8E97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576118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2057400"/>
            <a:ext cx="4639736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958274"/>
            <a:ext cx="4639736" cy="291082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15944" y="2057400"/>
            <a:ext cx="4639736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515944" y="2958273"/>
            <a:ext cx="4639736" cy="291082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AF8A515-AA94-45D1-9223-5C2272618D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DF0F1C-5577-4ACB-BB62-DF8F3C494C7E}" type="datetime1">
              <a:rPr lang="en-US" smtClean="0"/>
              <a:t>5/5/2026</a:t>
            </a:fld>
            <a:endParaRPr lang="en-US" dirty="0"/>
          </a:p>
        </p:txBody>
      </p:sp>
      <p:sp>
        <p:nvSpPr>
          <p:cNvPr id="11" name="Footer Placeholder 10">
            <a:extLst>
              <a:ext uri="{FF2B5EF4-FFF2-40B4-BE49-F238E27FC236}">
                <a16:creationId xmlns:a16="http://schemas.microsoft.com/office/drawing/2014/main" id="{D052F5BC-98E0-4D60-AD67-9547738B7D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A38552DC-952E-41EA-AAAF-C2187523C0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28083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7392073F-158F-44A3-8913-917AFFC1BC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75B394-D9F9-4F0C-B15D-605F45CB9E9F}" type="datetime1">
              <a:rPr lang="en-US" smtClean="0"/>
              <a:t>5/5/2026</a:t>
            </a:fld>
            <a:endParaRPr lang="en-US" dirty="0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EED72207-24CA-42B7-A975-2F8E41CBA9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D01080F2-251A-4B88-9A62-16F46D724F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017711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A8E9C91B-7EAD-4562-AB0E-DFB9663AECE3}"/>
              </a:ext>
            </a:extLst>
          </p:cNvPr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4E9223F-721F-47BF-9FD5-0F8D12FF0D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667345-2558-425A-8533-9BFDBCE15005}" type="datetime1">
              <a:rPr lang="en-US" smtClean="0"/>
              <a:t>5/5/2026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5915714-6BBA-4593-8591-4E26F7D58D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E06F857-D2E1-44DD-ABDD-EBB739645B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507016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16D90D66-BCB9-4229-A829-628874352AC0}"/>
              </a:ext>
            </a:extLst>
          </p:cNvPr>
          <p:cNvSpPr/>
          <p:nvPr/>
        </p:nvSpPr>
        <p:spPr>
          <a:xfrm>
            <a:off x="16" y="0"/>
            <a:ext cx="4654296" cy="68580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3466" y="786383"/>
            <a:ext cx="3517567" cy="2093975"/>
          </a:xfrm>
        </p:spPr>
        <p:txBody>
          <a:bodyPr anchor="b">
            <a:normAutofit/>
          </a:bodyPr>
          <a:lstStyle>
            <a:lvl1pPr>
              <a:lnSpc>
                <a:spcPct val="90000"/>
              </a:lnSpc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58984" y="812799"/>
            <a:ext cx="5928344" cy="529475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43465" y="3043050"/>
            <a:ext cx="3517567" cy="3064505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43464" y="6446520"/>
            <a:ext cx="3517568" cy="365125"/>
          </a:xfrm>
        </p:spPr>
        <p:txBody>
          <a:bodyPr/>
          <a:lstStyle>
            <a:lvl1pPr algn="l">
              <a:defRPr/>
            </a:lvl1pPr>
          </a:lstStyle>
          <a:p>
            <a:fld id="{92BEA474-078D-4E9B-9B14-09A87B19DC46}" type="datetime1">
              <a:rPr lang="en-US" smtClean="0"/>
              <a:t>5/5/2026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458983" y="6446520"/>
            <a:ext cx="5334019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3A98EE3D-8CD1-4C3F-BD1C-C98C9596463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013020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DA134939-39C0-4522-A125-A13DFDA66490}"/>
              </a:ext>
            </a:extLst>
          </p:cNvPr>
          <p:cNvSpPr/>
          <p:nvPr/>
        </p:nvSpPr>
        <p:spPr>
          <a:xfrm>
            <a:off x="0" y="4578350"/>
            <a:ext cx="12188825" cy="227965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578350"/>
          </a:xfrm>
          <a:solidFill>
            <a:schemeClr val="bg1">
              <a:lumMod val="85000"/>
            </a:schemeClr>
          </a:solidFill>
        </p:spPr>
        <p:txBody>
          <a:bodyPr lIns="457200" tIns="45720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79" y="4799362"/>
            <a:ext cx="10113645" cy="743682"/>
          </a:xfrm>
        </p:spPr>
        <p:txBody>
          <a:bodyPr tIns="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79" y="5715000"/>
            <a:ext cx="10113264" cy="60960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907D986-8816-4272-A432-0437A28A9828}" type="datetime1">
              <a:rPr lang="en-US" smtClean="0"/>
              <a:t>5/5/2026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097279" y="6446838"/>
            <a:ext cx="6818262" cy="365125"/>
          </a:xfrm>
        </p:spPr>
        <p:txBody>
          <a:bodyPr/>
          <a:lstStyle/>
          <a:p>
            <a:pPr algn="l"/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588268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416A0E3C-60E6-4F39-BC55-5F7C224E1F7C}"/>
              </a:ext>
            </a:extLst>
          </p:cNvPr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GB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2108201"/>
            <a:ext cx="10058400" cy="3760891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218426" y="6446838"/>
            <a:ext cx="2584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rgbClr val="FFFFFF"/>
                </a:solidFill>
              </a:defRPr>
            </a:lvl1pPr>
          </a:lstStyle>
          <a:p>
            <a:fld id="{62D6E202-B606-4609-B914-27C9371A1F6D}" type="datetime1">
              <a:rPr lang="en-US" smtClean="0"/>
              <a:t>5/5/2026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97279" y="6446838"/>
            <a:ext cx="681826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993582" y="6446838"/>
            <a:ext cx="7800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C5025DAC-8B93-4160-B017-3A274A5828C0}"/>
              </a:ext>
            </a:extLst>
          </p:cNvPr>
          <p:cNvCxnSpPr/>
          <p:nvPr/>
        </p:nvCxnSpPr>
        <p:spPr>
          <a:xfrm>
            <a:off x="1193532" y="1897380"/>
            <a:ext cx="996696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160147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6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11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Tx/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Tx/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Tx/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Tx/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sv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sv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sv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2" name="Rectangle 30">
            <a:extLst>
              <a:ext uri="{FF2B5EF4-FFF2-40B4-BE49-F238E27FC236}">
                <a16:creationId xmlns:a16="http://schemas.microsoft.com/office/drawing/2014/main" id="{A9286AD2-18A9-4868-A4E3-7A2097A2081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12192001" cy="685799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AB2EA78-AEB3-469B-9025-3B17201A457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48929" y="639097"/>
            <a:ext cx="6253317" cy="3686015"/>
          </a:xfrm>
        </p:spPr>
        <p:txBody>
          <a:bodyPr>
            <a:normAutofit/>
          </a:bodyPr>
          <a:lstStyle/>
          <a:p>
            <a:r>
              <a:rPr lang="en-US" dirty="0"/>
              <a:t>Debates 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55E1F2F-E259-4EA8-9FFD-3A10AF54185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32899" y="4672739"/>
            <a:ext cx="6269347" cy="1021498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</a:rPr>
              <a:t>NGK 2026</a:t>
            </a:r>
          </a:p>
        </p:txBody>
      </p:sp>
      <p:cxnSp>
        <p:nvCxnSpPr>
          <p:cNvPr id="53" name="Straight Connector 32">
            <a:extLst>
              <a:ext uri="{FF2B5EF4-FFF2-40B4-BE49-F238E27FC236}">
                <a16:creationId xmlns:a16="http://schemas.microsoft.com/office/drawing/2014/main" id="{E7A7CD63-7EC3-44F3-95D0-595C4019FF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44179" y="4498925"/>
            <a:ext cx="5636107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Picture 5">
            <a:extLst>
              <a:ext uri="{FF2B5EF4-FFF2-40B4-BE49-F238E27FC236}">
                <a16:creationId xmlns:a16="http://schemas.microsoft.com/office/drawing/2014/main" id="{8940CBE3-3F91-419A-A649-32AB388ECA8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4056"/>
          <a:stretch/>
        </p:blipFill>
        <p:spPr>
          <a:xfrm>
            <a:off x="7556686" y="1"/>
            <a:ext cx="4635315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591584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B432FF-440A-0E23-8D1B-E84D5AA085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 dirty="0"/>
              <a:t>PEEL - </a:t>
            </a:r>
            <a:r>
              <a:rPr lang="is-IS" dirty="0" err="1"/>
              <a:t>Example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0AAA800-D4DE-5964-F9DF-218335B0D45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80" y="1879601"/>
            <a:ext cx="10058400" cy="3989492"/>
          </a:xfrm>
        </p:spPr>
        <p:txBody>
          <a:bodyPr>
            <a:normAutofit fontScale="92500" lnSpcReduction="10000"/>
          </a:bodyPr>
          <a:lstStyle/>
          <a:p>
            <a:pPr>
              <a:lnSpc>
                <a:spcPct val="115000"/>
              </a:lnSpc>
              <a:spcAft>
                <a:spcPts val="800"/>
              </a:spcAft>
            </a:pPr>
            <a:endParaRPr lang="en-GB" sz="18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800"/>
              </a:spcAft>
            </a:pPr>
            <a:r>
              <a:rPr lang="en-GB" sz="2400" b="1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Point</a:t>
            </a:r>
            <a:r>
              <a:rPr lang="en-GB" sz="24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: Single-use plastics cause significant environmental harm.</a:t>
            </a:r>
          </a:p>
          <a:p>
            <a:pPr>
              <a:lnSpc>
                <a:spcPct val="115000"/>
              </a:lnSpc>
              <a:spcAft>
                <a:spcPts val="800"/>
              </a:spcAft>
            </a:pPr>
            <a:r>
              <a:rPr lang="en-GB" sz="2400" b="1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Explanation</a:t>
            </a:r>
            <a:r>
              <a:rPr lang="en-GB" sz="24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: Single-use plastics are often discarded after one use and take hundreds of years to decompose, leading to pollution.</a:t>
            </a:r>
          </a:p>
          <a:p>
            <a:pPr>
              <a:lnSpc>
                <a:spcPct val="115000"/>
              </a:lnSpc>
              <a:spcAft>
                <a:spcPts val="800"/>
              </a:spcAft>
            </a:pPr>
            <a:r>
              <a:rPr lang="en-GB" sz="2400" b="1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Evidence</a:t>
            </a:r>
            <a:r>
              <a:rPr lang="en-GB" sz="24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: Studies show that 91% of plastic is not recycled and ends up in landfills or oceans, harming wildlife and ecosystems.</a:t>
            </a:r>
          </a:p>
          <a:p>
            <a:pPr>
              <a:lnSpc>
                <a:spcPct val="115000"/>
              </a:lnSpc>
              <a:spcAft>
                <a:spcPts val="800"/>
              </a:spcAft>
            </a:pPr>
            <a:r>
              <a:rPr lang="en-GB" sz="2400" b="1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Link</a:t>
            </a:r>
            <a:r>
              <a:rPr lang="en-GB" sz="24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: Therefore, banning single-use plastics would reduce this pollution, making our motion necessary for environmental protection.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9970185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3558DB37-9FEE-48A2-8578-ED040157394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07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F7FCCA6-00E2-4F74-A105-0D769872F24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07" y="0"/>
            <a:ext cx="12188952" cy="1905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72196CB-CB7F-4ABF-94B6-62427C6C5E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 anchor="ctr">
            <a:normAutofit/>
          </a:bodyPr>
          <a:lstStyle/>
          <a:p>
            <a:r>
              <a:rPr lang="is-IS" dirty="0">
                <a:solidFill>
                  <a:srgbClr val="FFFFFF"/>
                </a:solidFill>
              </a:rPr>
              <a:t>Introducing Arguments</a:t>
            </a:r>
            <a:endParaRPr lang="en-GB" dirty="0">
              <a:solidFill>
                <a:srgbClr val="FFFFFF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E6BAD89-F446-425A-99EF-D3CF8E088D4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2450" y="2023963"/>
            <a:ext cx="10602913" cy="4376837"/>
          </a:xfrm>
        </p:spPr>
        <p:txBody>
          <a:bodyPr>
            <a:normAutofit fontScale="40000" lnSpcReduction="20000"/>
          </a:bodyPr>
          <a:lstStyle/>
          <a:p>
            <a:pPr fontAlgn="base">
              <a:lnSpc>
                <a:spcPct val="120000"/>
              </a:lnSpc>
              <a:spcAft>
                <a:spcPts val="800"/>
              </a:spcAft>
            </a:pPr>
            <a:r>
              <a:rPr lang="en-GB" sz="3500" i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Let me come to my first/second/…/next argument: </a:t>
            </a:r>
            <a:r>
              <a:rPr lang="en-GB" sz="3500" i="1" dirty="0">
                <a:solidFill>
                  <a:srgbClr val="008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[concise label of argument]</a:t>
            </a:r>
            <a:endParaRPr lang="en-GB" sz="35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fontAlgn="base">
              <a:lnSpc>
                <a:spcPct val="120000"/>
              </a:lnSpc>
              <a:spcAft>
                <a:spcPts val="800"/>
              </a:spcAft>
            </a:pPr>
            <a:r>
              <a:rPr lang="en-GB" sz="3500" i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My first/… argument is:</a:t>
            </a:r>
            <a:endParaRPr lang="en-GB" sz="35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fontAlgn="base">
              <a:lnSpc>
                <a:spcPct val="120000"/>
              </a:lnSpc>
              <a:spcAft>
                <a:spcPts val="800"/>
              </a:spcAft>
            </a:pPr>
            <a:r>
              <a:rPr lang="en-GB" sz="3500" i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The first/… reason why we’re prop/opposing this motion is: explaining arguments:</a:t>
            </a:r>
            <a:endParaRPr lang="en-GB" sz="35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fontAlgn="base">
              <a:lnSpc>
                <a:spcPct val="120000"/>
              </a:lnSpc>
              <a:spcAft>
                <a:spcPts val="800"/>
              </a:spcAft>
            </a:pPr>
            <a:r>
              <a:rPr lang="en-GB" sz="3500" i="1" dirty="0">
                <a:solidFill>
                  <a:srgbClr val="008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[rather abstract explanation on how the argument should work]</a:t>
            </a:r>
            <a:r>
              <a:rPr lang="en-GB" sz="3500" i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giving examples:</a:t>
            </a:r>
            <a:endParaRPr lang="en-GB" sz="35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fontAlgn="base">
              <a:lnSpc>
                <a:spcPct val="120000"/>
              </a:lnSpc>
              <a:spcAft>
                <a:spcPts val="800"/>
              </a:spcAft>
            </a:pPr>
            <a:r>
              <a:rPr lang="en-GB" sz="3500" i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In fact, you can find many examples for this in real life. Just think of…</a:t>
            </a:r>
            <a:endParaRPr lang="en-GB" sz="35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fontAlgn="base">
              <a:lnSpc>
                <a:spcPct val="120000"/>
              </a:lnSpc>
              <a:spcAft>
                <a:spcPts val="800"/>
              </a:spcAft>
            </a:pPr>
            <a:r>
              <a:rPr lang="en-GB" sz="3500" i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And there are similar cases, such as…, …</a:t>
            </a:r>
            <a:endParaRPr lang="en-GB" sz="35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fontAlgn="base">
              <a:lnSpc>
                <a:spcPct val="120000"/>
              </a:lnSpc>
              <a:spcAft>
                <a:spcPts val="800"/>
              </a:spcAft>
            </a:pPr>
            <a:r>
              <a:rPr lang="en-GB" sz="3500" i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So in this simple example we can clearly see the effect of …</a:t>
            </a:r>
            <a:endParaRPr lang="en-GB" sz="35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fontAlgn="base">
              <a:lnSpc>
                <a:spcPct val="120000"/>
              </a:lnSpc>
              <a:spcAft>
                <a:spcPts val="800"/>
              </a:spcAft>
            </a:pPr>
            <a:r>
              <a:rPr lang="en-GB" sz="3500" i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So as we have seen </a:t>
            </a:r>
            <a:r>
              <a:rPr lang="en-GB" sz="3500" i="1" dirty="0">
                <a:solidFill>
                  <a:srgbClr val="008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[argument label],</a:t>
            </a:r>
            <a:r>
              <a:rPr lang="en-GB" sz="3500" i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and therefore </a:t>
            </a:r>
            <a:r>
              <a:rPr lang="en-GB" sz="3500" i="1" dirty="0">
                <a:solidFill>
                  <a:srgbClr val="008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[motion]</a:t>
            </a:r>
            <a:r>
              <a:rPr lang="en-GB" sz="3500" i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GB" sz="35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fontAlgn="base">
              <a:lnSpc>
                <a:spcPct val="120000"/>
              </a:lnSpc>
              <a:spcAft>
                <a:spcPts val="800"/>
              </a:spcAft>
            </a:pPr>
            <a:r>
              <a:rPr lang="en-GB" sz="3500" i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Now because of this …, we have to support this motion.</a:t>
            </a:r>
            <a:endParaRPr lang="en-GB" sz="35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GB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9B834327-03F1-4931-8261-971373A5A69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400800"/>
            <a:ext cx="12192000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5711452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3558DB37-9FEE-48A2-8578-ED040157394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07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F7FCCA6-00E2-4F74-A105-0D769872F24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07" y="0"/>
            <a:ext cx="12188952" cy="1905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3471C6C-141D-433A-90AC-6A893DD835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 anchor="ctr">
            <a:normAutofit/>
          </a:bodyPr>
          <a:lstStyle/>
          <a:p>
            <a:r>
              <a:rPr lang="is-IS" dirty="0">
                <a:solidFill>
                  <a:srgbClr val="FFFFFF"/>
                </a:solidFill>
              </a:rPr>
              <a:t>Summarizing and Ending Your Speeches</a:t>
            </a:r>
            <a:endParaRPr lang="en-GB" dirty="0">
              <a:solidFill>
                <a:srgbClr val="FFFFFF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074D3FC-A921-4C06-BF5E-CBC92A5A160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6963" y="2675694"/>
            <a:ext cx="10058400" cy="3193294"/>
          </a:xfrm>
        </p:spPr>
        <p:txBody>
          <a:bodyPr>
            <a:normAutofit/>
          </a:bodyPr>
          <a:lstStyle/>
          <a:p>
            <a:pPr fontAlgn="base">
              <a:lnSpc>
                <a:spcPct val="200000"/>
              </a:lnSpc>
              <a:spcAft>
                <a:spcPts val="800"/>
              </a:spcAft>
            </a:pPr>
            <a:r>
              <a:rPr lang="en-GB" sz="1800" i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So Ladies and Gentlemen, what have I told you today? Firstly …, Secondly..</a:t>
            </a:r>
            <a:endParaRPr lang="en-GB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fontAlgn="base">
              <a:lnSpc>
                <a:spcPct val="200000"/>
              </a:lnSpc>
              <a:spcAft>
                <a:spcPts val="800"/>
              </a:spcAft>
            </a:pPr>
            <a:r>
              <a:rPr lang="en-GB" sz="1800" i="1" dirty="0">
                <a:solidFill>
                  <a:srgbClr val="008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[some nice closing words]</a:t>
            </a:r>
            <a:endParaRPr lang="en-GB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fontAlgn="base">
              <a:lnSpc>
                <a:spcPct val="200000"/>
              </a:lnSpc>
              <a:spcAft>
                <a:spcPts val="800"/>
              </a:spcAft>
            </a:pPr>
            <a:r>
              <a:rPr lang="en-GB" sz="1800" i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And for all of these reasons, the motion must stand/fall.</a:t>
            </a:r>
            <a:endParaRPr lang="en-GB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GB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9B834327-03F1-4931-8261-971373A5A69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400800"/>
            <a:ext cx="12192000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9965212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527BB7-ADF8-D81B-23EC-F3A9FAF4EE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 dirty="0" err="1"/>
              <a:t>Possible</a:t>
            </a:r>
            <a:r>
              <a:rPr lang="is-IS" dirty="0"/>
              <a:t> </a:t>
            </a:r>
            <a:r>
              <a:rPr lang="is-IS" dirty="0" err="1"/>
              <a:t>topics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28897C7-E1D9-56D3-D8CC-0F4C2F07092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GB" dirty="0"/>
              <a:t>“Under extreme pressure, morality becomes flexible” </a:t>
            </a:r>
          </a:p>
          <a:p>
            <a:r>
              <a:rPr lang="en-GB" dirty="0"/>
              <a:t>“Systems of control are most effective when people enforce them on themselves”</a:t>
            </a:r>
          </a:p>
          <a:p>
            <a:r>
              <a:rPr lang="en-GB" dirty="0"/>
              <a:t>“The desire to belong is stronger than the desire to be free”</a:t>
            </a:r>
          </a:p>
          <a:p>
            <a:r>
              <a:rPr lang="en-GB" dirty="0"/>
              <a:t>“Most people believe they would resist—but wouldn’t”</a:t>
            </a:r>
          </a:p>
          <a:p>
            <a:r>
              <a:rPr lang="en-US" dirty="0"/>
              <a:t>“Surveillance does more harm than good”</a:t>
            </a:r>
          </a:p>
          <a:p>
            <a:r>
              <a:rPr lang="en-US" dirty="0"/>
              <a:t>“A completely equal society is impossible”</a:t>
            </a:r>
          </a:p>
          <a:p>
            <a:r>
              <a:rPr lang="en-US" dirty="0"/>
              <a:t>“Controlling language is the most effective way to control thought”</a:t>
            </a:r>
          </a:p>
          <a:p>
            <a:r>
              <a:rPr lang="en-US" dirty="0"/>
              <a:t>“The greatest threat to oppressive systems is awareness”</a:t>
            </a:r>
            <a:endParaRPr lang="en-GB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745348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39E3965E-AC41-4711-9D10-E25ABB132D8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GB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1F5DC8C3-BA5F-4EED-BB9A-A14272BD82A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207658" y="4474741"/>
            <a:ext cx="987552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8C6E698C-8155-4B8B-BDC9-B7299772B5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B33039E-F436-0F79-C7F8-1CDD83B69F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5201" y="772731"/>
            <a:ext cx="6255026" cy="5054008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r"/>
            <a:r>
              <a:rPr lang="en-US" dirty="0"/>
              <a:t>Include at least 2 references to…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C62CEFB-E631-3962-0991-DAB55ECD02A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870995" y="772731"/>
            <a:ext cx="3341488" cy="5054008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100000"/>
              </a:lnSpc>
            </a:pPr>
            <a:r>
              <a:rPr lang="en-US"/>
              <a:t>Animal Farm</a:t>
            </a:r>
          </a:p>
          <a:p>
            <a:pPr>
              <a:lnSpc>
                <a:spcPct val="100000"/>
              </a:lnSpc>
            </a:pPr>
            <a:r>
              <a:rPr lang="en-US"/>
              <a:t>Harrison Bergeron</a:t>
            </a:r>
          </a:p>
          <a:p>
            <a:pPr>
              <a:lnSpc>
                <a:spcPct val="100000"/>
              </a:lnSpc>
            </a:pPr>
            <a:r>
              <a:rPr lang="en-US"/>
              <a:t>1984</a:t>
            </a:r>
          </a:p>
          <a:p>
            <a:pPr>
              <a:lnSpc>
                <a:spcPct val="100000"/>
              </a:lnSpc>
            </a:pPr>
            <a:r>
              <a:rPr lang="en-US"/>
              <a:t>The heist</a:t>
            </a:r>
          </a:p>
          <a:p>
            <a:pPr>
              <a:lnSpc>
                <a:spcPct val="100000"/>
              </a:lnSpc>
            </a:pPr>
            <a:r>
              <a:rPr lang="en-US"/>
              <a:t>Nosedive</a:t>
            </a: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09525C9A-1972-4836-BA7A-706C946EF4D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534656" y="1520631"/>
            <a:ext cx="0" cy="3558208"/>
          </a:xfrm>
          <a:prstGeom prst="line">
            <a:avLst/>
          </a:prstGeom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Rectangle 15">
            <a:extLst>
              <a:ext uri="{FF2B5EF4-FFF2-40B4-BE49-F238E27FC236}">
                <a16:creationId xmlns:a16="http://schemas.microsoft.com/office/drawing/2014/main" id="{8D60EC1B-554F-47EF-839A-BAAD858F666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400800"/>
            <a:ext cx="12192000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9141007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Rectangle 70">
            <a:extLst>
              <a:ext uri="{FF2B5EF4-FFF2-40B4-BE49-F238E27FC236}">
                <a16:creationId xmlns:a16="http://schemas.microsoft.com/office/drawing/2014/main" id="{39E3965E-AC41-4711-9D10-E25ABB132D8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GB"/>
          </a:p>
        </p:txBody>
      </p:sp>
      <p:cxnSp>
        <p:nvCxnSpPr>
          <p:cNvPr id="73" name="Straight Connector 72">
            <a:extLst>
              <a:ext uri="{FF2B5EF4-FFF2-40B4-BE49-F238E27FC236}">
                <a16:creationId xmlns:a16="http://schemas.microsoft.com/office/drawing/2014/main" id="{1F5DC8C3-BA5F-4EED-BB9A-A14272BD82A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207658" y="4474741"/>
            <a:ext cx="987552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 useBgFill="1">
        <p:nvSpPr>
          <p:cNvPr id="75" name="Rectangle 74">
            <a:extLst>
              <a:ext uri="{FF2B5EF4-FFF2-40B4-BE49-F238E27FC236}">
                <a16:creationId xmlns:a16="http://schemas.microsoft.com/office/drawing/2014/main" id="{4C869C3B-5565-4AAC-86A8-9EB0AB1C653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1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5E832DBD-FD4B-49C4-8D47-E4A1135309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8423" y="3807725"/>
            <a:ext cx="10909073" cy="1447062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6000" dirty="0"/>
              <a:t>Good Luck </a:t>
            </a:r>
            <a:r>
              <a:rPr lang="en-US" sz="6000" dirty="0">
                <a:sym typeface="Wingdings" panose="05000000000000000000" pitchFamily="2" charset="2"/>
              </a:rPr>
              <a:t> </a:t>
            </a:r>
            <a:endParaRPr lang="en-US" sz="6000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E07D946F-AF9A-4D99-AE63-1F1648864D4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281474" y="5576520"/>
            <a:ext cx="9622971" cy="691312"/>
          </a:xfrm>
        </p:spPr>
        <p:txBody>
          <a:bodyPr vert="horz" lIns="91440" tIns="45720" rIns="91440" bIns="45720" rtlCol="0">
            <a:normAutofit/>
          </a:bodyPr>
          <a:lstStyle/>
          <a:p>
            <a:pPr algn="ctr">
              <a:lnSpc>
                <a:spcPct val="100000"/>
              </a:lnSpc>
            </a:pPr>
            <a:endParaRPr lang="en-US" sz="20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pic>
        <p:nvPicPr>
          <p:cNvPr id="3074" name="Picture 2" descr="See the source image">
            <a:extLst>
              <a:ext uri="{FF2B5EF4-FFF2-40B4-BE49-F238E27FC236}">
                <a16:creationId xmlns:a16="http://schemas.microsoft.com/office/drawing/2014/main" id="{0CEB6B46-8AC2-4731-B43E-1CD4F089492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544009" y="937278"/>
            <a:ext cx="5091318" cy="25838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77" name="Straight Connector 76">
            <a:extLst>
              <a:ext uri="{FF2B5EF4-FFF2-40B4-BE49-F238E27FC236}">
                <a16:creationId xmlns:a16="http://schemas.microsoft.com/office/drawing/2014/main" id="{F41136EC-EC34-4D08-B5AB-8CE5870B1C7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752600" y="5415653"/>
            <a:ext cx="868680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9" name="Rectangle 78">
            <a:extLst>
              <a:ext uri="{FF2B5EF4-FFF2-40B4-BE49-F238E27FC236}">
                <a16:creationId xmlns:a16="http://schemas.microsoft.com/office/drawing/2014/main" id="{064CBAAB-7956-4763-9F69-A3FDBF1ACBA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400800"/>
            <a:ext cx="12192000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7044513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CFCCEB-9AFA-4C1C-B692-ED5DED7B3E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 dirty="0"/>
              <a:t>Aim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7E6C5EE-885E-42D7-BB83-BA4561814C4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GB" sz="4400" dirty="0"/>
          </a:p>
          <a:p>
            <a:r>
              <a:rPr lang="en-US" sz="40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The aim of this project is to practice oral skills and critical thinking.</a:t>
            </a:r>
            <a:endParaRPr lang="en-GB" sz="40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endParaRPr lang="en-GB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7087259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13BCCAE5-A35B-4B66-A4A7-E23C34A403A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EE1FCB6-217A-45CC-856F-4D88975475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>
            <a:normAutofit/>
          </a:bodyPr>
          <a:lstStyle/>
          <a:p>
            <a:r>
              <a:rPr lang="is-IS" dirty="0"/>
              <a:t>Grading</a:t>
            </a:r>
            <a:endParaRPr lang="en-GB" dirty="0"/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6987BDFB-DE64-4B56-B44F-45FAE19FA94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193532" y="1895846"/>
            <a:ext cx="996696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9858515-E45E-412A-9A5E-020419B3F6E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80" y="2108201"/>
            <a:ext cx="6437367" cy="3760891"/>
          </a:xfrm>
        </p:spPr>
        <p:txBody>
          <a:bodyPr>
            <a:normAutofit/>
          </a:bodyPr>
          <a:lstStyle/>
          <a:p>
            <a:pPr marL="342900" lvl="0" indent="-342900">
              <a:spcBef>
                <a:spcPts val="500"/>
              </a:spcBef>
              <a:spcAft>
                <a:spcPts val="1200"/>
              </a:spcAft>
              <a:buFont typeface="Symbol" panose="05050102010706020507" pitchFamily="18" charset="2"/>
              <a:buChar char=""/>
            </a:pPr>
            <a:r>
              <a:rPr lang="en-US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Grading will be based on the quality of the arguments/speeches, participant’s performance, and the level of English used. </a:t>
            </a:r>
            <a:endParaRPr lang="en-GB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>
              <a:spcBef>
                <a:spcPts val="500"/>
              </a:spcBef>
              <a:spcAft>
                <a:spcPts val="1200"/>
              </a:spcAft>
              <a:buFont typeface="Symbol" panose="05050102010706020507" pitchFamily="18" charset="2"/>
              <a:buChar char=""/>
            </a:pPr>
            <a:r>
              <a:rPr lang="en-US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Again, use your own wording. </a:t>
            </a:r>
            <a:r>
              <a:rPr lang="en-US" b="1" u="sng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Do not copy whole sentences or chunks </a:t>
            </a:r>
            <a:r>
              <a:rPr lang="en-US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of sentences (rephrase- use your own words). You will submit a script of your speeches into </a:t>
            </a:r>
            <a:r>
              <a:rPr lang="en-US" b="1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Lectio.</a:t>
            </a:r>
            <a:endParaRPr lang="en-US" dirty="0">
              <a:effectLst/>
              <a:latin typeface="Calibri" panose="020F0502020204030204" pitchFamily="34" charset="0"/>
              <a:ea typeface="Times New Roman" panose="02020603050405020304" pitchFamily="18" charset="0"/>
            </a:endParaRPr>
          </a:p>
          <a:p>
            <a:endParaRPr lang="en-GB" dirty="0"/>
          </a:p>
        </p:txBody>
      </p:sp>
      <p:pic>
        <p:nvPicPr>
          <p:cNvPr id="7" name="Graphic 6" descr="Classroom">
            <a:extLst>
              <a:ext uri="{FF2B5EF4-FFF2-40B4-BE49-F238E27FC236}">
                <a16:creationId xmlns:a16="http://schemas.microsoft.com/office/drawing/2014/main" id="{DE02EC24-B4B8-44C3-B2D4-A38BA2C11033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8129006" y="2416624"/>
            <a:ext cx="3144043" cy="3144043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CB06839E-D8C3-4A74-BA2B-3B97E7B2CDB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400800"/>
            <a:ext cx="12192000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6653537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0874C1-9242-4C37-B87A-61B7B6CFDD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 dirty="0"/>
              <a:t>When?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439BC11-90BD-4EBF-B82B-568CA15B5DB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is-IS" sz="3200" b="1" dirty="0"/>
          </a:p>
          <a:p>
            <a:r>
              <a:rPr lang="is-IS" sz="3200" b="1" dirty="0"/>
              <a:t>18th of May</a:t>
            </a:r>
          </a:p>
          <a:p>
            <a:endParaRPr lang="is-IS" sz="3200" b="1" dirty="0"/>
          </a:p>
        </p:txBody>
      </p:sp>
    </p:spTree>
    <p:extLst>
      <p:ext uri="{BB962C8B-B14F-4D97-AF65-F5344CB8AC3E}">
        <p14:creationId xmlns:p14="http://schemas.microsoft.com/office/powerpoint/2010/main" val="305112104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39E3965E-AC41-4711-9D10-E25ABB132D8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GB"/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1F5DC8C3-BA5F-4EED-BB9A-A14272BD82A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207658" y="4474741"/>
            <a:ext cx="987552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 useBgFill="1">
        <p:nvSpPr>
          <p:cNvPr id="16" name="Rectangle 15">
            <a:extLst>
              <a:ext uri="{FF2B5EF4-FFF2-40B4-BE49-F238E27FC236}">
                <a16:creationId xmlns:a16="http://schemas.microsoft.com/office/drawing/2014/main" id="{EE362070-691D-44DB-98D4-BC61774B0E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1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A40E3318-530B-4F2D-BDBC-981B75EA11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36504" y="758951"/>
            <a:ext cx="7319175" cy="3374931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Rules and Tips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4791B83-7823-4466-B08E-7B53556DEB8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836504" y="4455620"/>
            <a:ext cx="7321946" cy="1143000"/>
          </a:xfrm>
        </p:spPr>
        <p:txBody>
          <a:bodyPr vert="horz" lIns="91440" tIns="45720" rIns="91440" bIns="45720" rtlCol="0">
            <a:normAutofit/>
          </a:bodyPr>
          <a:lstStyle/>
          <a:p>
            <a:pPr>
              <a:lnSpc>
                <a:spcPct val="100000"/>
              </a:lnSpc>
            </a:pPr>
            <a:endParaRPr lang="en-US"/>
          </a:p>
        </p:txBody>
      </p:sp>
      <p:pic>
        <p:nvPicPr>
          <p:cNvPr id="9" name="Graphic 8" descr="Lightbulb">
            <a:extLst>
              <a:ext uri="{FF2B5EF4-FFF2-40B4-BE49-F238E27FC236}">
                <a16:creationId xmlns:a16="http://schemas.microsoft.com/office/drawing/2014/main" id="{1F97407C-7FDA-4D18-8EED-E919E6D1BC8E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620973" y="1790485"/>
            <a:ext cx="2758331" cy="2758331"/>
          </a:xfrm>
          <a:prstGeom prst="rect">
            <a:avLst/>
          </a:prstGeom>
        </p:spPr>
      </p:pic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5A7EFE9C-DAE7-4ECA-BDB2-34E2534B8AB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3958251" y="4294753"/>
            <a:ext cx="713232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Rectangle 19">
            <a:extLst>
              <a:ext uri="{FF2B5EF4-FFF2-40B4-BE49-F238E27FC236}">
                <a16:creationId xmlns:a16="http://schemas.microsoft.com/office/drawing/2014/main" id="{32DB1480-5B24-4B37-B70E-C74945DD914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400800"/>
            <a:ext cx="12192000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9651888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3558DB37-9FEE-48A2-8578-ED040157394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07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5F7FCCA6-00E2-4F74-A105-0D769872F24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07" y="0"/>
            <a:ext cx="12188952" cy="19050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GB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4951D13D-5D20-4CCA-880E-43B5B9F4B5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 anchor="ctr">
            <a:normAutofit/>
          </a:bodyPr>
          <a:lstStyle/>
          <a:p>
            <a:r>
              <a:rPr lang="is-IS" dirty="0">
                <a:solidFill>
                  <a:srgbClr val="FFFFFF"/>
                </a:solidFill>
              </a:rPr>
              <a:t>Rules</a:t>
            </a:r>
            <a:endParaRPr lang="en-GB" dirty="0">
              <a:solidFill>
                <a:srgbClr val="FFFFFF"/>
              </a:solidFill>
            </a:endParaRP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59CFCAF7-CFD5-4A85-8B71-B44A5C514A8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6963" y="2675694"/>
            <a:ext cx="10058400" cy="3193294"/>
          </a:xfrm>
        </p:spPr>
        <p:txBody>
          <a:bodyPr>
            <a:normAutofit lnSpcReduction="10000"/>
          </a:bodyPr>
          <a:lstStyle/>
          <a:p>
            <a:r>
              <a:rPr lang="is-IS" sz="2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· Speak up, and do not read from a script</a:t>
            </a:r>
            <a:endParaRPr lang="en-GB" sz="2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is-IS" sz="2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· Use good English, do not use swearwords and stay relatively formal.</a:t>
            </a:r>
            <a:endParaRPr lang="en-GB" sz="2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is-IS" sz="2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· You can use pictures and props within reason (2-5 items), but not slides with text.</a:t>
            </a:r>
            <a:endParaRPr lang="en-GB" sz="2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is-IS" sz="24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· </a:t>
            </a:r>
            <a:r>
              <a:rPr lang="is-IS" sz="26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You</a:t>
            </a:r>
            <a:r>
              <a:rPr lang="is-IS" sz="2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is-IS" sz="2600" b="1" u="sng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are not allowed </a:t>
            </a:r>
            <a:r>
              <a:rPr lang="is-IS" sz="2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to use computers and phones during the competition.</a:t>
            </a:r>
            <a:endParaRPr lang="en-GB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359CEC61-F44B-43B3-B40F-AE38C5AF1D5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400800"/>
            <a:ext cx="12192000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9685764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3558DB37-9FEE-48A2-8578-ED040157394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07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F7FCCA6-00E2-4F74-A105-0D769872F24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07" y="0"/>
            <a:ext cx="12188952" cy="19050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C6D298B-9EAF-4EA1-A9EE-EB921F5B63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 anchor="ctr">
            <a:normAutofit/>
          </a:bodyPr>
          <a:lstStyle/>
          <a:p>
            <a:r>
              <a:rPr lang="is-IS" dirty="0">
                <a:solidFill>
                  <a:srgbClr val="FFFFFF"/>
                </a:solidFill>
              </a:rPr>
              <a:t>Tips</a:t>
            </a:r>
            <a:endParaRPr lang="en-GB" dirty="0">
              <a:solidFill>
                <a:srgbClr val="FFFFFF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0808E7F-9E8F-49E0-8CF6-23A57094442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6963" y="2675694"/>
            <a:ext cx="10058400" cy="3193294"/>
          </a:xfrm>
        </p:spPr>
        <p:txBody>
          <a:bodyPr>
            <a:normAutofit/>
          </a:bodyPr>
          <a:lstStyle/>
          <a:p>
            <a:r>
              <a:rPr lang="is-IS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· Start by using a formal address: </a:t>
            </a:r>
            <a:r>
              <a:rPr lang="is-IS" sz="32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“Teacher, </a:t>
            </a:r>
            <a:r>
              <a:rPr lang="is-IS" sz="32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fellow</a:t>
            </a:r>
            <a:r>
              <a:rPr lang="is-IS" sz="32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students!”</a:t>
            </a:r>
            <a:endParaRPr lang="en-GB" sz="3200" b="1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is-IS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· Use real arguments, keep your focus on </a:t>
            </a:r>
            <a:r>
              <a:rPr lang="is-IS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the</a:t>
            </a:r>
            <a:r>
              <a:rPr lang="is-IS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is-IS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topic</a:t>
            </a:r>
            <a:r>
              <a:rPr lang="is-I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</a:p>
          <a:p>
            <a:r>
              <a:rPr lang="is-IS" sz="3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Do</a:t>
            </a:r>
            <a:r>
              <a:rPr lang="is-IS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not go overboard with theatrics.</a:t>
            </a:r>
            <a:endParaRPr lang="en-GB" sz="3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endParaRPr lang="en-GB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359CEC61-F44B-43B3-B40F-AE38C5AF1D5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400800"/>
            <a:ext cx="12192000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0307624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39E3965E-AC41-4711-9D10-E25ABB132D8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GB"/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1F5DC8C3-BA5F-4EED-BB9A-A14272BD82A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207658" y="4474741"/>
            <a:ext cx="987552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 useBgFill="1">
        <p:nvSpPr>
          <p:cNvPr id="16" name="Rectangle 15">
            <a:extLst>
              <a:ext uri="{FF2B5EF4-FFF2-40B4-BE49-F238E27FC236}">
                <a16:creationId xmlns:a16="http://schemas.microsoft.com/office/drawing/2014/main" id="{EE362070-691D-44DB-98D4-BC61774B0E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1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CB71B3D4-66E3-49DE-B887-CB7B5C0C09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36504" y="758951"/>
            <a:ext cx="7319175" cy="3374931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dirty="0"/>
              <a:t>Structure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2DF1052-EDAD-443A-A6B6-44D7A633D19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836504" y="4455620"/>
            <a:ext cx="7321946" cy="1143000"/>
          </a:xfrm>
        </p:spPr>
        <p:txBody>
          <a:bodyPr vert="horz" lIns="91440" tIns="45720" rIns="91440" bIns="45720" rtlCol="0">
            <a:normAutofit/>
          </a:bodyPr>
          <a:lstStyle/>
          <a:p>
            <a:pPr>
              <a:lnSpc>
                <a:spcPct val="100000"/>
              </a:lnSpc>
            </a:pPr>
            <a:endParaRPr lang="en-US"/>
          </a:p>
        </p:txBody>
      </p:sp>
      <p:pic>
        <p:nvPicPr>
          <p:cNvPr id="9" name="Graphic 8" descr="Checkmark">
            <a:extLst>
              <a:ext uri="{FF2B5EF4-FFF2-40B4-BE49-F238E27FC236}">
                <a16:creationId xmlns:a16="http://schemas.microsoft.com/office/drawing/2014/main" id="{7D335820-F2B9-4752-8B3A-FCD3A5F25362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620973" y="1790485"/>
            <a:ext cx="2758331" cy="2758331"/>
          </a:xfrm>
          <a:prstGeom prst="rect">
            <a:avLst/>
          </a:prstGeom>
        </p:spPr>
      </p:pic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5A7EFE9C-DAE7-4ECA-BDB2-34E2534B8AB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3958251" y="4294753"/>
            <a:ext cx="713232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Rectangle 19">
            <a:extLst>
              <a:ext uri="{FF2B5EF4-FFF2-40B4-BE49-F238E27FC236}">
                <a16:creationId xmlns:a16="http://schemas.microsoft.com/office/drawing/2014/main" id="{32DB1480-5B24-4B37-B70E-C74945DD914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400800"/>
            <a:ext cx="12192000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9167564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9451FF-55E1-49E8-300C-044B1B2BB0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6800" y="355600"/>
            <a:ext cx="10058400" cy="822960"/>
          </a:xfrm>
        </p:spPr>
        <p:txBody>
          <a:bodyPr>
            <a:normAutofit fontScale="90000"/>
          </a:bodyPr>
          <a:lstStyle/>
          <a:p>
            <a:r>
              <a:rPr lang="is-IS" dirty="0" err="1"/>
              <a:t>Structure</a:t>
            </a:r>
            <a:r>
              <a:rPr lang="is-IS" dirty="0"/>
              <a:t> – First </a:t>
            </a:r>
            <a:r>
              <a:rPr lang="is-IS" dirty="0" err="1"/>
              <a:t>Affirmative</a:t>
            </a:r>
            <a:r>
              <a:rPr lang="is-IS" dirty="0"/>
              <a:t>/</a:t>
            </a:r>
            <a:r>
              <a:rPr lang="is-IS" dirty="0" err="1"/>
              <a:t>Opposing</a:t>
            </a:r>
            <a:r>
              <a:rPr lang="is-IS" dirty="0"/>
              <a:t> </a:t>
            </a:r>
            <a:r>
              <a:rPr lang="is-IS" dirty="0" err="1"/>
              <a:t>Speaker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2AFDA03-FF2B-A496-EF2F-800EAEC809D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12800" y="1788160"/>
            <a:ext cx="10312400" cy="4419599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is-IS" sz="2400" b="1" dirty="0" err="1">
                <a:latin typeface="Aptos" panose="020B0004020202020204" pitchFamily="34" charset="0"/>
              </a:rPr>
              <a:t>Introduction</a:t>
            </a:r>
            <a:r>
              <a:rPr lang="is-IS" sz="2400" b="1" dirty="0">
                <a:latin typeface="Aptos" panose="020B0004020202020204" pitchFamily="34" charset="0"/>
              </a:rPr>
              <a:t>: </a:t>
            </a:r>
          </a:p>
          <a:p>
            <a:pPr>
              <a:lnSpc>
                <a:spcPct val="150000"/>
              </a:lnSpc>
            </a:pPr>
            <a:r>
              <a:rPr lang="is-IS" sz="2400" dirty="0" err="1">
                <a:latin typeface="Aptos" panose="020B0004020202020204" pitchFamily="34" charset="0"/>
              </a:rPr>
              <a:t>Hook</a:t>
            </a:r>
            <a:r>
              <a:rPr lang="is-IS" sz="2400" dirty="0">
                <a:latin typeface="Aptos" panose="020B0004020202020204" pitchFamily="34" charset="0"/>
              </a:rPr>
              <a:t> – </a:t>
            </a:r>
            <a:r>
              <a:rPr lang="is-IS" sz="2400" dirty="0" err="1">
                <a:latin typeface="Aptos" panose="020B0004020202020204" pitchFamily="34" charset="0"/>
              </a:rPr>
              <a:t>Context</a:t>
            </a:r>
            <a:r>
              <a:rPr lang="is-IS" sz="2400" dirty="0">
                <a:latin typeface="Aptos" panose="020B0004020202020204" pitchFamily="34" charset="0"/>
              </a:rPr>
              <a:t>/</a:t>
            </a:r>
            <a:r>
              <a:rPr lang="is-IS" sz="2400" dirty="0" err="1">
                <a:latin typeface="Aptos" panose="020B0004020202020204" pitchFamily="34" charset="0"/>
              </a:rPr>
              <a:t>background</a:t>
            </a:r>
            <a:r>
              <a:rPr lang="is-IS" sz="2400" dirty="0">
                <a:latin typeface="Aptos" panose="020B0004020202020204" pitchFamily="34" charset="0"/>
              </a:rPr>
              <a:t> – </a:t>
            </a:r>
            <a:r>
              <a:rPr lang="is-IS" sz="2400" dirty="0" err="1">
                <a:latin typeface="Aptos" panose="020B0004020202020204" pitchFamily="34" charset="0"/>
              </a:rPr>
              <a:t>team</a:t>
            </a:r>
            <a:r>
              <a:rPr lang="is-IS" sz="2400" dirty="0">
                <a:latin typeface="Aptos" panose="020B0004020202020204" pitchFamily="34" charset="0"/>
              </a:rPr>
              <a:t> </a:t>
            </a:r>
            <a:r>
              <a:rPr lang="is-IS" sz="2400" dirty="0" err="1">
                <a:latin typeface="Aptos" panose="020B0004020202020204" pitchFamily="34" charset="0"/>
              </a:rPr>
              <a:t>roles</a:t>
            </a:r>
            <a:r>
              <a:rPr lang="is-IS" sz="2400" dirty="0">
                <a:latin typeface="Aptos" panose="020B0004020202020204" pitchFamily="34" charset="0"/>
              </a:rPr>
              <a:t> – </a:t>
            </a:r>
            <a:r>
              <a:rPr lang="is-IS" sz="2400" dirty="0" err="1">
                <a:latin typeface="Aptos" panose="020B0004020202020204" pitchFamily="34" charset="0"/>
              </a:rPr>
              <a:t>Thesis</a:t>
            </a:r>
            <a:r>
              <a:rPr lang="is-IS" sz="2400" dirty="0">
                <a:latin typeface="Aptos" panose="020B0004020202020204" pitchFamily="34" charset="0"/>
              </a:rPr>
              <a:t> </a:t>
            </a:r>
            <a:r>
              <a:rPr lang="is-IS" sz="2400" dirty="0" err="1">
                <a:latin typeface="Aptos" panose="020B0004020202020204" pitchFamily="34" charset="0"/>
              </a:rPr>
              <a:t>Statement</a:t>
            </a:r>
            <a:endParaRPr lang="is-IS" sz="2400" dirty="0">
              <a:latin typeface="Aptos" panose="020B00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is-IS" sz="2400" b="1" dirty="0" err="1">
                <a:latin typeface="Aptos" panose="020B0004020202020204" pitchFamily="34" charset="0"/>
              </a:rPr>
              <a:t>Main</a:t>
            </a:r>
            <a:r>
              <a:rPr lang="is-IS" sz="2400" b="1" dirty="0">
                <a:latin typeface="Aptos" panose="020B0004020202020204" pitchFamily="34" charset="0"/>
              </a:rPr>
              <a:t> </a:t>
            </a:r>
            <a:r>
              <a:rPr lang="is-IS" sz="2400" b="1" dirty="0" err="1">
                <a:latin typeface="Aptos" panose="020B0004020202020204" pitchFamily="34" charset="0"/>
              </a:rPr>
              <a:t>body</a:t>
            </a:r>
            <a:r>
              <a:rPr lang="is-IS" sz="2400" b="1" dirty="0">
                <a:latin typeface="Aptos" panose="020B0004020202020204" pitchFamily="34" charset="0"/>
              </a:rPr>
              <a:t>:</a:t>
            </a:r>
          </a:p>
          <a:p>
            <a:pPr>
              <a:lnSpc>
                <a:spcPct val="150000"/>
              </a:lnSpc>
            </a:pPr>
            <a:r>
              <a:rPr lang="is-IS" sz="2400" dirty="0">
                <a:latin typeface="Aptos" panose="020B0004020202020204" pitchFamily="34" charset="0"/>
              </a:rPr>
              <a:t>PEEL: for </a:t>
            </a:r>
            <a:r>
              <a:rPr lang="is-IS" sz="2400" dirty="0" err="1">
                <a:latin typeface="Aptos" panose="020B0004020202020204" pitchFamily="34" charset="0"/>
              </a:rPr>
              <a:t>each</a:t>
            </a:r>
            <a:r>
              <a:rPr lang="is-IS" sz="2400" dirty="0">
                <a:latin typeface="Aptos" panose="020B0004020202020204" pitchFamily="34" charset="0"/>
              </a:rPr>
              <a:t> </a:t>
            </a:r>
            <a:r>
              <a:rPr lang="is-IS" sz="2400" dirty="0" err="1">
                <a:latin typeface="Aptos" panose="020B0004020202020204" pitchFamily="34" charset="0"/>
              </a:rPr>
              <a:t>main</a:t>
            </a:r>
            <a:r>
              <a:rPr lang="is-IS" sz="2400" dirty="0">
                <a:latin typeface="Aptos" panose="020B0004020202020204" pitchFamily="34" charset="0"/>
              </a:rPr>
              <a:t> </a:t>
            </a:r>
            <a:r>
              <a:rPr lang="is-IS" sz="2400" dirty="0" err="1">
                <a:latin typeface="Aptos" panose="020B0004020202020204" pitchFamily="34" charset="0"/>
              </a:rPr>
              <a:t>argument</a:t>
            </a:r>
            <a:endParaRPr lang="is-IS" sz="2400" dirty="0">
              <a:latin typeface="Aptos" panose="020B00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is-IS" sz="2400" dirty="0">
                <a:latin typeface="Aptos" panose="020B0004020202020204" pitchFamily="34" charset="0"/>
              </a:rPr>
              <a:t>Point (</a:t>
            </a:r>
            <a:r>
              <a:rPr lang="is-IS" sz="2400" dirty="0" err="1">
                <a:latin typeface="Aptos" panose="020B0004020202020204" pitchFamily="34" charset="0"/>
              </a:rPr>
              <a:t>Topic</a:t>
            </a:r>
            <a:r>
              <a:rPr lang="is-IS" sz="2400" dirty="0">
                <a:latin typeface="Aptos" panose="020B0004020202020204" pitchFamily="34" charset="0"/>
              </a:rPr>
              <a:t> </a:t>
            </a:r>
            <a:r>
              <a:rPr lang="is-IS" sz="2400" dirty="0" err="1">
                <a:latin typeface="Aptos" panose="020B0004020202020204" pitchFamily="34" charset="0"/>
              </a:rPr>
              <a:t>sentence</a:t>
            </a:r>
            <a:r>
              <a:rPr lang="is-IS" sz="2400" dirty="0">
                <a:latin typeface="Aptos" panose="020B0004020202020204" pitchFamily="34" charset="0"/>
              </a:rPr>
              <a:t>) – </a:t>
            </a:r>
            <a:r>
              <a:rPr lang="is-IS" sz="2400" dirty="0" err="1">
                <a:latin typeface="Aptos" panose="020B0004020202020204" pitchFamily="34" charset="0"/>
              </a:rPr>
              <a:t>Explanation</a:t>
            </a:r>
            <a:r>
              <a:rPr lang="is-IS" sz="2400" dirty="0">
                <a:latin typeface="Aptos" panose="020B0004020202020204" pitchFamily="34" charset="0"/>
              </a:rPr>
              <a:t> – </a:t>
            </a:r>
            <a:r>
              <a:rPr lang="is-IS" sz="2400" dirty="0" err="1">
                <a:latin typeface="Aptos" panose="020B0004020202020204" pitchFamily="34" charset="0"/>
              </a:rPr>
              <a:t>Evidence</a:t>
            </a:r>
            <a:r>
              <a:rPr lang="is-IS" sz="2400" dirty="0">
                <a:latin typeface="Aptos" panose="020B0004020202020204" pitchFamily="34" charset="0"/>
              </a:rPr>
              <a:t> – Link (</a:t>
            </a:r>
            <a:r>
              <a:rPr lang="is-IS" sz="2400" dirty="0" err="1">
                <a:latin typeface="Aptos" panose="020B0004020202020204" pitchFamily="34" charset="0"/>
              </a:rPr>
              <a:t>concluding</a:t>
            </a:r>
            <a:r>
              <a:rPr lang="is-IS" sz="2400" dirty="0">
                <a:latin typeface="Aptos" panose="020B0004020202020204" pitchFamily="34" charset="0"/>
              </a:rPr>
              <a:t> </a:t>
            </a:r>
            <a:r>
              <a:rPr lang="is-IS" sz="2400" dirty="0" err="1">
                <a:latin typeface="Aptos" panose="020B0004020202020204" pitchFamily="34" charset="0"/>
              </a:rPr>
              <a:t>sentence</a:t>
            </a:r>
            <a:r>
              <a:rPr lang="is-IS" sz="2400" dirty="0">
                <a:latin typeface="Aptos" panose="020B0004020202020204" pitchFamily="34" charset="0"/>
              </a:rPr>
              <a:t>)</a:t>
            </a:r>
          </a:p>
          <a:p>
            <a:pPr>
              <a:lnSpc>
                <a:spcPct val="150000"/>
              </a:lnSpc>
            </a:pPr>
            <a:r>
              <a:rPr lang="is-IS" sz="2400" b="1" dirty="0" err="1">
                <a:latin typeface="Aptos" panose="020B0004020202020204" pitchFamily="34" charset="0"/>
              </a:rPr>
              <a:t>Conclusion</a:t>
            </a:r>
            <a:r>
              <a:rPr lang="is-IS" sz="2400" b="1" dirty="0">
                <a:latin typeface="Aptos" panose="020B0004020202020204" pitchFamily="34" charset="0"/>
              </a:rPr>
              <a:t>: </a:t>
            </a:r>
            <a:r>
              <a:rPr lang="is-IS" sz="2400" dirty="0" err="1">
                <a:latin typeface="Aptos" panose="020B0004020202020204" pitchFamily="34" charset="0"/>
              </a:rPr>
              <a:t>Summarize</a:t>
            </a:r>
            <a:r>
              <a:rPr lang="is-IS" sz="2400" dirty="0">
                <a:latin typeface="Aptos" panose="020B0004020202020204" pitchFamily="34" charset="0"/>
              </a:rPr>
              <a:t> </a:t>
            </a:r>
            <a:r>
              <a:rPr lang="is-IS" sz="2400" dirty="0" err="1">
                <a:latin typeface="Aptos" panose="020B0004020202020204" pitchFamily="34" charset="0"/>
              </a:rPr>
              <a:t>main</a:t>
            </a:r>
            <a:r>
              <a:rPr lang="is-IS" sz="2400" dirty="0">
                <a:latin typeface="Aptos" panose="020B0004020202020204" pitchFamily="34" charset="0"/>
              </a:rPr>
              <a:t> </a:t>
            </a:r>
            <a:r>
              <a:rPr lang="is-IS" sz="2400" dirty="0" err="1">
                <a:latin typeface="Aptos" panose="020B0004020202020204" pitchFamily="34" charset="0"/>
              </a:rPr>
              <a:t>arguments</a:t>
            </a:r>
            <a:endParaRPr lang="en-GB" sz="2400" dirty="0">
              <a:latin typeface="Aptos" panose="020B00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62401358"/>
      </p:ext>
    </p:extLst>
  </p:cSld>
  <p:clrMapOvr>
    <a:masterClrMapping/>
  </p:clrMapOvr>
</p:sld>
</file>

<file path=ppt/theme/theme1.xml><?xml version="1.0" encoding="utf-8"?>
<a:theme xmlns:a="http://schemas.openxmlformats.org/drawingml/2006/main" name="RetrospectVTI">
  <a:themeElements>
    <a:clrScheme name="">
      <a:dk1>
        <a:srgbClr val="000000"/>
      </a:dk1>
      <a:lt1>
        <a:srgbClr val="FFFFFF"/>
      </a:lt1>
      <a:dk2>
        <a:srgbClr val="243541"/>
      </a:dk2>
      <a:lt2>
        <a:srgbClr val="E2E5E8"/>
      </a:lt2>
      <a:accent1>
        <a:srgbClr val="E88B33"/>
      </a:accent1>
      <a:accent2>
        <a:srgbClr val="AEA33A"/>
      </a:accent2>
      <a:accent3>
        <a:srgbClr val="8CAB4A"/>
      </a:accent3>
      <a:accent4>
        <a:srgbClr val="57B636"/>
      </a:accent4>
      <a:accent5>
        <a:srgbClr val="2EBA43"/>
      </a:accent5>
      <a:accent6>
        <a:srgbClr val="33B67D"/>
      </a:accent6>
      <a:hlink>
        <a:srgbClr val="5F84A8"/>
      </a:hlink>
      <a:folHlink>
        <a:srgbClr val="7F7F7F"/>
      </a:folHlink>
    </a:clrScheme>
    <a:fontScheme name="Retrospect">
      <a:majorFont>
        <a:latin typeface="Georgia Pro Cond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Speak Pro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VTI" id="{ABE3C30C-0FC0-4450-828E-52DE70F1BCCB}" vid="{A6E2497D-935A-4CFD-B9FD-6DCB15FA68BF}"/>
    </a:ext>
  </a:extLst>
</a:theme>
</file>

<file path=ppt/theme/themeOverride1.xml><?xml version="1.0" encoding="utf-8"?>
<a:themeOverride xmlns:a="http://schemas.openxmlformats.org/drawingml/2006/main">
  <a:clrScheme name="Custom 40">
    <a:dk1>
      <a:sysClr val="windowText" lastClr="000000"/>
    </a:dk1>
    <a:lt1>
      <a:sysClr val="window" lastClr="FFFFFF"/>
    </a:lt1>
    <a:dk2>
      <a:srgbClr val="545D57"/>
    </a:dk2>
    <a:lt2>
      <a:srgbClr val="EBEBE8"/>
    </a:lt2>
    <a:accent1>
      <a:srgbClr val="579858"/>
    </a:accent1>
    <a:accent2>
      <a:srgbClr val="ED583E"/>
    </a:accent2>
    <a:accent3>
      <a:srgbClr val="D3BA59"/>
    </a:accent3>
    <a:accent4>
      <a:srgbClr val="4C94AC"/>
    </a:accent4>
    <a:accent5>
      <a:srgbClr val="A09E84"/>
    </a:accent5>
    <a:accent6>
      <a:srgbClr val="FC7D4A"/>
    </a:accent6>
    <a:hlink>
      <a:srgbClr val="04A2DA"/>
    </a:hlink>
    <a:folHlink>
      <a:srgbClr val="808080"/>
    </a:folHlink>
  </a:clr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1dffe71c-ce67-4e59-be85-74bbc09362aa">
      <Terms xmlns="http://schemas.microsoft.com/office/infopath/2007/PartnerControls"/>
    </lcf76f155ced4ddcb4097134ff3c332f>
    <TaxCatchAll xmlns="b297622d-5963-4ffd-8fb6-707c0d20a8fd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6264C8AB23F124984420FF6C9F1FCAE" ma:contentTypeVersion="12" ma:contentTypeDescription="Create a new document." ma:contentTypeScope="" ma:versionID="3f38d9c2050d9f16dc17b2a6879056b0">
  <xsd:schema xmlns:xsd="http://www.w3.org/2001/XMLSchema" xmlns:xs="http://www.w3.org/2001/XMLSchema" xmlns:p="http://schemas.microsoft.com/office/2006/metadata/properties" xmlns:ns2="1dffe71c-ce67-4e59-be85-74bbc09362aa" xmlns:ns3="b297622d-5963-4ffd-8fb6-707c0d20a8fd" targetNamespace="http://schemas.microsoft.com/office/2006/metadata/properties" ma:root="true" ma:fieldsID="db8885d97aa4605de1c5c3b4d6fd662e" ns2:_="" ns3:_="">
    <xsd:import namespace="1dffe71c-ce67-4e59-be85-74bbc09362aa"/>
    <xsd:import namespace="b297622d-5963-4ffd-8fb6-707c0d20a8fd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ObjectDetectorVersions" minOccurs="0"/>
                <xsd:element ref="ns2:MediaServiceGenerationTime" minOccurs="0"/>
                <xsd:element ref="ns2:MediaServiceEventHashCode" minOccurs="0"/>
                <xsd:element ref="ns2:MediaLengthInSecond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dffe71c-ce67-4e59-be85-74bbc09362a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4" nillable="true" ma:displayName="MediaLengthInSeconds" ma:hidden="true" ma:internalName="MediaLengthInSeconds" ma:readOnly="true">
      <xsd:simpleType>
        <xsd:restriction base="dms:Unknown"/>
      </xsd:simpleType>
    </xsd:element>
    <xsd:element name="MediaServiceDateTaken" ma:index="15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7" nillable="true" ma:taxonomy="true" ma:internalName="lcf76f155ced4ddcb4097134ff3c332f" ma:taxonomyFieldName="MediaServiceImageTags" ma:displayName="Image Tags" ma:readOnly="false" ma:fieldId="{5cf76f15-5ced-4ddc-b409-7134ff3c332f}" ma:taxonomyMulti="true" ma:sspId="fec415a0-d358-4876-b6aa-3c89456c9c57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9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297622d-5963-4ffd-8fb6-707c0d20a8fd" elementFormDefault="qualified">
    <xsd:import namespace="http://schemas.microsoft.com/office/2006/documentManagement/types"/>
    <xsd:import namespace="http://schemas.microsoft.com/office/infopath/2007/PartnerControls"/>
    <xsd:element name="TaxCatchAll" ma:index="18" nillable="true" ma:displayName="Taxonomy Catch All Column" ma:hidden="true" ma:list="{5c21b452-3d09-4f9e-b77a-40d3a38e95df}" ma:internalName="TaxCatchAll" ma:showField="CatchAllData" ma:web="b297622d-5963-4ffd-8fb6-707c0d20a8fd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31F006B4-A9E1-4F39-85C8-FB836F919348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8F3CD65D-61A5-43C9-A837-6EC73C7DA8AB}">
  <ds:schemaRefs>
    <ds:schemaRef ds:uri="http://schemas.microsoft.com/office/infopath/2007/PartnerControls"/>
    <ds:schemaRef ds:uri="http://www.w3.org/XML/1998/namespace"/>
    <ds:schemaRef ds:uri="http://purl.org/dc/dcmitype/"/>
    <ds:schemaRef ds:uri="http://schemas.microsoft.com/office/2006/documentManagement/types"/>
    <ds:schemaRef ds:uri="http://schemas.openxmlformats.org/package/2006/metadata/core-properties"/>
    <ds:schemaRef ds:uri="http://schemas.microsoft.com/office/2006/metadata/properties"/>
    <ds:schemaRef ds:uri="http://purl.org/dc/terms/"/>
    <ds:schemaRef ds:uri="aacf5e11-c743-4726-b58b-4febd6fac753"/>
    <ds:schemaRef ds:uri="http://purl.org/dc/elements/1.1/"/>
    <ds:schemaRef ds:uri="1dffe71c-ce67-4e59-be85-74bbc09362aa"/>
    <ds:schemaRef ds:uri="b297622d-5963-4ffd-8fb6-707c0d20a8fd"/>
  </ds:schemaRefs>
</ds:datastoreItem>
</file>

<file path=customXml/itemProps3.xml><?xml version="1.0" encoding="utf-8"?>
<ds:datastoreItem xmlns:ds="http://schemas.openxmlformats.org/officeDocument/2006/customXml" ds:itemID="{A38B8829-8EC8-4AE8-9414-4C078FDC541E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1dffe71c-ce67-4e59-be85-74bbc09362aa"/>
    <ds:schemaRef ds:uri="b297622d-5963-4ffd-8fb6-707c0d20a8fd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1667</TotalTime>
  <Words>576</Words>
  <Application>Microsoft Office PowerPoint</Application>
  <PresentationFormat>Widescreen</PresentationFormat>
  <Paragraphs>65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4" baseType="lpstr">
      <vt:lpstr>Aptos</vt:lpstr>
      <vt:lpstr>Arial</vt:lpstr>
      <vt:lpstr>Calibri</vt:lpstr>
      <vt:lpstr>Georgia Pro Cond Light</vt:lpstr>
      <vt:lpstr>Speak Pro</vt:lpstr>
      <vt:lpstr>Symbol</vt:lpstr>
      <vt:lpstr>Times New Roman</vt:lpstr>
      <vt:lpstr>Wingdings</vt:lpstr>
      <vt:lpstr>RetrospectVTI</vt:lpstr>
      <vt:lpstr>Debates </vt:lpstr>
      <vt:lpstr>Aim</vt:lpstr>
      <vt:lpstr>Grading</vt:lpstr>
      <vt:lpstr>When?</vt:lpstr>
      <vt:lpstr>Rules and Tips</vt:lpstr>
      <vt:lpstr>Rules</vt:lpstr>
      <vt:lpstr>Tips</vt:lpstr>
      <vt:lpstr>Structure</vt:lpstr>
      <vt:lpstr>Structure – First Affirmative/Opposing Speaker</vt:lpstr>
      <vt:lpstr>PEEL - Example</vt:lpstr>
      <vt:lpstr>Introducing Arguments</vt:lpstr>
      <vt:lpstr>Summarizing and Ending Your Speeches</vt:lpstr>
      <vt:lpstr>Possible topics</vt:lpstr>
      <vt:lpstr>Include at least 2 references to…</vt:lpstr>
      <vt:lpstr>Good Luck 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Debates (10%)</dc:title>
  <dc:creator>Lára Fleckenstein</dc:creator>
  <cp:lastModifiedBy>Rebekka Árnadóttir</cp:lastModifiedBy>
  <cp:revision>24</cp:revision>
  <dcterms:created xsi:type="dcterms:W3CDTF">2020-11-16T13:55:54Z</dcterms:created>
  <dcterms:modified xsi:type="dcterms:W3CDTF">2026-05-06T10:13:43Z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0x01010086264C8AB23F124984420FF6C9F1FCAE</vt:lpwstr>
  </property>
  <property fmtid="{D5CDD505-2E9C-101B-9397-08002B2CF9AE}" pid="3" name="MediaServiceImageTags">
    <vt:lpwstr/>
  </property>
</Properties>
</file>