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9" r:id="rId6"/>
    <p:sldId id="269" r:id="rId7"/>
    <p:sldId id="262" r:id="rId8"/>
    <p:sldId id="260" r:id="rId9"/>
    <p:sldId id="261" r:id="rId10"/>
    <p:sldId id="263" r:id="rId11"/>
    <p:sldId id="266" r:id="rId12"/>
    <p:sldId id="267" r:id="rId13"/>
    <p:sldId id="265" r:id="rId14"/>
    <p:sldId id="268" r:id="rId15"/>
    <p:sldId id="270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4" autoAdjust="0"/>
    <p:restoredTop sz="94660"/>
  </p:normalViewPr>
  <p:slideViewPr>
    <p:cSldViewPr snapToGrid="0">
      <p:cViewPr varScale="1">
        <p:scale>
          <a:sx n="92" d="100"/>
          <a:sy n="92" d="100"/>
        </p:scale>
        <p:origin x="34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B0ACB9-D2BA-42C2-9353-19BF49153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84F585C-B5AA-4EDE-9231-4B417CA3F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7E7A916-E054-4BA1-B565-8EC5DC68E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C7AF1-2E15-460E-9972-3AAB1998AD1D}" type="datetimeFigureOut">
              <a:rPr lang="da-DK" smtClean="0"/>
              <a:t>23-10-2023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D740ED5-73C2-4C7B-B7E1-3C8CD3650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40966B3-CF70-4DED-809B-FB7FBDF50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87BE-17E7-4881-9621-C0F6DCC84A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4721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F5FB45-3C59-4E73-A333-3C6F26A87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4F4ECC-FD32-4243-9B22-8C07706F83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16439D-262C-44B1-B8E1-9A81FF2EF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C7AF1-2E15-460E-9972-3AAB1998AD1D}" type="datetimeFigureOut">
              <a:rPr lang="da-DK" smtClean="0"/>
              <a:t>23-10-2023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523B848-F12A-43C0-A2C2-E56387305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D62D653-C76D-43E0-90C6-0D993FED1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87BE-17E7-4881-9621-C0F6DCC84A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8923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F75BDB-C7A5-4BAB-B8D4-CE5D6B2C9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8D73076-CB39-44E6-933B-C3DCF8880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9788D7A-E959-4394-80B4-D1E8D28A2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C7AF1-2E15-460E-9972-3AAB1998AD1D}" type="datetimeFigureOut">
              <a:rPr lang="da-DK" smtClean="0"/>
              <a:t>23-10-2023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4EAF838-D218-4A33-9DB6-67DE21EFF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2DCE4D-60EC-4C1A-B840-C3FCB8328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87BE-17E7-4881-9621-C0F6DCC84A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0996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924954-AC2A-4278-9E5A-F217550B8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30B33E0-4F05-4DC7-A009-085DA93D2E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6E339DF-349E-461B-ADF8-C729D57A28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ABB10C2-1D26-4444-98D6-0948B926D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C7AF1-2E15-460E-9972-3AAB1998AD1D}" type="datetimeFigureOut">
              <a:rPr lang="da-DK" smtClean="0"/>
              <a:t>23-10-2023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B157EF9-BC3D-4173-B21E-B7FB20C78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3B84D4F-46BD-4BA5-8C77-97C7CF6F5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87BE-17E7-4881-9621-C0F6DCC84A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1369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B13C0D-9995-4A29-B02C-2E4AC299A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67EA81F-9964-4FE8-B1AB-9EEC65A49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9A54161-FC2B-41B4-8D3F-0F1F3F392A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F51C67B-412D-4385-92D8-339685109B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DE2A558-97EB-4206-AF2E-D40E3613E7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CBE7508-37BF-4A54-9172-89FF795D5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C7AF1-2E15-460E-9972-3AAB1998AD1D}" type="datetimeFigureOut">
              <a:rPr lang="da-DK" smtClean="0"/>
              <a:t>23-10-2023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E97FC06-3A3A-455C-8E10-46CB41CF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6F07EC3-FF11-4234-B41D-3245E9A44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87BE-17E7-4881-9621-C0F6DCC84A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0864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17F67E-E1B2-4DE6-B66F-1F7928B27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474CFD8-6A7E-4A53-AE7C-91F39B1FA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C7AF1-2E15-460E-9972-3AAB1998AD1D}" type="datetimeFigureOut">
              <a:rPr lang="da-DK" smtClean="0"/>
              <a:t>23-10-2023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47DD24C-B39D-4E60-A125-2936BCAF5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D283E91-4B77-4D1D-BB96-08A462E73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87BE-17E7-4881-9621-C0F6DCC84A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418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12EA291-ABB2-4FA8-BE08-C658252CC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C7AF1-2E15-460E-9972-3AAB1998AD1D}" type="datetimeFigureOut">
              <a:rPr lang="da-DK" smtClean="0"/>
              <a:t>23-10-2023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B892E50-ADAF-4731-A48E-4001D55CC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A221800-9D35-40EC-857F-F0375B185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87BE-17E7-4881-9621-C0F6DCC84A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888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E5001A-EAF9-4B67-A31F-3BB583C56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AFC590E-57D6-4913-973F-48DD4073B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937F157-F2B3-4C96-9C5D-9AC1927E1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C37A964-75A1-43FE-91C9-3F0D4F994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C7AF1-2E15-460E-9972-3AAB1998AD1D}" type="datetimeFigureOut">
              <a:rPr lang="da-DK" smtClean="0"/>
              <a:t>23-10-2023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558355D-B707-4E97-B035-C9EDC461A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ABDC9A8-86E0-46B9-8DE4-2AF7848AD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87BE-17E7-4881-9621-C0F6DCC84A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8393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593357-1FB5-40CF-BE9C-0C35CF08E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BE87BD0-0398-4971-8680-86DFB43934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218D3CA-B508-47BD-A7D7-ACE41F8B8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DB6B4A8-DD10-4C62-8A14-EF27DE13B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C7AF1-2E15-460E-9972-3AAB1998AD1D}" type="datetimeFigureOut">
              <a:rPr lang="da-DK" smtClean="0"/>
              <a:t>23-10-2023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B60D508-88B8-4A24-BD2A-862625570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CE39400-F7CA-4CA7-B92C-CA91FE96C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87BE-17E7-4881-9621-C0F6DCC84A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496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D7013F-3339-44D3-A4EE-0A04EE079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F9AE545-297B-403B-B016-2DA07077E0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8ECFDBA-76A5-4BC2-A230-682677DCA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C7AF1-2E15-460E-9972-3AAB1998AD1D}" type="datetimeFigureOut">
              <a:rPr lang="da-DK" smtClean="0"/>
              <a:t>23-10-2023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74057EF-3152-4ED6-BA0D-BDCCA2230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09F7679-2EE5-46D2-A4B4-B60FEC4F4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87BE-17E7-4881-9621-C0F6DCC84A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7765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9938012-2D17-4918-A550-C20C89FDB2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35DAB51-6C40-4797-9A2B-1C020C1F03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945503A-E925-4F17-A1E5-2BB16A76D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C7AF1-2E15-460E-9972-3AAB1998AD1D}" type="datetimeFigureOut">
              <a:rPr lang="da-DK" smtClean="0"/>
              <a:t>23-10-2023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4DD3311-A08D-4090-B671-C4E0CF84E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66F734-A931-42DB-9BB5-C0D33A7E4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87BE-17E7-4881-9621-C0F6DCC84A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4119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C4B5CFB-6F9E-409A-B5BA-76E20754C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186076D-1E07-4FC7-AFFC-6BC1F5BF62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3038A75-B275-4D93-89C5-F0573DD4E5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C7AF1-2E15-460E-9972-3AAB1998AD1D}" type="datetimeFigureOut">
              <a:rPr lang="da-DK" smtClean="0"/>
              <a:t>23-10-2023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24A5E7-20C7-4563-A2D0-F83C646A69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661DA1F-D06F-495A-8B27-65F6DE9E56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387BE-17E7-4881-9621-C0F6DCC84A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008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mailto:Historiekonkurrencen@historielaerer.dk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2B1A8E84-44A4-4C11-AED0-4DCA7D27D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636"/>
            <a:ext cx="12192000" cy="361467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C148E846-38B8-4654-8805-E85AFCD1C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76" y="3619893"/>
            <a:ext cx="12192000" cy="323810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C34C89F-CDDC-4928-9FAD-ADFB4AF54B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2386"/>
            <a:ext cx="9144000" cy="1894622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Historiekonkurrencen 2023/24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4C9B6D6-07CE-4451-915E-AC726E913D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da-DK" sz="4400" dirty="0">
                <a:highlight>
                  <a:srgbClr val="FF0000"/>
                </a:highlight>
              </a:rPr>
              <a:t>Årets tema:</a:t>
            </a:r>
          </a:p>
          <a:p>
            <a:r>
              <a:rPr lang="da-DK" sz="4400" dirty="0">
                <a:highlight>
                  <a:srgbClr val="FF0000"/>
                </a:highlight>
              </a:rPr>
              <a:t>Krig og fred</a:t>
            </a:r>
          </a:p>
          <a:p>
            <a:r>
              <a:rPr lang="da-DK" sz="4400" dirty="0">
                <a:highlight>
                  <a:srgbClr val="FF0000"/>
                </a:highlight>
              </a:rPr>
              <a:t>Præmier for 30.000 kr.</a:t>
            </a:r>
          </a:p>
          <a:p>
            <a:endParaRPr lang="da-DK" dirty="0">
              <a:highlight>
                <a:srgbClr val="FF0000"/>
              </a:highlight>
            </a:endParaRPr>
          </a:p>
          <a:p>
            <a:endParaRPr lang="da-DK" dirty="0">
              <a:highlight>
                <a:srgbClr val="FF0000"/>
              </a:highlight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B9590B9-2CFE-4FBE-8656-153A5F046B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6" y="4614639"/>
            <a:ext cx="3211462" cy="2140975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70A52DF3-1689-405A-8F17-C211A745AA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0667" y="5620566"/>
            <a:ext cx="2694666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98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EB3B2E-E8E1-4600-A5B2-F0555ABF3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Historielærerforeningen udskriver for 18. gang historiekonkurrencen.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D787F7-8D7E-48AE-B17C-306E1B85C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Forlaget Systime sponsorerer førstepræmien på 10.000 kr.</a:t>
            </a:r>
          </a:p>
          <a:p>
            <a:r>
              <a:rPr lang="da-DK" dirty="0"/>
              <a:t>Forlaget </a:t>
            </a:r>
            <a:r>
              <a:rPr lang="da-DK" dirty="0" err="1"/>
              <a:t>Praxis</a:t>
            </a:r>
            <a:r>
              <a:rPr lang="da-DK" dirty="0"/>
              <a:t> sponsorerer præmier for 10.000 kr.</a:t>
            </a:r>
          </a:p>
          <a:p>
            <a:r>
              <a:rPr lang="da-DK" dirty="0"/>
              <a:t>Forlaget Columbus sponsorerer Juryens specialpris på 10.000 kr.</a:t>
            </a:r>
          </a:p>
          <a:p>
            <a:r>
              <a:rPr lang="da-DK" sz="1800" dirty="0"/>
              <a:t>Aarhus Universitets forlag donerer en bog i serien ”100 </a:t>
            </a:r>
            <a:r>
              <a:rPr lang="da-DK" sz="1800" dirty="0" err="1"/>
              <a:t>Danmarkshistorier</a:t>
            </a:r>
            <a:r>
              <a:rPr lang="da-DK" sz="1800" dirty="0"/>
              <a:t>” til alle vindere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A117E03-C3FD-470D-856D-3F0B11B46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719" y="4867023"/>
            <a:ext cx="2298391" cy="1444877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110D658F-8EC0-4AD8-8E75-FB54A9FBB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78" y="4367108"/>
            <a:ext cx="4413887" cy="499915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FFEAC38A-C31A-4AE1-896A-574080FD1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325" y="4308190"/>
            <a:ext cx="3389670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50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D1D867-4355-4E9F-AC05-C76879C92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går historiekonkurrencen ud på?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EAD74A5-6EA0-43F9-96C2-AF446F65B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Årets tema er ”Krig og fred”</a:t>
            </a:r>
          </a:p>
          <a:p>
            <a:r>
              <a:rPr lang="da-DK" dirty="0"/>
              <a:t>Du skal selv (meget gerne i samarbejde med din lærer) frit fortolke årets tema.</a:t>
            </a:r>
          </a:p>
          <a:p>
            <a:r>
              <a:rPr lang="da-DK" dirty="0"/>
              <a:t>Du skal producere et bidrag, som har et historiefagligt indhold.</a:t>
            </a:r>
          </a:p>
          <a:p>
            <a:r>
              <a:rPr lang="da-DK" dirty="0"/>
              <a:t>Dit bidrag skal tage udgangspunkt i en problemstilling inden for temaet ”krig og fred”, som du skal fortolke.</a:t>
            </a:r>
          </a:p>
          <a:p>
            <a:r>
              <a:rPr lang="da-DK" dirty="0"/>
              <a:t>Du skal sætte dig ind i et historisk emne, anvende og arbejde med relevant materiale og formidle dine resultater, gerne kreativt.</a:t>
            </a:r>
          </a:p>
        </p:txBody>
      </p:sp>
    </p:spTree>
    <p:extLst>
      <p:ext uri="{BB962C8B-B14F-4D97-AF65-F5344CB8AC3E}">
        <p14:creationId xmlns:p14="http://schemas.microsoft.com/office/powerpoint/2010/main" val="807702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ED7081-023F-4BAC-A6A7-57188DE80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79416" cy="1325563"/>
          </a:xfrm>
        </p:spPr>
        <p:txBody>
          <a:bodyPr/>
          <a:lstStyle/>
          <a:p>
            <a:r>
              <a:rPr lang="da-DK" dirty="0"/>
              <a:t>Hvem kan deltage?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6F2265-BC40-49EC-86CD-D72B8F77B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0327"/>
            <a:ext cx="5257800" cy="2118674"/>
          </a:xfrm>
        </p:spPr>
        <p:txBody>
          <a:bodyPr>
            <a:normAutofit/>
          </a:bodyPr>
          <a:lstStyle/>
          <a:p>
            <a:r>
              <a:rPr lang="da-DK" dirty="0"/>
              <a:t>Alle unge fra stx, hf, hhx og htx kan deltage</a:t>
            </a:r>
          </a:p>
          <a:p>
            <a:r>
              <a:rPr lang="da-DK" dirty="0"/>
              <a:t>Man kan deltage individuelt eller i grupper på højst 4 personer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E398A81E-9E13-49C5-AC43-07CBB6857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8439" y="47951"/>
            <a:ext cx="4932675" cy="6576900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3C1D9CAD-DCE9-4B20-AA62-E414F0E7A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283" y="3063862"/>
            <a:ext cx="4567957" cy="34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758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D229F9-59FB-4E88-BDD8-07CD3920F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 skal du sende dit bidrag til?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14F5CB6-6B6A-4C86-AF40-4602F4719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2319"/>
            <a:ext cx="4403103" cy="4124643"/>
          </a:xfrm>
        </p:spPr>
        <p:txBody>
          <a:bodyPr>
            <a:normAutofit fontScale="70000" lnSpcReduction="20000"/>
          </a:bodyPr>
          <a:lstStyle/>
          <a:p>
            <a:r>
              <a:rPr lang="da-DK" sz="3500" dirty="0"/>
              <a:t>Til denne mail: </a:t>
            </a:r>
            <a:r>
              <a:rPr lang="da-DK" sz="3500" dirty="0">
                <a:hlinkClick r:id="rId2"/>
              </a:rPr>
              <a:t>Historiekonkurrencen@historielaerer.dk</a:t>
            </a:r>
            <a:endParaRPr lang="da-DK" dirty="0"/>
          </a:p>
          <a:p>
            <a:r>
              <a:rPr lang="da-DK" dirty="0"/>
              <a:t>Hvis bidraget består af et fysisk produkt skal det sendes til:</a:t>
            </a:r>
          </a:p>
          <a:p>
            <a:r>
              <a:rPr lang="da-DK" dirty="0" err="1"/>
              <a:t>Munkensdam</a:t>
            </a:r>
            <a:r>
              <a:rPr lang="da-DK" dirty="0"/>
              <a:t> Gymnasium, Att.: Trine Villumsen, Tøndervej 100, 6000 Kolding</a:t>
            </a:r>
          </a:p>
          <a:p>
            <a:r>
              <a:rPr lang="da-DK" dirty="0"/>
              <a:t>Sammen med bidraget skal indsendes skema med kontaktoplysninger.</a:t>
            </a:r>
          </a:p>
          <a:p>
            <a:r>
              <a:rPr lang="da-DK" sz="4000" dirty="0"/>
              <a:t>Deadline for at indsende et bidrag er mandag den 15. januar 2024.</a:t>
            </a:r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A8250B9-72E0-44A5-994A-0553A9746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144" y="1690688"/>
            <a:ext cx="6685783" cy="502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431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BF47C9-B696-4C05-AE31-1471BC564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 finder prisoverrækkelsen sted?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CDD2F8-874A-4920-8FD4-128E40BCF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89981" cy="4351338"/>
          </a:xfrm>
        </p:spPr>
        <p:txBody>
          <a:bodyPr/>
          <a:lstStyle/>
          <a:p>
            <a:r>
              <a:rPr lang="da-DK" dirty="0"/>
              <a:t>På Historiske Dage i Øksnehallen, København.</a:t>
            </a:r>
          </a:p>
          <a:p>
            <a:r>
              <a:rPr lang="da-DK" dirty="0"/>
              <a:t>den 9.-10. marts, 2024.</a:t>
            </a:r>
          </a:p>
          <a:p>
            <a:r>
              <a:rPr lang="da-DK" dirty="0"/>
              <a:t>Vinderne får dækket udgifter til transport.</a:t>
            </a:r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4745F0C-3350-4904-97F8-54E2762B0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119" y="1748287"/>
            <a:ext cx="7116882" cy="474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683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4FA636-91A1-44E2-8BEB-F084181D3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5901965" cy="4904459"/>
          </a:xfrm>
        </p:spPr>
        <p:txBody>
          <a:bodyPr>
            <a:normAutofit/>
          </a:bodyPr>
          <a:lstStyle/>
          <a:p>
            <a:r>
              <a:rPr lang="da-DK" sz="2800" dirty="0">
                <a:latin typeface="+mn-lt"/>
                <a:ea typeface="+mn-ea"/>
                <a:cs typeface="+mn-cs"/>
              </a:rPr>
              <a:t>Vinderne får mulighed for at deltage i</a:t>
            </a:r>
            <a:br>
              <a:rPr lang="da-DK" sz="2800" dirty="0">
                <a:latin typeface="+mn-lt"/>
                <a:ea typeface="+mn-ea"/>
                <a:cs typeface="+mn-cs"/>
              </a:rPr>
            </a:br>
            <a:br>
              <a:rPr lang="da-DK" sz="2800" dirty="0">
                <a:latin typeface="+mn-lt"/>
                <a:ea typeface="+mn-ea"/>
                <a:cs typeface="+mn-cs"/>
              </a:rPr>
            </a:br>
            <a:r>
              <a:rPr lang="da-DK" sz="2800" dirty="0" err="1">
                <a:latin typeface="+mn-lt"/>
                <a:ea typeface="+mn-ea"/>
                <a:cs typeface="+mn-cs"/>
              </a:rPr>
              <a:t>Eustorys</a:t>
            </a:r>
            <a:r>
              <a:rPr lang="da-DK" sz="2800" dirty="0">
                <a:latin typeface="+mn-lt"/>
                <a:ea typeface="+mn-ea"/>
                <a:cs typeface="+mn-cs"/>
              </a:rPr>
              <a:t> internationale historiecampus</a:t>
            </a:r>
            <a:br>
              <a:rPr lang="da-DK" sz="2800" dirty="0">
                <a:latin typeface="+mn-lt"/>
                <a:ea typeface="+mn-ea"/>
                <a:cs typeface="+mn-cs"/>
              </a:rPr>
            </a:br>
            <a:r>
              <a:rPr lang="da-DK" sz="2800" dirty="0">
                <a:latin typeface="+mn-lt"/>
                <a:ea typeface="+mn-ea"/>
                <a:cs typeface="+mn-cs"/>
              </a:rPr>
              <a:t>https://historycampus.org/</a:t>
            </a:r>
            <a:br>
              <a:rPr lang="da-DK" sz="2800" dirty="0">
                <a:latin typeface="+mn-lt"/>
                <a:ea typeface="+mn-ea"/>
                <a:cs typeface="+mn-cs"/>
              </a:rPr>
            </a:br>
            <a:br>
              <a:rPr lang="da-DK" sz="2800" dirty="0">
                <a:latin typeface="+mn-lt"/>
                <a:ea typeface="+mn-ea"/>
                <a:cs typeface="+mn-cs"/>
              </a:rPr>
            </a:br>
            <a:r>
              <a:rPr lang="da-DK" sz="2800" dirty="0">
                <a:latin typeface="+mn-lt"/>
                <a:ea typeface="+mn-ea"/>
                <a:cs typeface="+mn-cs"/>
              </a:rPr>
              <a:t>sammen med</a:t>
            </a:r>
            <a:br>
              <a:rPr lang="da-DK" sz="2800" dirty="0">
                <a:latin typeface="+mn-lt"/>
                <a:ea typeface="+mn-ea"/>
                <a:cs typeface="+mn-cs"/>
              </a:rPr>
            </a:br>
            <a:r>
              <a:rPr lang="da-DK" sz="2800" dirty="0">
                <a:latin typeface="+mn-lt"/>
                <a:ea typeface="+mn-ea"/>
                <a:cs typeface="+mn-cs"/>
              </a:rPr>
              <a:t>andre historieinteresserede unge fra mere end 30 lande.</a:t>
            </a:r>
            <a:br>
              <a:rPr lang="da-DK" sz="2700" dirty="0"/>
            </a:br>
            <a:br>
              <a:rPr lang="da-DK" sz="2700" dirty="0"/>
            </a:br>
            <a:endParaRPr lang="da-DK" sz="2700" dirty="0"/>
          </a:p>
        </p:txBody>
      </p:sp>
      <p:pic>
        <p:nvPicPr>
          <p:cNvPr id="11" name="Pladsholder til indhold 10">
            <a:extLst>
              <a:ext uri="{FF2B5EF4-FFF2-40B4-BE49-F238E27FC236}">
                <a16:creationId xmlns:a16="http://schemas.microsoft.com/office/drawing/2014/main" id="{6C9F1865-0FEA-43D5-B0A9-8F09137D99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54855" y="47649"/>
            <a:ext cx="5049162" cy="6730223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7A0263A6-C3D5-4994-8752-05EA67205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" y="4947920"/>
            <a:ext cx="6522720" cy="108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176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C2B06B-B3A7-46CA-B67F-82DC65C6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bedømmes bidragene?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13F0B7-9EAB-401F-A53E-77285B469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51587"/>
          </a:xfrm>
        </p:spPr>
        <p:txBody>
          <a:bodyPr>
            <a:normAutofit/>
          </a:bodyPr>
          <a:lstStyle/>
          <a:p>
            <a:r>
              <a:rPr lang="da-DK" dirty="0"/>
              <a:t>HISTORIEFAGLIGE KVALITETER SOM TRÆKKER PRODUKTET OP: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6661FB3-2508-4D4E-935E-84ED891CE94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14400" y="2677212"/>
            <a:ext cx="11277600" cy="3815663"/>
          </a:xfrm>
        </p:spPr>
        <p:txBody>
          <a:bodyPr>
            <a:normAutofit/>
          </a:bodyPr>
          <a:lstStyle/>
          <a:p>
            <a:r>
              <a:rPr lang="da-DK" dirty="0"/>
              <a:t>tydelige problemstillinger</a:t>
            </a:r>
          </a:p>
          <a:p>
            <a:r>
              <a:rPr lang="da-DK" dirty="0"/>
              <a:t>brug af selvfundne kilder</a:t>
            </a:r>
          </a:p>
          <a:p>
            <a:r>
              <a:rPr lang="da-DK" dirty="0"/>
              <a:t>stærk forankring i historiefagets metoder</a:t>
            </a:r>
          </a:p>
          <a:p>
            <a:r>
              <a:rPr lang="da-DK" dirty="0"/>
              <a:t>stærk faglig fordybelse</a:t>
            </a:r>
          </a:p>
          <a:p>
            <a:r>
              <a:rPr lang="da-DK" dirty="0"/>
              <a:t>inddragelse af både den store og den lille historie</a:t>
            </a:r>
          </a:p>
          <a:p>
            <a:r>
              <a:rPr lang="da-DK" dirty="0"/>
              <a:t>bevidsthed om formidlingsaspektet</a:t>
            </a:r>
          </a:p>
          <a:p>
            <a:r>
              <a:rPr lang="da-DK" dirty="0"/>
              <a:t>både form og indhold tæller i den samlede bedømmelse</a:t>
            </a:r>
          </a:p>
        </p:txBody>
      </p:sp>
    </p:spTree>
    <p:extLst>
      <p:ext uri="{BB962C8B-B14F-4D97-AF65-F5344CB8AC3E}">
        <p14:creationId xmlns:p14="http://schemas.microsoft.com/office/powerpoint/2010/main" val="3769990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EB1697D7-5F27-4AC5-ABC5-9421DBC98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HVEM BEDØMMER DE INDLEVEREDE BIDRAG?</a:t>
            </a:r>
            <a:br>
              <a:rPr lang="da-DK" dirty="0"/>
            </a:br>
            <a:endParaRPr lang="da-DK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4489807-6A0C-4F6F-810A-E96E99DD7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Historielærerforeningen nedsætter en uvildig jury bestående af fagkonsulenten for historie, historikere og historieformidlere uden for gymnasieskolen.</a:t>
            </a:r>
          </a:p>
          <a:p>
            <a:r>
              <a:rPr lang="da-DK" sz="2000" dirty="0"/>
              <a:t>Sidste års jury bestod af: dr.phil. Thorkild Kjærgaard, forfatter Tom Buk-Swienty, historieformidler ved Danmarks Radio Cecilie Nielsen og fagkonsulent for historie Karen Steller Bjerregaard.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29A01555-EF4E-4668-B6C5-B58F7128D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64" y="4155368"/>
            <a:ext cx="3860736" cy="228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24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D6F970A7-0975-4256-82FC-3A5F5277D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9195"/>
          </a:xfrm>
        </p:spPr>
        <p:txBody>
          <a:bodyPr>
            <a:normAutofit fontScale="90000"/>
          </a:bodyPr>
          <a:lstStyle/>
          <a:p>
            <a:r>
              <a:rPr lang="da-DK" dirty="0"/>
              <a:t>Ideer</a:t>
            </a:r>
            <a:br>
              <a:rPr lang="da-DK" dirty="0"/>
            </a:br>
            <a:endParaRPr lang="da-DK" dirty="0"/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38624657-3098-4CB3-A3EA-807B4E7B3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9680"/>
            <a:ext cx="10515600" cy="49272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DE INDSENDTE Bidrag HAR GENNEM ÅRENE REPRÆSENTERET MANGE FORSKELLIGE GENRER, F.eks.:</a:t>
            </a:r>
          </a:p>
          <a:p>
            <a:endParaRPr lang="da-DK" dirty="0"/>
          </a:p>
        </p:txBody>
      </p:sp>
      <p:sp>
        <p:nvSpPr>
          <p:cNvPr id="11" name="Pladsholder til indhold 10">
            <a:extLst>
              <a:ext uri="{FF2B5EF4-FFF2-40B4-BE49-F238E27FC236}">
                <a16:creationId xmlns:a16="http://schemas.microsoft.com/office/drawing/2014/main" id="{751DB62D-007E-4C40-B40B-514DF17FDA5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44719" y="2661921"/>
            <a:ext cx="10784262" cy="3515042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klassiske skriftlige bidrag, der besvarer en tematisk relevant historiefaglig problemstilling (maks. 10 sider)</a:t>
            </a:r>
          </a:p>
          <a:p>
            <a:r>
              <a:rPr lang="da-DK" dirty="0"/>
              <a:t>videopræsentationer, nyheds-artikler og hjemmesider</a:t>
            </a:r>
          </a:p>
          <a:p>
            <a:r>
              <a:rPr lang="da-DK" dirty="0"/>
              <a:t>tegneserier og børnebøger</a:t>
            </a:r>
          </a:p>
          <a:p>
            <a:r>
              <a:rPr lang="da-DK" dirty="0"/>
              <a:t>brætspil</a:t>
            </a:r>
          </a:p>
          <a:p>
            <a:r>
              <a:rPr lang="da-DK" dirty="0"/>
              <a:t>fremstilling af erindringssteder og installationer</a:t>
            </a:r>
          </a:p>
          <a:p>
            <a:r>
              <a:rPr lang="da-DK" dirty="0"/>
              <a:t>podcasts, </a:t>
            </a:r>
            <a:r>
              <a:rPr lang="da-DK" dirty="0" err="1"/>
              <a:t>vodcasts</a:t>
            </a:r>
            <a:r>
              <a:rPr lang="da-DK" dirty="0"/>
              <a:t>, </a:t>
            </a:r>
            <a:r>
              <a:rPr lang="da-DK" dirty="0" err="1"/>
              <a:t>youtube</a:t>
            </a:r>
            <a:r>
              <a:rPr lang="da-DK" dirty="0"/>
              <a:t>-videoer og apps kunne også være relevante genrer. </a:t>
            </a:r>
          </a:p>
          <a:p>
            <a:r>
              <a:rPr lang="da-DK" dirty="0"/>
              <a:t>kun din fantasi sætter grænser...</a:t>
            </a:r>
          </a:p>
        </p:txBody>
      </p:sp>
    </p:spTree>
    <p:extLst>
      <p:ext uri="{BB962C8B-B14F-4D97-AF65-F5344CB8AC3E}">
        <p14:creationId xmlns:p14="http://schemas.microsoft.com/office/powerpoint/2010/main" val="534982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C442EBE4-9097-4829-9A43-44DB3A558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46" y="3496848"/>
            <a:ext cx="6273534" cy="3136767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DA9FBCAA-EDD1-48E7-A657-F8F4DAD17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2024" y="3850821"/>
            <a:ext cx="4258614" cy="3007179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05A0203A-C663-45F1-9CD2-74F2A408F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0" y="26381"/>
            <a:ext cx="6837196" cy="342429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805BFB5-F9B9-4E09-AB8B-F4AC6983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FF0000"/>
                </a:solidFill>
              </a:rPr>
              <a:t>Inspiration til årets tema: Krig og fred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A073CD-93AC-443A-A0F6-A038A30C83E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>
                <a:solidFill>
                  <a:srgbClr val="FF0000"/>
                </a:solidFill>
              </a:rPr>
              <a:t>NATO</a:t>
            </a:r>
          </a:p>
          <a:p>
            <a:r>
              <a:rPr lang="da-DK" dirty="0">
                <a:solidFill>
                  <a:srgbClr val="FF0000"/>
                </a:solidFill>
              </a:rPr>
              <a:t>Skolen</a:t>
            </a:r>
          </a:p>
          <a:p>
            <a:r>
              <a:rPr lang="da-DK" dirty="0">
                <a:solidFill>
                  <a:srgbClr val="FF0000"/>
                </a:solidFill>
              </a:rPr>
              <a:t>Familien</a:t>
            </a:r>
          </a:p>
          <a:p>
            <a:r>
              <a:rPr lang="da-DK" dirty="0">
                <a:solidFill>
                  <a:srgbClr val="FF0000"/>
                </a:solidFill>
              </a:rPr>
              <a:t>Ære</a:t>
            </a:r>
          </a:p>
          <a:p>
            <a:r>
              <a:rPr lang="da-DK" dirty="0">
                <a:solidFill>
                  <a:srgbClr val="FF0000"/>
                </a:solidFill>
              </a:rPr>
              <a:t>Død</a:t>
            </a:r>
          </a:p>
          <a:p>
            <a:r>
              <a:rPr lang="da-DK" dirty="0">
                <a:solidFill>
                  <a:srgbClr val="FF0000"/>
                </a:solidFill>
              </a:rPr>
              <a:t>Nederlag og sejr</a:t>
            </a:r>
          </a:p>
          <a:p>
            <a:r>
              <a:rPr lang="da-DK" dirty="0">
                <a:solidFill>
                  <a:srgbClr val="FF0000"/>
                </a:solidFill>
              </a:rPr>
              <a:t>Store forandringer</a:t>
            </a:r>
          </a:p>
          <a:p>
            <a:r>
              <a:rPr lang="da-DK" dirty="0">
                <a:solidFill>
                  <a:srgbClr val="FF0000"/>
                </a:solidFill>
              </a:rPr>
              <a:t>Lidelse 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BFE3440-C642-4ADC-B1F8-D58A4987D1F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da-DK" dirty="0">
                <a:solidFill>
                  <a:srgbClr val="FF0000"/>
                </a:solidFill>
              </a:rPr>
              <a:t>Politik</a:t>
            </a:r>
          </a:p>
          <a:p>
            <a:r>
              <a:rPr lang="da-DK" dirty="0">
                <a:solidFill>
                  <a:srgbClr val="FF0000"/>
                </a:solidFill>
              </a:rPr>
              <a:t>Hellig krig</a:t>
            </a:r>
          </a:p>
          <a:p>
            <a:r>
              <a:rPr lang="da-DK" dirty="0">
                <a:solidFill>
                  <a:srgbClr val="FF0000"/>
                </a:solidFill>
              </a:rPr>
              <a:t>Retfærdig krig</a:t>
            </a:r>
          </a:p>
          <a:p>
            <a:r>
              <a:rPr lang="da-DK" dirty="0">
                <a:solidFill>
                  <a:srgbClr val="FF0000"/>
                </a:solidFill>
              </a:rPr>
              <a:t>Statsdannelse</a:t>
            </a:r>
          </a:p>
          <a:p>
            <a:r>
              <a:rPr lang="da-DK" dirty="0">
                <a:solidFill>
                  <a:srgbClr val="FF0000"/>
                </a:solidFill>
              </a:rPr>
              <a:t>Vilje og udholdenhed</a:t>
            </a:r>
          </a:p>
          <a:p>
            <a:r>
              <a:rPr lang="da-DK" dirty="0">
                <a:solidFill>
                  <a:srgbClr val="FF0000"/>
                </a:solidFill>
              </a:rPr>
              <a:t>Strategi og taktik</a:t>
            </a:r>
          </a:p>
          <a:p>
            <a:r>
              <a:rPr lang="da-DK" dirty="0">
                <a:solidFill>
                  <a:srgbClr val="FF0000"/>
                </a:solidFill>
              </a:rPr>
              <a:t>Teknologi</a:t>
            </a:r>
          </a:p>
          <a:p>
            <a:r>
              <a:rPr lang="da-DK" dirty="0">
                <a:solidFill>
                  <a:srgbClr val="FF0000"/>
                </a:solidFill>
              </a:rPr>
              <a:t>Alliancer</a:t>
            </a:r>
          </a:p>
          <a:p>
            <a:r>
              <a:rPr lang="da-DK" dirty="0">
                <a:solidFill>
                  <a:srgbClr val="FF0000"/>
                </a:solidFill>
              </a:rPr>
              <a:t>Kunst, kultur og mindesmærker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73C1D65-9CC3-453C-992B-9EB503D14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8778" y="26381"/>
            <a:ext cx="2507529" cy="376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40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lede 11">
            <a:extLst>
              <a:ext uri="{FF2B5EF4-FFF2-40B4-BE49-F238E27FC236}">
                <a16:creationId xmlns:a16="http://schemas.microsoft.com/office/drawing/2014/main" id="{0482ECCF-AA0C-45CA-92A8-770FE008A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913" y="-23812"/>
            <a:ext cx="4424517" cy="342900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9D51223A-BF10-466C-B4B8-49EE3AEBB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1771" y="0"/>
            <a:ext cx="2970229" cy="297022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7FF9FA8-256D-4D95-80CC-6BFDCBC83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7964BF07-3493-4272-A982-3D3B533038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173800" y="2970229"/>
            <a:ext cx="5018202" cy="389106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E3626506-7CCB-4E74-B557-7CAACDD3E2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018201" cy="3219685"/>
          </a:xfrm>
          <a:prstGeom prst="rect">
            <a:avLst/>
          </a:prstGeom>
        </p:spPr>
      </p:pic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6871D1E5-60AE-4E65-8582-167679C1DAD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0" y="3324342"/>
            <a:ext cx="4976327" cy="3429000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25684D26-8697-4F02-A6AC-683DAFC70F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9187" y="3364765"/>
            <a:ext cx="197175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788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vited_Teachers xmlns="2a7a35ab-ef44-430b-8ea3-96b63ab38868" xsi:nil="true"/>
    <TeamsChannelId xmlns="2a7a35ab-ef44-430b-8ea3-96b63ab38868" xsi:nil="true"/>
    <IsNotebookLocked xmlns="2a7a35ab-ef44-430b-8ea3-96b63ab38868" xsi:nil="true"/>
    <DefaultSectionNames xmlns="2a7a35ab-ef44-430b-8ea3-96b63ab38868" xsi:nil="true"/>
    <Owner xmlns="2a7a35ab-ef44-430b-8ea3-96b63ab38868">
      <UserInfo>
        <DisplayName/>
        <AccountId xsi:nil="true"/>
        <AccountType/>
      </UserInfo>
    </Owner>
    <NotebookType xmlns="2a7a35ab-ef44-430b-8ea3-96b63ab38868" xsi:nil="true"/>
    <FolderType xmlns="2a7a35ab-ef44-430b-8ea3-96b63ab38868" xsi:nil="true"/>
    <Students xmlns="2a7a35ab-ef44-430b-8ea3-96b63ab38868">
      <UserInfo>
        <DisplayName/>
        <AccountId xsi:nil="true"/>
        <AccountType/>
      </UserInfo>
    </Students>
    <Math_Settings xmlns="493dec6a-80d2-4643-a12e-d28ec4ee3587" xsi:nil="true"/>
    <AppVersion xmlns="2a7a35ab-ef44-430b-8ea3-96b63ab38868" xsi:nil="true"/>
    <LMS_Mappings xmlns="493dec6a-80d2-4643-a12e-d28ec4ee3587" xsi:nil="true"/>
    <Distribution_Groups xmlns="493dec6a-80d2-4643-a12e-d28ec4ee3587" xsi:nil="true"/>
    <Teachers xmlns="2a7a35ab-ef44-430b-8ea3-96b63ab38868">
      <UserInfo>
        <DisplayName/>
        <AccountId xsi:nil="true"/>
        <AccountType/>
      </UserInfo>
    </Teachers>
    <Student_Groups xmlns="2a7a35ab-ef44-430b-8ea3-96b63ab38868">
      <UserInfo>
        <DisplayName/>
        <AccountId xsi:nil="true"/>
        <AccountType/>
      </UserInfo>
    </Student_Groups>
    <Invited_Students xmlns="2a7a35ab-ef44-430b-8ea3-96b63ab38868" xsi:nil="true"/>
    <Is_Collaboration_Space_Locked xmlns="2a7a35ab-ef44-430b-8ea3-96b63ab38868" xsi:nil="true"/>
    <Templates xmlns="2a7a35ab-ef44-430b-8ea3-96b63ab38868" xsi:nil="true"/>
    <Self_Registration_Enabled xmlns="2a7a35ab-ef44-430b-8ea3-96b63ab38868" xsi:nil="true"/>
    <Has_Teacher_Only_SectionGroup xmlns="2a7a35ab-ef44-430b-8ea3-96b63ab38868" xsi:nil="true"/>
    <CultureName xmlns="2a7a35ab-ef44-430b-8ea3-96b63ab38868" xsi:nil="true"/>
    <_activity xmlns="493dec6a-80d2-4643-a12e-d28ec4ee358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083FA7BC1BE7841AEC4A95980667929" ma:contentTypeVersion="36" ma:contentTypeDescription="Opret et nyt dokument." ma:contentTypeScope="" ma:versionID="b860a4831ec216aeee81dbbd43d2e1ca">
  <xsd:schema xmlns:xsd="http://www.w3.org/2001/XMLSchema" xmlns:xs="http://www.w3.org/2001/XMLSchema" xmlns:p="http://schemas.microsoft.com/office/2006/metadata/properties" xmlns:ns3="2a7a35ab-ef44-430b-8ea3-96b63ab38868" xmlns:ns4="493dec6a-80d2-4643-a12e-d28ec4ee3587" xmlns:ns5="0906b9c3-818b-47b7-aa00-dad558d5737b" targetNamespace="http://schemas.microsoft.com/office/2006/metadata/properties" ma:root="true" ma:fieldsID="852885642f5917101cbd8a0f743e5b5f" ns3:_="" ns4:_="" ns5:_="">
    <xsd:import namespace="2a7a35ab-ef44-430b-8ea3-96b63ab38868"/>
    <xsd:import namespace="493dec6a-80d2-4643-a12e-d28ec4ee3587"/>
    <xsd:import namespace="0906b9c3-818b-47b7-aa00-dad558d5737b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TeamsChannelId" minOccurs="0"/>
                <xsd:element ref="ns3:IsNotebookLocked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ath_Settings" minOccurs="0"/>
                <xsd:element ref="ns4:Distribution_Groups" minOccurs="0"/>
                <xsd:element ref="ns4:LMS_Mappings" minOccurs="0"/>
                <xsd:element ref="ns5:SharedWithUsers" minOccurs="0"/>
                <xsd:element ref="ns5:SharedWithDetails" minOccurs="0"/>
                <xsd:element ref="ns5:SharingHintHash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7a35ab-ef44-430b-8ea3-96b63ab38868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TeamsChannelId" ma:index="23" nillable="true" ma:displayName="Teams Channel Id" ma:internalName="TeamsChannelId">
      <xsd:simpleType>
        <xsd:restriction base="dms:Text"/>
      </xsd:simpleType>
    </xsd:element>
    <xsd:element name="IsNotebookLocked" ma:index="24" nillable="true" ma:displayName="Is Notebook Locked" ma:internalName="IsNotebookLock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3dec6a-80d2-4643-a12e-d28ec4ee35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7" nillable="true" ma:displayName="Tags" ma:internalName="MediaServiceAutoTags" ma:readOnly="true">
      <xsd:simpleType>
        <xsd:restriction base="dms:Text"/>
      </xsd:simpleType>
    </xsd:element>
    <xsd:element name="MediaServiceOCR" ma:index="2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9" nillable="true" ma:displayName="MediaServiceDateTaken" ma:hidden="true" ma:internalName="MediaServiceDateTaken" ma:readOnly="true">
      <xsd:simpleType>
        <xsd:restriction base="dms:Text"/>
      </xsd:simpleType>
    </xsd:element>
    <xsd:element name="Math_Settings" ma:index="30" nillable="true" ma:displayName="Math Settings" ma:internalName="Math_Settings">
      <xsd:simpleType>
        <xsd:restriction base="dms:Text"/>
      </xsd:simpleType>
    </xsd:element>
    <xsd:element name="Distribution_Groups" ma:index="31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2" nillable="true" ma:displayName="LMS Mappings" ma:internalName="LMS_Mappings">
      <xsd:simpleType>
        <xsd:restriction base="dms:Note">
          <xsd:maxLength value="255"/>
        </xsd:restriction>
      </xsd:simpleType>
    </xsd:element>
    <xsd:element name="MediaServiceGenerationTime" ma:index="3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Length (seconds)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MediaServiceObjectDetectorVersions" ma:index="4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06b9c3-818b-47b7-aa00-dad558d5737b" elementFormDefault="qualified">
    <xsd:import namespace="http://schemas.microsoft.com/office/2006/documentManagement/types"/>
    <xsd:import namespace="http://schemas.microsoft.com/office/infopath/2007/PartnerControls"/>
    <xsd:element name="SharedWithUsers" ma:index="3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5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2CFB58-F23D-4F8F-B74F-B17DD7DF08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6B10111-6606-4F84-8EA2-60B5097189B5}">
  <ds:schemaRefs>
    <ds:schemaRef ds:uri="0906b9c3-818b-47b7-aa00-dad558d5737b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2a7a35ab-ef44-430b-8ea3-96b63ab38868"/>
    <ds:schemaRef ds:uri="http://schemas.openxmlformats.org/package/2006/metadata/core-properties"/>
    <ds:schemaRef ds:uri="http://schemas.microsoft.com/office/2006/documentManagement/types"/>
    <ds:schemaRef ds:uri="493dec6a-80d2-4643-a12e-d28ec4ee35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51C926C-44FC-4FA2-B357-E1040CBE4E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7a35ab-ef44-430b-8ea3-96b63ab38868"/>
    <ds:schemaRef ds:uri="493dec6a-80d2-4643-a12e-d28ec4ee3587"/>
    <ds:schemaRef ds:uri="0906b9c3-818b-47b7-aa00-dad558d573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512</Words>
  <Application>Microsoft Office PowerPoint</Application>
  <PresentationFormat>Widescreen</PresentationFormat>
  <Paragraphs>68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Historiekonkurrencen 2023/24</vt:lpstr>
      <vt:lpstr>Historielærerforeningen udskriver for 18. gang historiekonkurrencen.</vt:lpstr>
      <vt:lpstr>Hvad går historiekonkurrencen ud på?</vt:lpstr>
      <vt:lpstr>Hvem kan deltage?</vt:lpstr>
      <vt:lpstr>Hvor skal du sende dit bidrag til?</vt:lpstr>
      <vt:lpstr>Hvor finder prisoverrækkelsen sted?</vt:lpstr>
      <vt:lpstr>Vinderne får mulighed for at deltage i  Eustorys internationale historiecampus https://historycampus.org/  sammen med andre historieinteresserede unge fra mere end 30 lande.  </vt:lpstr>
      <vt:lpstr>Hvordan bedømmes bidragene?</vt:lpstr>
      <vt:lpstr>HVEM BEDØMMER DE INDLEVEREDE BIDRAG? </vt:lpstr>
      <vt:lpstr>Ideer </vt:lpstr>
      <vt:lpstr>Inspiration til årets tema: Krig og fred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Espen Kirkegaard Espensen (EE | EG)</dc:creator>
  <cp:lastModifiedBy>Anita Ladegaard Grandt (ag.cb - Underviser - CB)</cp:lastModifiedBy>
  <cp:revision>24</cp:revision>
  <dcterms:created xsi:type="dcterms:W3CDTF">2022-05-20T05:25:18Z</dcterms:created>
  <dcterms:modified xsi:type="dcterms:W3CDTF">2023-10-23T08:56:34Z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0x010100A083FA7BC1BE7841AEC4A95980667929</vt:lpwstr>
  </property>
</Properties>
</file>