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5" r:id="rId4"/>
    <p:sldId id="257" r:id="rId5"/>
    <p:sldId id="264" r:id="rId6"/>
    <p:sldId id="258" r:id="rId7"/>
    <p:sldId id="259" r:id="rId8"/>
    <p:sldId id="260" r:id="rId9"/>
    <p:sldId id="261" r:id="rId10"/>
    <p:sldId id="262" r:id="rId11"/>
    <p:sldId id="266" r:id="rId12"/>
    <p:sldId id="263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93B8C-62CD-0553-47B1-5695AF641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4E3FBF-85BA-CC73-CC51-A9751797D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924AD9-B23D-0EEB-0624-FDE3013E5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64ED15-71BF-CD49-E455-892B5F6E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AE562B-464F-E98C-A88D-656A12FB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389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49B66-1B34-7526-A3D3-527BC630B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48DAB9-65F0-2AB7-570A-3EE58377E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C6BE9C-5509-8823-BC7F-C132FCC2F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C6E1C8-101E-0CA9-6040-AA14535F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C7C0BD0-0FE6-32E2-59DD-973CEAF2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370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0AB58-81C3-DE75-469D-7E2B1F92E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F3D8C3D-BC62-A89E-B416-AEFB96192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9E8405F-A8C5-0E69-E36E-2ABA56C33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12E379-E3E1-AF8A-B3AB-C87FC5FCC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B6FC75-EEFB-C17B-F0B1-2868EEB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74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8EF4D-241E-06D0-9780-76CF1650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090D1D-5991-60B9-8F1E-A7F8A2F6F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9EEC846-2C9D-1517-043F-DF0D764B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795040-3ACF-6E75-09F9-3EAE46F0E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E4716FF-779F-F386-1606-0D3147D2C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236B86-7804-4A90-AED9-6507A1E4A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20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425EF-35B5-2E9B-554E-0FD255D7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683DADD-BB1C-D370-0F2D-F7D483DF8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7AB798B-1656-37C0-2621-96C9D1774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0385488-A915-FBF0-0548-AF40AA479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E82D888-E5B2-68F2-3212-3AA78D150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19767F8-2C2E-A326-AEF3-491743397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DF8869D-BC7E-F3B0-7E9F-7B162216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5AE61E8-5A1E-DE4F-6920-D9BCE85B3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6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BA885-53E3-BAD7-BD93-8466EAE0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D4F70DF-285B-6C11-7B61-38179D978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BAC881C-E6A5-37D8-60DF-FA8EBB1CC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05A7A1F-AC3D-E612-ADAC-BEDC41A7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720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DC65F6-AFCD-A084-061C-2F470D6AF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8564FAE-4FA1-8602-02D7-0307F2CD2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E37B51C-80AD-6E75-8B1F-C789471D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029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4C9CB-2EE1-C8FA-71DF-714BE835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3E6F0C-A5D6-200E-94D0-F8CA88278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8F2A06-E91F-4FDF-309D-35E279C99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99F6352-A83F-2936-8EE2-0ED9C028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D67F057-835B-2E86-B17C-63A32CA8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2FEB73-CF19-4B3A-1363-03C87F85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148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F5A59-D797-08C3-3437-00B3D781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C3925D6-BD6C-A7BB-8EAC-A698E00909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60D7929-8A8D-3A26-C4C6-A5064D53F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1FE82EB-0959-EA2D-EB12-87CCC418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3DF6823-39BD-13E3-27BC-6F9F5353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AF0832F-1E1A-44F0-8556-D9EAFBBF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75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24C0A-A6FD-316C-26FE-DD9B3F205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ED01D80-EB32-81E8-D91A-203C7E783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F142CC-E3C1-D17A-E47C-A9892112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972726-1FDA-019B-5007-FC6874BCA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D0261B-0269-BFE6-A857-96D82D46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791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031A607-C6F2-6A7C-098C-DFC55DA3B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F0BBAE1-758C-BCD4-5A4F-61A0FA5FA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8574DD-7C09-2CBC-75AF-A606989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CE0700-C93D-01D4-4A86-F2391FEA8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210166-EB7B-86D3-C9B3-C0D228F14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0310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0365F3-8B6B-F1DA-95F0-038F5B38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783EF6-760A-5AC0-3A1F-9B75F4ACA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07C5E5-6FD8-01A8-5706-0D4D68021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E35328-BC2E-4465-BD4C-00D39F496E13}" type="datetimeFigureOut">
              <a:rPr lang="da-DK" smtClean="0"/>
              <a:t>21-08-2024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0687FC-7CB6-D5E7-2D08-02AA5CD62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913063-3C0C-2B39-D07B-5DAB14F3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3ADE4F-4F58-4F0D-A92C-B805E8A1AD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896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3AEF3570-0620-0A5C-D87D-8E2E0EEC5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32139"/>
            <a:ext cx="4824998" cy="147162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lede 12">
            <a:extLst>
              <a:ext uri="{FF2B5EF4-FFF2-40B4-BE49-F238E27FC236}">
                <a16:creationId xmlns:a16="http://schemas.microsoft.com/office/drawing/2014/main" id="{0CF4A9AF-BC1B-3894-0E38-92AA85AA7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536" y="1001838"/>
            <a:ext cx="4824995" cy="150781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>
            <a:extLst>
              <a:ext uri="{FF2B5EF4-FFF2-40B4-BE49-F238E27FC236}">
                <a16:creationId xmlns:a16="http://schemas.microsoft.com/office/drawing/2014/main" id="{97F45636-208C-7F43-11EA-997EB3BAA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4581661"/>
            <a:ext cx="2634207" cy="141588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B6B9F12-2752-955A-0E61-042C2AC7C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330" y="4210834"/>
            <a:ext cx="4173070" cy="1345814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C808AAA-745A-6493-264A-49BB1830A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874064" y="4732868"/>
            <a:ext cx="2674468" cy="106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62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3C40225-54B6-17D1-5865-E5627EAFA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691" y="170130"/>
            <a:ext cx="7963309" cy="48452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D8CFF26-CC0A-94B2-5089-430B88BD6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43309" y="-1023670"/>
            <a:ext cx="9144000" cy="2387600"/>
          </a:xfrm>
        </p:spPr>
        <p:txBody>
          <a:bodyPr/>
          <a:lstStyle/>
          <a:p>
            <a:r>
              <a:rPr lang="da-DK" dirty="0"/>
              <a:t>Regnskabsanalyse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DB4C2F8-7A28-D188-65B9-A77EE7820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53467"/>
            <a:ext cx="9144000" cy="1655762"/>
          </a:xfrm>
        </p:spPr>
        <p:txBody>
          <a:bodyPr/>
          <a:lstStyle/>
          <a:p>
            <a:r>
              <a:rPr lang="da-DK" dirty="0"/>
              <a:t>Rentabilitets analyse</a:t>
            </a:r>
          </a:p>
          <a:p>
            <a:r>
              <a:rPr lang="da-DK" dirty="0"/>
              <a:t>Du Point pyramiden</a:t>
            </a:r>
          </a:p>
          <a:p>
            <a:r>
              <a:rPr lang="da-DK" dirty="0"/>
              <a:t>Likviditet og soliditet</a:t>
            </a:r>
          </a:p>
        </p:txBody>
      </p:sp>
    </p:spTree>
    <p:extLst>
      <p:ext uri="{BB962C8B-B14F-4D97-AF65-F5344CB8AC3E}">
        <p14:creationId xmlns:p14="http://schemas.microsoft.com/office/powerpoint/2010/main" val="86559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F6E023-C94A-600A-B705-F332D1CA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På tavlen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92F087B-E369-DCB5-9380-3CE123BA1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936" y="2642616"/>
            <a:ext cx="5302623" cy="360578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E7FA673-494F-80E7-73C8-E26CEFE04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2908562"/>
            <a:ext cx="5614416" cy="307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47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D23D72-5292-D98C-8E16-D44CB70EF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Rentabilitetsanalyse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FDD000-A978-B1C7-3B95-BE659FDA9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200"/>
              <a:t>Afkastningsgraden AG</a:t>
            </a:r>
          </a:p>
          <a:p>
            <a:r>
              <a:rPr lang="da-DK" sz="2200"/>
              <a:t>Overskudsgraden OG</a:t>
            </a:r>
          </a:p>
          <a:p>
            <a:r>
              <a:rPr lang="da-DK" sz="2200"/>
              <a:t>Aktivernes omsætningshastighed AOH ( AG-OG)</a:t>
            </a:r>
          </a:p>
          <a:p>
            <a:r>
              <a:rPr lang="da-DK" sz="2200"/>
              <a:t>Egenkapitalens forrentning EKF</a:t>
            </a:r>
          </a:p>
          <a:p>
            <a:r>
              <a:rPr lang="da-DK" sz="2200"/>
              <a:t>Gældsrenten GR</a:t>
            </a:r>
          </a:p>
          <a:p>
            <a:r>
              <a:rPr lang="da-DK" sz="2200"/>
              <a:t>Rentemarginalen (AG- GR)</a:t>
            </a:r>
          </a:p>
        </p:txBody>
      </p:sp>
    </p:spTree>
    <p:extLst>
      <p:ext uri="{BB962C8B-B14F-4D97-AF65-F5344CB8AC3E}">
        <p14:creationId xmlns:p14="http://schemas.microsoft.com/office/powerpoint/2010/main" val="328103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EA2351-36F1-5BFA-5894-05A4B944B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/>
              <a:t>Sådan beskriver du nøgletal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0995CF-1BBA-F75E-B995-7C95E53F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a-DK" sz="2200"/>
              <a:t>Udvikling (stabil, progressiv, degressiv, svingende?)</a:t>
            </a:r>
          </a:p>
          <a:p>
            <a:r>
              <a:rPr lang="da-DK" sz="2200"/>
              <a:t>Hastighed i pct. Point</a:t>
            </a:r>
          </a:p>
          <a:p>
            <a:r>
              <a:rPr lang="da-DK" sz="2200"/>
              <a:t>Niveau (i forhold til branchens tal)</a:t>
            </a:r>
          </a:p>
          <a:p>
            <a:endParaRPr lang="da-DK" sz="2200"/>
          </a:p>
          <a:p>
            <a:r>
              <a:rPr lang="da-DK" sz="2200"/>
              <a:t>Altid over 3-5 år.</a:t>
            </a:r>
          </a:p>
          <a:p>
            <a:endParaRPr lang="da-DK" sz="2200"/>
          </a:p>
          <a:p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188964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3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5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C9DE0D-04E0-87DD-7690-2CF869D9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da-DK"/>
              <a:t>Afkastningsgraden… </a:t>
            </a:r>
            <a:br>
              <a:rPr lang="da-DK"/>
            </a:br>
            <a:r>
              <a:rPr lang="da-DK"/>
              <a:t>og hvornår er den ”god nok”</a:t>
            </a:r>
            <a:endParaRPr lang="da-DK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BB820C6E-D361-7FD8-8A3D-9CAE8D898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Afkastningsgrad</a:t>
            </a:r>
            <a:r>
              <a:rPr lang="da-DK" sz="20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er et regnskabsmæssigt nøgletal, der viser, hvordan en virksomhed har genereret et overskud ud fra kapitalen.</a:t>
            </a:r>
          </a:p>
          <a:p>
            <a:pPr marL="0" indent="0">
              <a:buNone/>
            </a:pPr>
            <a:endParaRPr lang="da-DK" sz="2000" dirty="0"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Arial" panose="020B0604020202020204" pitchFamily="34" charset="0"/>
              </a:rPr>
              <a:t>Den er ”god nok” hvis den er over markedsrenten og gerne højere end nærmeste konkurrent eller branchens gennemsnit.</a:t>
            </a:r>
            <a:endParaRPr lang="da-DK" sz="2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AF9C818-84A2-A055-426F-A7B30BC50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3661834"/>
            <a:ext cx="4788505" cy="802074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98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5B5EF2-4E30-B2F6-6106-F3EFD4B0D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a-DK" dirty="0"/>
              <a:t>Overskudsgraden - OG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4CCE03-1EDB-05D6-CFAA-AB28E81C3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Overskudsgrad - Hvad er overskudsgrad? Overskudsgrad er </a:t>
            </a:r>
            <a:r>
              <a:rPr lang="da-DK" sz="2000" b="0" i="0" dirty="0">
                <a:effectLst/>
                <a:highlight>
                  <a:srgbClr val="D3E3FD"/>
                </a:highlight>
                <a:latin typeface="Google Sans"/>
              </a:rPr>
              <a:t>hvor stor en del af virksomhedens omsætning, der bliver til overskud</a:t>
            </a: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. Overskudsgraden viser om virksomheden kan tilpasse sine omkostninger til indtægterne. Hvis virksomheden har en høj overskudsgrad er den god til at holde sine omkostninger nede.</a:t>
            </a:r>
          </a:p>
          <a:p>
            <a:pPr marL="0" indent="0">
              <a:buNone/>
            </a:pPr>
            <a:endParaRPr lang="da-DK" sz="2000" dirty="0">
              <a:highlight>
                <a:srgbClr val="FFFFFF"/>
              </a:highlight>
              <a:latin typeface="Google Sans"/>
            </a:endParaRPr>
          </a:p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Google Sans"/>
              </a:rPr>
              <a:t>Overskudsgraden er god nok hvis den er højere en nærmeste konkurrent eller branchens gennemsnitlige OG</a:t>
            </a:r>
            <a:endParaRPr lang="da-DK" sz="2000" dirty="0"/>
          </a:p>
        </p:txBody>
      </p:sp>
      <p:pic>
        <p:nvPicPr>
          <p:cNvPr id="5" name="Picture 4" descr="Farverige diagrammer og grafer">
            <a:extLst>
              <a:ext uri="{FF2B5EF4-FFF2-40B4-BE49-F238E27FC236}">
                <a16:creationId xmlns:a16="http://schemas.microsoft.com/office/drawing/2014/main" id="{B9A515D6-C5B0-2755-C1CB-BD3FAE06CE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33" r="18930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53322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9C4DF0-17BD-79D1-A249-A39620E5D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a-DK" sz="4100"/>
              <a:t>Aktivernes omsætningshastighed.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E2C5AB-03CC-32E8-1BD1-5B8A517ED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b="0" i="0" dirty="0">
                <a:effectLst/>
                <a:latin typeface="Google Sans"/>
              </a:rPr>
              <a:t>Aktivernes omsætningshastighed beskriver, hvor god virksomheden er til at tjene penge i forhold til, hvor mange penge der er bundet i de forskellige aktiver</a:t>
            </a: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. Der er dermed ikke tale om, hvor god virksomheden er til at skabe overskud, men i stedet hvor god virksomheden er til, at skabe salg for de aktiver den besidder.</a:t>
            </a:r>
          </a:p>
          <a:p>
            <a:pPr marL="0" indent="0">
              <a:buNone/>
            </a:pPr>
            <a:endParaRPr lang="da-DK" sz="2000" dirty="0">
              <a:highlight>
                <a:srgbClr val="FFFFFF"/>
              </a:highlight>
              <a:latin typeface="Google Sans"/>
            </a:endParaRPr>
          </a:p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Google Sans"/>
              </a:rPr>
              <a:t>Ved billige varer er AOH høj ved luksusvarer er AOH lav.</a:t>
            </a:r>
          </a:p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Google Sans"/>
              </a:rPr>
              <a:t>AOH er god nok hvis den er på niveau eller højere end nærmeste konkurrent eller branchens gennemsnitlige AOH</a:t>
            </a:r>
            <a:endParaRPr lang="da-DK" sz="2000" dirty="0"/>
          </a:p>
        </p:txBody>
      </p:sp>
      <p:pic>
        <p:nvPicPr>
          <p:cNvPr id="5" name="Picture 4" descr="Gamle wrinkled hænder med nogle mønter">
            <a:extLst>
              <a:ext uri="{FF2B5EF4-FFF2-40B4-BE49-F238E27FC236}">
                <a16:creationId xmlns:a16="http://schemas.microsoft.com/office/drawing/2014/main" id="{9969C09B-716C-BF95-C15A-C808A269BA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23" r="31439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636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562FF9-E7C5-6C62-B09B-98A131F7D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a-DK" dirty="0"/>
              <a:t>Egenkapitalens forrentning- EKF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3B3C41-97F1-E545-470D-881466777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Egenkapitalens forrentning er </a:t>
            </a:r>
            <a:r>
              <a:rPr lang="da-DK" sz="2000" b="0" i="0" dirty="0">
                <a:effectLst/>
                <a:latin typeface="Google Sans"/>
              </a:rPr>
              <a:t>et udtryk for, hvordan den indskudte kapital forrentes</a:t>
            </a: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. Hvis egenkapitalens forrentning er mindre end afkastningsgraden, taber virksomheden på sin fremmedkapital. Det er omvendt hvis egenkapitalens forrentning er større end afkastningsgraden.</a:t>
            </a:r>
          </a:p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Google Sans"/>
              </a:rPr>
              <a:t>EKF er ”god” hvis den er på niveau eller højere end nærmeste konkurrent eller branchens gennemsnitlige EKF</a:t>
            </a: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  <p:pic>
        <p:nvPicPr>
          <p:cNvPr id="5" name="Picture 4" descr="Taster på et antikt kasseapparat">
            <a:extLst>
              <a:ext uri="{FF2B5EF4-FFF2-40B4-BE49-F238E27FC236}">
                <a16:creationId xmlns:a16="http://schemas.microsoft.com/office/drawing/2014/main" id="{1DFF548A-E48B-C731-021D-6043200F43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09" r="2277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0457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79CC76-12D0-DC92-715D-C4F5D84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442913"/>
            <a:ext cx="5146161" cy="1639888"/>
          </a:xfrm>
        </p:spPr>
        <p:txBody>
          <a:bodyPr anchor="b">
            <a:normAutofit/>
          </a:bodyPr>
          <a:lstStyle/>
          <a:p>
            <a:r>
              <a:rPr lang="da-DK" sz="3600" dirty="0"/>
              <a:t>Gældsrenten - GR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7E9E97-2F74-BD4C-BC4C-A32D70157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7" y="2312988"/>
            <a:ext cx="4916424" cy="3651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Google Sans"/>
              </a:rPr>
              <a:t>G</a:t>
            </a: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ældsrente er </a:t>
            </a:r>
            <a:r>
              <a:rPr lang="da-DK" sz="2000" b="0" i="0" dirty="0">
                <a:effectLst/>
                <a:latin typeface="Google Sans"/>
              </a:rPr>
              <a:t>et tal, som bliver anvendt i forbindelse med beregningen af gæld</a:t>
            </a:r>
            <a:r>
              <a:rPr lang="da-DK" sz="2000" b="0" i="0" dirty="0">
                <a:effectLst/>
                <a:highlight>
                  <a:srgbClr val="FFFFFF"/>
                </a:highlight>
                <a:latin typeface="Google Sans"/>
              </a:rPr>
              <a:t>. Tallet viser, hvor store renterne og gebyrerne på lånet er i forhold til, hvor stor gælden i sig selv er. </a:t>
            </a:r>
          </a:p>
          <a:p>
            <a:pPr marL="0" indent="0">
              <a:buNone/>
            </a:pPr>
            <a:endParaRPr lang="da-DK" sz="2000" dirty="0">
              <a:highlight>
                <a:srgbClr val="FFFFFF"/>
              </a:highlight>
              <a:latin typeface="Google Sans"/>
            </a:endParaRPr>
          </a:p>
          <a:p>
            <a:pPr marL="0" indent="0">
              <a:buNone/>
            </a:pPr>
            <a:r>
              <a:rPr lang="da-DK" sz="2000" dirty="0">
                <a:highlight>
                  <a:srgbClr val="FFFFFF"/>
                </a:highlight>
                <a:latin typeface="Google Sans"/>
              </a:rPr>
              <a:t>GR er god hvis den er på niveau eller lavere end nærmeste konkurrent eller branchens gennemsnitlige GR</a:t>
            </a: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D0B7289-120F-44DC-9769-2E096993B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8468AF-8ABA-4771-9770-C8C79C0E6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Graf på dokument med pen">
            <a:extLst>
              <a:ext uri="{FF2B5EF4-FFF2-40B4-BE49-F238E27FC236}">
                <a16:creationId xmlns:a16="http://schemas.microsoft.com/office/drawing/2014/main" id="{295F7275-EDD7-3411-B4A5-16A5765D55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26" r="17803" b="-1"/>
          <a:stretch/>
        </p:blipFill>
        <p:spPr>
          <a:xfrm>
            <a:off x="6986049" y="10"/>
            <a:ext cx="5205951" cy="6857990"/>
          </a:xfrm>
          <a:custGeom>
            <a:avLst/>
            <a:gdLst/>
            <a:ahLst/>
            <a:cxnLst/>
            <a:rect l="l" t="t" r="r" b="b"/>
            <a:pathLst>
              <a:path w="520595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5205951" y="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30FFA19-9577-4BA8-B103-A75613F3F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2680522" cy="6858000"/>
          </a:xfrm>
          <a:custGeom>
            <a:avLst/>
            <a:gdLst>
              <a:gd name="connsiteX0" fmla="*/ 1057499 w 2680522"/>
              <a:gd name="connsiteY0" fmla="*/ 0 h 6858000"/>
              <a:gd name="connsiteX1" fmla="*/ 879731 w 2680522"/>
              <a:gd name="connsiteY1" fmla="*/ 0 h 6858000"/>
              <a:gd name="connsiteX2" fmla="*/ 901855 w 2680522"/>
              <a:gd name="connsiteY2" fmla="*/ 14997 h 6858000"/>
              <a:gd name="connsiteX3" fmla="*/ 2502754 w 2680522"/>
              <a:gd name="connsiteY3" fmla="*/ 3621656 h 6858000"/>
              <a:gd name="connsiteX4" fmla="*/ 628404 w 2680522"/>
              <a:gd name="connsiteY4" fmla="*/ 6374814 h 6858000"/>
              <a:gd name="connsiteX5" fmla="*/ 111756 w 2680522"/>
              <a:gd name="connsiteY5" fmla="*/ 6780599 h 6858000"/>
              <a:gd name="connsiteX6" fmla="*/ 0 w 2680522"/>
              <a:gd name="connsiteY6" fmla="*/ 6858000 h 6858000"/>
              <a:gd name="connsiteX7" fmla="*/ 177768 w 2680522"/>
              <a:gd name="connsiteY7" fmla="*/ 6858000 h 6858000"/>
              <a:gd name="connsiteX8" fmla="*/ 289524 w 2680522"/>
              <a:gd name="connsiteY8" fmla="*/ 6780599 h 6858000"/>
              <a:gd name="connsiteX9" fmla="*/ 806172 w 2680522"/>
              <a:gd name="connsiteY9" fmla="*/ 6374814 h 6858000"/>
              <a:gd name="connsiteX10" fmla="*/ 2680522 w 2680522"/>
              <a:gd name="connsiteY10" fmla="*/ 3621656 h 6858000"/>
              <a:gd name="connsiteX11" fmla="*/ 1079623 w 2680522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0522" h="6858000">
                <a:moveTo>
                  <a:pt x="1057499" y="0"/>
                </a:moveTo>
                <a:lnTo>
                  <a:pt x="879731" y="0"/>
                </a:lnTo>
                <a:lnTo>
                  <a:pt x="901855" y="14997"/>
                </a:lnTo>
                <a:cubicBezTo>
                  <a:pt x="1929018" y="754641"/>
                  <a:pt x="2502754" y="2093192"/>
                  <a:pt x="2502754" y="3621656"/>
                </a:cubicBezTo>
                <a:cubicBezTo>
                  <a:pt x="2502754" y="4969131"/>
                  <a:pt x="1574029" y="5602839"/>
                  <a:pt x="628404" y="6374814"/>
                </a:cubicBezTo>
                <a:cubicBezTo>
                  <a:pt x="456201" y="6515397"/>
                  <a:pt x="285574" y="6653108"/>
                  <a:pt x="111756" y="6780599"/>
                </a:cubicBezTo>
                <a:lnTo>
                  <a:pt x="0" y="6858000"/>
                </a:lnTo>
                <a:lnTo>
                  <a:pt x="177768" y="6858000"/>
                </a:lnTo>
                <a:lnTo>
                  <a:pt x="289524" y="6780599"/>
                </a:lnTo>
                <a:cubicBezTo>
                  <a:pt x="463342" y="6653108"/>
                  <a:pt x="633969" y="6515397"/>
                  <a:pt x="806172" y="6374814"/>
                </a:cubicBezTo>
                <a:cubicBezTo>
                  <a:pt x="1751797" y="5602839"/>
                  <a:pt x="2680522" y="4969131"/>
                  <a:pt x="2680522" y="3621656"/>
                </a:cubicBezTo>
                <a:cubicBezTo>
                  <a:pt x="2680522" y="2093192"/>
                  <a:pt x="2106786" y="754641"/>
                  <a:pt x="1079623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519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01119D-9F6F-11E4-A3FE-02A4296B9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442913"/>
            <a:ext cx="5146161" cy="1639888"/>
          </a:xfrm>
        </p:spPr>
        <p:txBody>
          <a:bodyPr anchor="b">
            <a:normAutofit/>
          </a:bodyPr>
          <a:lstStyle/>
          <a:p>
            <a:r>
              <a:rPr lang="da-DK" sz="3600"/>
              <a:t>Rentemarginalen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BB99AD-B2FB-22B1-5F42-F2DAEEFB0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7" y="2312988"/>
            <a:ext cx="4916424" cy="3651250"/>
          </a:xfrm>
        </p:spPr>
        <p:txBody>
          <a:bodyPr>
            <a:normAutofit/>
          </a:bodyPr>
          <a:lstStyle/>
          <a:p>
            <a:r>
              <a:rPr lang="da-DK" sz="2000"/>
              <a:t>GR-AF</a:t>
            </a:r>
          </a:p>
          <a:p>
            <a:endParaRPr lang="da-DK" sz="2000"/>
          </a:p>
          <a:p>
            <a:r>
              <a:rPr lang="da-DK" sz="2000"/>
              <a:t>Hvis tallet er positiv så tjener vi på at arbejde med fremmedkapital</a:t>
            </a:r>
          </a:p>
          <a:p>
            <a:r>
              <a:rPr lang="da-DK" sz="2000"/>
              <a:t>Hvis tallet er negativ så taber vi på at arbejde med fremmedkapital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D0B7289-120F-44DC-9769-2E096993B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8468AF-8ABA-4771-9770-C8C79C0E6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rbejdspladsbaggrund">
            <a:extLst>
              <a:ext uri="{FF2B5EF4-FFF2-40B4-BE49-F238E27FC236}">
                <a16:creationId xmlns:a16="http://schemas.microsoft.com/office/drawing/2014/main" id="{8CFD0D79-CFF9-9C8A-CDA2-7C62BECFB2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330" r="-1" b="-1"/>
          <a:stretch/>
        </p:blipFill>
        <p:spPr>
          <a:xfrm>
            <a:off x="6986049" y="10"/>
            <a:ext cx="5205951" cy="6857990"/>
          </a:xfrm>
          <a:custGeom>
            <a:avLst/>
            <a:gdLst/>
            <a:ahLst/>
            <a:cxnLst/>
            <a:rect l="l" t="t" r="r" b="b"/>
            <a:pathLst>
              <a:path w="520595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5205951" y="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30FFA19-9577-4BA8-B103-A75613F3F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2680522" cy="6858000"/>
          </a:xfrm>
          <a:custGeom>
            <a:avLst/>
            <a:gdLst>
              <a:gd name="connsiteX0" fmla="*/ 1057499 w 2680522"/>
              <a:gd name="connsiteY0" fmla="*/ 0 h 6858000"/>
              <a:gd name="connsiteX1" fmla="*/ 879731 w 2680522"/>
              <a:gd name="connsiteY1" fmla="*/ 0 h 6858000"/>
              <a:gd name="connsiteX2" fmla="*/ 901855 w 2680522"/>
              <a:gd name="connsiteY2" fmla="*/ 14997 h 6858000"/>
              <a:gd name="connsiteX3" fmla="*/ 2502754 w 2680522"/>
              <a:gd name="connsiteY3" fmla="*/ 3621656 h 6858000"/>
              <a:gd name="connsiteX4" fmla="*/ 628404 w 2680522"/>
              <a:gd name="connsiteY4" fmla="*/ 6374814 h 6858000"/>
              <a:gd name="connsiteX5" fmla="*/ 111756 w 2680522"/>
              <a:gd name="connsiteY5" fmla="*/ 6780599 h 6858000"/>
              <a:gd name="connsiteX6" fmla="*/ 0 w 2680522"/>
              <a:gd name="connsiteY6" fmla="*/ 6858000 h 6858000"/>
              <a:gd name="connsiteX7" fmla="*/ 177768 w 2680522"/>
              <a:gd name="connsiteY7" fmla="*/ 6858000 h 6858000"/>
              <a:gd name="connsiteX8" fmla="*/ 289524 w 2680522"/>
              <a:gd name="connsiteY8" fmla="*/ 6780599 h 6858000"/>
              <a:gd name="connsiteX9" fmla="*/ 806172 w 2680522"/>
              <a:gd name="connsiteY9" fmla="*/ 6374814 h 6858000"/>
              <a:gd name="connsiteX10" fmla="*/ 2680522 w 2680522"/>
              <a:gd name="connsiteY10" fmla="*/ 3621656 h 6858000"/>
              <a:gd name="connsiteX11" fmla="*/ 1079623 w 2680522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0522" h="6858000">
                <a:moveTo>
                  <a:pt x="1057499" y="0"/>
                </a:moveTo>
                <a:lnTo>
                  <a:pt x="879731" y="0"/>
                </a:lnTo>
                <a:lnTo>
                  <a:pt x="901855" y="14997"/>
                </a:lnTo>
                <a:cubicBezTo>
                  <a:pt x="1929018" y="754641"/>
                  <a:pt x="2502754" y="2093192"/>
                  <a:pt x="2502754" y="3621656"/>
                </a:cubicBezTo>
                <a:cubicBezTo>
                  <a:pt x="2502754" y="4969131"/>
                  <a:pt x="1574029" y="5602839"/>
                  <a:pt x="628404" y="6374814"/>
                </a:cubicBezTo>
                <a:cubicBezTo>
                  <a:pt x="456201" y="6515397"/>
                  <a:pt x="285574" y="6653108"/>
                  <a:pt x="111756" y="6780599"/>
                </a:cubicBezTo>
                <a:lnTo>
                  <a:pt x="0" y="6858000"/>
                </a:lnTo>
                <a:lnTo>
                  <a:pt x="177768" y="6858000"/>
                </a:lnTo>
                <a:lnTo>
                  <a:pt x="289524" y="6780599"/>
                </a:lnTo>
                <a:cubicBezTo>
                  <a:pt x="463342" y="6653108"/>
                  <a:pt x="633969" y="6515397"/>
                  <a:pt x="806172" y="6374814"/>
                </a:cubicBezTo>
                <a:cubicBezTo>
                  <a:pt x="1751797" y="5602839"/>
                  <a:pt x="2680522" y="4969131"/>
                  <a:pt x="2680522" y="3621656"/>
                </a:cubicBezTo>
                <a:cubicBezTo>
                  <a:pt x="2680522" y="2093192"/>
                  <a:pt x="2106786" y="754641"/>
                  <a:pt x="1079623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76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1" name="Isosceles Triangle 104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BF6C79-D6B8-553C-FDFA-4670065DC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4932" y="643467"/>
            <a:ext cx="6942136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Isosceles Triangle 104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33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3AC17CFA-251F-4092-7628-743F9B714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076325"/>
            <a:ext cx="6354009" cy="38103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B4D1D7-8853-D2DA-3C62-89F0BACE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Likviditet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A2F2DE-1E98-F6FB-7781-9C6912EC9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Google Sans"/>
              </a:rPr>
              <a:t>Det vil sige, at likviditeten er </a:t>
            </a:r>
            <a:r>
              <a:rPr lang="da-DK" b="0" i="0" dirty="0">
                <a:solidFill>
                  <a:srgbClr val="040C28"/>
                </a:solidFill>
                <a:effectLst/>
                <a:highlight>
                  <a:srgbClr val="D3E3FD"/>
                </a:highlight>
                <a:latin typeface="Google Sans"/>
              </a:rPr>
              <a:t>forholdet mellem omsætningsaktiver og kortfristet gæld</a:t>
            </a:r>
            <a:r>
              <a:rPr lang="da-DK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Google Sans"/>
              </a:rPr>
              <a:t>. </a:t>
            </a:r>
          </a:p>
          <a:p>
            <a:r>
              <a:rPr lang="da-DK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Google Sans"/>
              </a:rPr>
              <a:t>Man kan også kalde en virksomheds likviditet for virksomhedens nettorådighedsbeløb. </a:t>
            </a:r>
          </a:p>
          <a:p>
            <a:r>
              <a:rPr lang="da-DK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Google Sans"/>
              </a:rPr>
              <a:t>Dermed er likviditeten et udtryk for, om virksomheden er i stand til at købe varer og betale sine regninger.</a:t>
            </a:r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DAC38A8-6EF7-16A2-F29E-EFD328865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4863163"/>
            <a:ext cx="4801090" cy="11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35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0791BC8B-6F39-B574-E322-B84A0289D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301" y="2739297"/>
            <a:ext cx="6077798" cy="383911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93A7226-E4D0-4055-551F-8B38D003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Soliditet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3E77F09-92A8-6DA2-ACD8-74FBEFB27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4610" y="1796190"/>
            <a:ext cx="3648365" cy="828413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82056C0-63F3-A59B-D5C3-D1DA57AB1CB1}"/>
              </a:ext>
            </a:extLst>
          </p:cNvPr>
          <p:cNvSpPr txBox="1"/>
          <p:nvPr/>
        </p:nvSpPr>
        <p:spPr>
          <a:xfrm>
            <a:off x="1209674" y="3238500"/>
            <a:ext cx="3838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0" i="0" dirty="0">
                <a:solidFill>
                  <a:srgbClr val="040C28"/>
                </a:solidFill>
                <a:effectLst/>
                <a:highlight>
                  <a:srgbClr val="D3E3FD"/>
                </a:highlight>
                <a:latin typeface="Google Sans"/>
              </a:rPr>
              <a:t>Soliditet beskriver, hvor stor en andel af en virksomhedens aktiver, der er finansieret af egenkapitalen og viser virksomhedens evne til at modstå tab</a:t>
            </a:r>
            <a:r>
              <a:rPr lang="da-DK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Google Sans"/>
              </a:rPr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5279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86A22CE-7FD3-474E-1D30-7CE9ABFA8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186" y="1473099"/>
            <a:ext cx="8331628" cy="391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64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92DD007-AA31-8BE6-920F-9A99137FF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4" y="1187335"/>
            <a:ext cx="8591992" cy="448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87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494</Words>
  <Application>Microsoft Office PowerPoint</Application>
  <PresentationFormat>Widescreen</PresentationFormat>
  <Paragraphs>49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Meiryo</vt:lpstr>
      <vt:lpstr>Aptos</vt:lpstr>
      <vt:lpstr>Aptos Display</vt:lpstr>
      <vt:lpstr>Arial</vt:lpstr>
      <vt:lpstr>Google Sans</vt:lpstr>
      <vt:lpstr>Office-tema</vt:lpstr>
      <vt:lpstr>PowerPoint-præsentation</vt:lpstr>
      <vt:lpstr>Regnskabsanalyse</vt:lpstr>
      <vt:lpstr>På tavlen</vt:lpstr>
      <vt:lpstr>Rentabilitetsanalyse</vt:lpstr>
      <vt:lpstr>Sådan beskriver du nøgletal</vt:lpstr>
      <vt:lpstr>Afkastningsgraden…  og hvornår er den ”god nok”</vt:lpstr>
      <vt:lpstr>Overskudsgraden - OG</vt:lpstr>
      <vt:lpstr>Aktivernes omsætningshastighed.</vt:lpstr>
      <vt:lpstr>Egenkapitalens forrentning- EKF</vt:lpstr>
      <vt:lpstr>Gældsrenten - GR</vt:lpstr>
      <vt:lpstr>Rentemarginalen</vt:lpstr>
      <vt:lpstr>PowerPoint-præsentation</vt:lpstr>
      <vt:lpstr>Likviditet</vt:lpstr>
      <vt:lpstr>Soliditet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Bjørnager Kjølby (cbk.cb - Underviser - CB)</dc:creator>
  <cp:lastModifiedBy>Charlotte Bjørnager Kjølby (cbk.cb - Underviser - CB)</cp:lastModifiedBy>
  <cp:revision>5</cp:revision>
  <dcterms:created xsi:type="dcterms:W3CDTF">2024-08-14T12:56:36Z</dcterms:created>
  <dcterms:modified xsi:type="dcterms:W3CDTF">2024-08-21T13:17:07Z</dcterms:modified>
</cp:coreProperties>
</file>