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7"/>
  </p:notesMasterIdLst>
  <p:sldIdLst>
    <p:sldId id="256" r:id="rId2"/>
    <p:sldId id="257" r:id="rId3"/>
    <p:sldId id="259" r:id="rId4"/>
    <p:sldId id="260" r:id="rId5"/>
    <p:sldId id="262" r:id="rId6"/>
    <p:sldId id="263" r:id="rId7"/>
    <p:sldId id="264" r:id="rId8"/>
    <p:sldId id="265" r:id="rId9"/>
    <p:sldId id="266" r:id="rId10"/>
    <p:sldId id="267" r:id="rId11"/>
    <p:sldId id="258" r:id="rId12"/>
    <p:sldId id="268" r:id="rId13"/>
    <p:sldId id="270" r:id="rId14"/>
    <p:sldId id="271" r:id="rId15"/>
    <p:sldId id="272" r:id="rId16"/>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53419" autoAdjust="0"/>
  </p:normalViewPr>
  <p:slideViewPr>
    <p:cSldViewPr snapToGrid="0">
      <p:cViewPr varScale="1">
        <p:scale>
          <a:sx n="59" d="100"/>
          <a:sy n="59" d="100"/>
        </p:scale>
        <p:origin x="2592"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BDCC127-7C3E-43B6-8E96-F32C4DE30872}" type="datetimeFigureOut">
              <a:rPr lang="da-DK" smtClean="0"/>
              <a:t>10-09-2024</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9569C63-AFC0-425E-8527-5BA8085747E8}" type="slidenum">
              <a:rPr lang="da-DK" smtClean="0"/>
              <a:t>‹nr.›</a:t>
            </a:fld>
            <a:endParaRPr lang="da-DK"/>
          </a:p>
        </p:txBody>
      </p:sp>
    </p:spTree>
    <p:extLst>
      <p:ext uri="{BB962C8B-B14F-4D97-AF65-F5344CB8AC3E}">
        <p14:creationId xmlns:p14="http://schemas.microsoft.com/office/powerpoint/2010/main" val="2798228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lgn="l"/>
            <a:r>
              <a:rPr lang="da-DK" b="1" i="0" dirty="0">
                <a:solidFill>
                  <a:srgbClr val="333333"/>
                </a:solidFill>
                <a:effectLst/>
                <a:latin typeface="var(--font-title)"/>
              </a:rPr>
              <a:t>Konkurrenterne</a:t>
            </a:r>
          </a:p>
          <a:p>
            <a:pPr algn="l"/>
            <a:r>
              <a:rPr lang="da-DK" b="0" i="0" dirty="0">
                <a:solidFill>
                  <a:srgbClr val="333333"/>
                </a:solidFill>
                <a:effectLst/>
                <a:latin typeface="var(--font-content)"/>
              </a:rPr>
              <a:t>Konkurrenterne er en af aktørerne. Hvis en tankstation sænker prisen på benzin med fx en krone, har det stor betydning på nabotankstationens omsætning, og om nabotankstationen skal reagere med en prisnedsættelse.</a:t>
            </a:r>
          </a:p>
          <a:p>
            <a:pPr algn="l"/>
            <a:r>
              <a:rPr lang="da-DK" b="0" i="0" dirty="0">
                <a:solidFill>
                  <a:srgbClr val="333333"/>
                </a:solidFill>
                <a:effectLst/>
                <a:latin typeface="var(--font-content)"/>
              </a:rPr>
              <a:t>Konkurrenter kan ses både i snæver og bred forstand. Vigtigst er typisk konkurrenter som fremstiller samme produkter, men i bredere forstand konkurrerer en virksomhed med mange andre produkter om forbrugernes rådighedsbeløb.</a:t>
            </a:r>
          </a:p>
          <a:p>
            <a:pPr algn="l"/>
            <a:r>
              <a:rPr lang="da-DK" b="1" i="0" dirty="0">
                <a:solidFill>
                  <a:srgbClr val="333333"/>
                </a:solidFill>
                <a:effectLst/>
                <a:latin typeface="var(--font-title)"/>
              </a:rPr>
              <a:t>Kunder</a:t>
            </a:r>
          </a:p>
          <a:p>
            <a:pPr algn="l"/>
            <a:r>
              <a:rPr lang="da-DK" b="0" i="0" dirty="0">
                <a:solidFill>
                  <a:srgbClr val="333333"/>
                </a:solidFill>
                <a:effectLst/>
                <a:latin typeface="var(--font-content)"/>
              </a:rPr>
              <a:t>Kunder er også en vigtig del af virksomhedens nærmiljø. Svigtende efterspørgsel fra kunderne er en af de største trusler for enhver virksomhed. Virksomheden tilbyder kunderne forskellige produkter til attraktive priser og påvirker dem gennem forskellige former for kommunikation.</a:t>
            </a:r>
          </a:p>
          <a:p>
            <a:pPr algn="l"/>
            <a:r>
              <a:rPr lang="da-DK" b="0" i="0" dirty="0">
                <a:solidFill>
                  <a:srgbClr val="333333"/>
                </a:solidFill>
                <a:effectLst/>
                <a:latin typeface="var(--font-content)"/>
              </a:rPr>
              <a:t>Under </a:t>
            </a:r>
            <a:r>
              <a:rPr lang="da-DK" b="0" i="0" dirty="0" err="1">
                <a:solidFill>
                  <a:srgbClr val="333333"/>
                </a:solidFill>
                <a:effectLst/>
                <a:latin typeface="var(--font-content)"/>
              </a:rPr>
              <a:t>coronapandemien</a:t>
            </a:r>
            <a:r>
              <a:rPr lang="da-DK" b="0" i="0" dirty="0">
                <a:solidFill>
                  <a:srgbClr val="333333"/>
                </a:solidFill>
                <a:effectLst/>
                <a:latin typeface="var(--font-content)"/>
              </a:rPr>
              <a:t> har mange detailforretninger pga. restriktioner set sig nødsaget til at fokusere på e-handel for at overleve og fastholde deres kunder. Flere af de detaillister, der ikke har set denne mulighed har haft svært ved at omsætte deres produkter.</a:t>
            </a:r>
          </a:p>
          <a:p>
            <a:pPr algn="l"/>
            <a:r>
              <a:rPr lang="da-DK" b="1" i="0" dirty="0">
                <a:solidFill>
                  <a:srgbClr val="333333"/>
                </a:solidFill>
                <a:effectLst/>
                <a:latin typeface="var(--font-title)"/>
              </a:rPr>
              <a:t>Mellemhandlere</a:t>
            </a:r>
          </a:p>
          <a:p>
            <a:pPr algn="l"/>
            <a:r>
              <a:rPr lang="da-DK" b="0" i="0" dirty="0">
                <a:solidFill>
                  <a:srgbClr val="333333"/>
                </a:solidFill>
                <a:effectLst/>
                <a:latin typeface="var(--font-content)"/>
              </a:rPr>
              <a:t>Mellemhandlere er grossister og detailhandlere. Virksomheden har brug for mellemhandlere til at varetage opgaver i forbindelse med produkternes vej ud til forbrugerne. En virksomhed er meget afhængig af et godt og ofte længerevarende samarbejde med sine mellemhandlere. Det kan være fatalt for en virksomhed, hvis en mellemhandler dropper samarbejdet og fx tager produkter fra en konkurrerende virksomhed ind i sit sortiment.</a:t>
            </a:r>
          </a:p>
          <a:p>
            <a:pPr algn="l"/>
            <a:r>
              <a:rPr lang="da-DK" b="1" i="0" dirty="0">
                <a:solidFill>
                  <a:srgbClr val="333333"/>
                </a:solidFill>
                <a:effectLst/>
                <a:latin typeface="var(--font-title)"/>
              </a:rPr>
              <a:t>Leverandører</a:t>
            </a:r>
          </a:p>
          <a:p>
            <a:pPr algn="l"/>
            <a:r>
              <a:rPr lang="da-DK" b="0" i="0" dirty="0">
                <a:solidFill>
                  <a:srgbClr val="333333"/>
                </a:solidFill>
                <a:effectLst/>
                <a:latin typeface="var(--font-content)"/>
              </a:rPr>
              <a:t>Leverandører leverer fx råvarer og halvfabrikata til virksomheden. Leverandøren skal agere præcist og hurtigt, så virksomheden har tilstrækkeligt med råvarer til produktionen. Herudover spiller prisen en væsentlig rolle, idet råvareforbruget indgår i virksomhedens omkostninger, som igen kan være afgørende for virksomhedens konkurrenceevne. Det er vigtigt for virksomheden at etablere et stabilt samarbejde med sine gode leverandører.</a:t>
            </a:r>
          </a:p>
          <a:p>
            <a:endParaRPr lang="da-DK" dirty="0"/>
          </a:p>
        </p:txBody>
      </p:sp>
      <p:sp>
        <p:nvSpPr>
          <p:cNvPr id="4" name="Pladsholder til slidenummer 3"/>
          <p:cNvSpPr>
            <a:spLocks noGrp="1"/>
          </p:cNvSpPr>
          <p:nvPr>
            <p:ph type="sldNum" sz="quarter" idx="5"/>
          </p:nvPr>
        </p:nvSpPr>
        <p:spPr/>
        <p:txBody>
          <a:bodyPr/>
          <a:lstStyle/>
          <a:p>
            <a:fld id="{69569C63-AFC0-425E-8527-5BA8085747E8}" type="slidenum">
              <a:rPr lang="da-DK" smtClean="0"/>
              <a:t>3</a:t>
            </a:fld>
            <a:endParaRPr lang="da-DK"/>
          </a:p>
        </p:txBody>
      </p:sp>
    </p:spTree>
    <p:extLst>
      <p:ext uri="{BB962C8B-B14F-4D97-AF65-F5344CB8AC3E}">
        <p14:creationId xmlns:p14="http://schemas.microsoft.com/office/powerpoint/2010/main" val="21826992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lgn="l"/>
            <a:r>
              <a:rPr lang="da-DK" b="0" i="0" dirty="0">
                <a:solidFill>
                  <a:srgbClr val="333333"/>
                </a:solidFill>
                <a:effectLst/>
                <a:latin typeface="var(--font-content)"/>
              </a:rPr>
              <a:t>Faktorer og forhold, som har mindre indflydelse på virksomhedens handlemuligheder, findes i den uafhængige omverden, der også kaldes virksomhedens fjernmiljø. Disse forhold kan virksomheden ikke styre, men allerhøjst forsøge at påvirke. Fx har virksomheder begrænset indflydelse på Folketingets vedtagelse af strammere regler for udledning af CO</a:t>
            </a:r>
            <a:r>
              <a:rPr lang="da-DK" b="0" i="0" baseline="-25000" dirty="0">
                <a:solidFill>
                  <a:srgbClr val="333333"/>
                </a:solidFill>
                <a:effectLst/>
                <a:latin typeface="var(--font-content)"/>
              </a:rPr>
              <a:t>2</a:t>
            </a:r>
            <a:r>
              <a:rPr lang="da-DK" b="0" i="0" dirty="0">
                <a:solidFill>
                  <a:srgbClr val="333333"/>
                </a:solidFill>
                <a:effectLst/>
                <a:latin typeface="var(--font-content)"/>
              </a:rPr>
              <a:t>.</a:t>
            </a:r>
          </a:p>
          <a:p>
            <a:pPr algn="l"/>
            <a:r>
              <a:rPr lang="da-DK" b="0" i="0" dirty="0">
                <a:solidFill>
                  <a:srgbClr val="333333"/>
                </a:solidFill>
                <a:effectLst/>
                <a:latin typeface="var(--font-content)"/>
              </a:rPr>
              <a:t>I det følgende vil områderne enkeltvis blive gennemgået.</a:t>
            </a:r>
          </a:p>
          <a:p>
            <a:pPr algn="l"/>
            <a:r>
              <a:rPr lang="da-DK" b="1" i="0" dirty="0">
                <a:solidFill>
                  <a:srgbClr val="333333"/>
                </a:solidFill>
                <a:effectLst/>
                <a:latin typeface="var(--font-title)"/>
              </a:rPr>
              <a:t>Demografiske forhold</a:t>
            </a:r>
          </a:p>
          <a:p>
            <a:pPr algn="l"/>
            <a:r>
              <a:rPr lang="da-DK" b="0" i="0" dirty="0">
                <a:solidFill>
                  <a:srgbClr val="333333"/>
                </a:solidFill>
                <a:effectLst/>
                <a:latin typeface="var(--font-content)"/>
              </a:rPr>
              <a:t>Demografi betyder befolkningssammensætning. Andelen af ældre mennesker i Danmark er stigende og kan derfor påvirke virksomhedens langsigtede beslutninger, fx med hensyn til produktudvikling eller valg af målgruppe.</a:t>
            </a:r>
          </a:p>
          <a:p>
            <a:endParaRPr lang="da-DK" dirty="0"/>
          </a:p>
          <a:p>
            <a:pPr algn="l"/>
            <a:r>
              <a:rPr lang="da-DK" b="1" i="0" dirty="0">
                <a:solidFill>
                  <a:srgbClr val="333333"/>
                </a:solidFill>
                <a:effectLst/>
                <a:latin typeface="var(--font-title)"/>
              </a:rPr>
              <a:t>Medier</a:t>
            </a:r>
          </a:p>
          <a:p>
            <a:pPr algn="l"/>
            <a:r>
              <a:rPr lang="da-DK" b="0" i="0" dirty="0">
                <a:solidFill>
                  <a:srgbClr val="333333"/>
                </a:solidFill>
                <a:effectLst/>
                <a:latin typeface="var(--font-content)"/>
              </a:rPr>
              <a:t>Medierne består af de traditionelle massemedier og sociale medier.</a:t>
            </a:r>
          </a:p>
          <a:p>
            <a:pPr algn="l"/>
            <a:r>
              <a:rPr lang="da-DK" b="0" i="0" dirty="0">
                <a:solidFill>
                  <a:srgbClr val="333333"/>
                </a:solidFill>
                <a:effectLst/>
                <a:latin typeface="var(--font-content)"/>
              </a:rPr>
              <a:t>Ved massemedier forstås tv, aviser, radio og en række blade og magasiner. Samlet set kan massemedierne omtales som pressen. Pressen har fokus på nyheder. Virksomhederne bør undgå at komme i massemediernes negative søgelys, da det kan skabe </a:t>
            </a:r>
            <a:r>
              <a:rPr lang="da-DK" b="0" i="0" dirty="0" err="1">
                <a:solidFill>
                  <a:srgbClr val="333333"/>
                </a:solidFill>
                <a:effectLst/>
                <a:latin typeface="var(--font-content)"/>
              </a:rPr>
              <a:t>badwill</a:t>
            </a:r>
            <a:r>
              <a:rPr lang="da-DK" b="0" i="0" dirty="0">
                <a:solidFill>
                  <a:srgbClr val="333333"/>
                </a:solidFill>
                <a:effectLst/>
                <a:latin typeface="var(--font-content)"/>
              </a:rPr>
              <a:t> hos kunderne. Omvendt kan en positiv omtale af et produkt i den rigtige tv-udsendelse eller på Youtube.com være særdeles værdifuld.</a:t>
            </a:r>
          </a:p>
          <a:p>
            <a:pPr algn="l"/>
            <a:r>
              <a:rPr lang="da-DK" b="0" i="0" dirty="0">
                <a:solidFill>
                  <a:srgbClr val="333333"/>
                </a:solidFill>
                <a:effectLst/>
                <a:latin typeface="var(--font-content)"/>
              </a:rPr>
              <a:t>De sociale medier som fx Facebook, Instagram, X og LinkedIn kan påvirke virksomhederne og deres afsætningsmuligheder såvel positivt som negativt. Positive oplevelser med en virksomhed kan give anledning til positive omtaler på udvalgte sociale medieplatforme. Disse omtaler deles ofte flittigt, så budskabet hurtigt spredes. Dette gælder også negativ omtale fx i form af shitstorme mod virksomheder, hvis disse har foretaget handlinger, der af dele af befolkningen opfattes som upassende. Slikvirksomheden Carletti røg ud i en shitstorm i foråret 2023, fordi nogle af virksomhedens influencere på de sociale medier har opfordret afgangselever i folkeskolen til at fryse de flødekarameller, der kastes ud sidste skoledag alternativt at fylde dem med stærke krydderier. Carletti har efterfølgende beklaget hændelsen.</a:t>
            </a:r>
          </a:p>
          <a:p>
            <a:pPr algn="l"/>
            <a:r>
              <a:rPr lang="da-DK" b="0" i="0" dirty="0">
                <a:solidFill>
                  <a:srgbClr val="333333"/>
                </a:solidFill>
                <a:effectLst/>
                <a:latin typeface="var(--font-content)"/>
              </a:rPr>
              <a:t>En vigtig forskel på de traditionelle massemedier og de sociale medier er, at der er meget svag regulering af sociale medier. Massemedierne er stærkere reguleret via lovgivningen, desuden er de fleste medlem af Pressenævnet, der sætter etiske standarder for medierne.</a:t>
            </a:r>
          </a:p>
          <a:p>
            <a:pPr algn="l"/>
            <a:r>
              <a:rPr lang="da-DK" b="1" i="0" dirty="0">
                <a:solidFill>
                  <a:srgbClr val="333333"/>
                </a:solidFill>
                <a:effectLst/>
                <a:latin typeface="var(--font-title)"/>
              </a:rPr>
              <a:t>Interesseorganisationer</a:t>
            </a:r>
          </a:p>
          <a:p>
            <a:pPr algn="l"/>
            <a:r>
              <a:rPr lang="da-DK" b="0" i="0" dirty="0">
                <a:solidFill>
                  <a:srgbClr val="333333"/>
                </a:solidFill>
                <a:effectLst/>
                <a:latin typeface="var(--font-content)"/>
              </a:rPr>
              <a:t>Interesseorganisationer og græsrodsbevægelser har både direkte og indirekte indflydelse på samfundets udvikling. Gennem det politiske system forsøger de at påvirke politikerne til at få deres sager igennem. Mange virksomheder gør i dag meget for at få knyttet deres navn til en af de større humanitære organisationer. På denne måde overtager de det gode image, som organisationen har. Mont Blanc støtter fx Unicef. Man kalder også en del af disse organisationer for NGO - non-</a:t>
            </a:r>
            <a:r>
              <a:rPr lang="da-DK" b="0" i="0" dirty="0" err="1">
                <a:solidFill>
                  <a:srgbClr val="333333"/>
                </a:solidFill>
                <a:effectLst/>
                <a:latin typeface="var(--font-content)"/>
              </a:rPr>
              <a:t>governmental</a:t>
            </a:r>
            <a:r>
              <a:rPr lang="da-DK" b="0" i="0" dirty="0">
                <a:solidFill>
                  <a:srgbClr val="333333"/>
                </a:solidFill>
                <a:effectLst/>
                <a:latin typeface="var(--font-content)"/>
              </a:rPr>
              <a:t> </a:t>
            </a:r>
            <a:r>
              <a:rPr lang="da-DK" b="0" i="0" dirty="0" err="1">
                <a:solidFill>
                  <a:srgbClr val="333333"/>
                </a:solidFill>
                <a:effectLst/>
                <a:latin typeface="var(--font-content)"/>
              </a:rPr>
              <a:t>organizations</a:t>
            </a:r>
            <a:r>
              <a:rPr lang="da-DK" b="0" i="0" dirty="0">
                <a:solidFill>
                  <a:srgbClr val="333333"/>
                </a:solidFill>
                <a:effectLst/>
                <a:latin typeface="var(--font-content)"/>
              </a:rPr>
              <a:t> - eller på dansk: ikke-statslige organisationer.</a:t>
            </a:r>
          </a:p>
          <a:p>
            <a:pPr algn="l"/>
            <a:r>
              <a:rPr lang="da-DK" b="0" i="0" dirty="0">
                <a:solidFill>
                  <a:srgbClr val="333333"/>
                </a:solidFill>
                <a:effectLst/>
                <a:latin typeface="var(--font-content)"/>
              </a:rPr>
              <a:t>Nedenfor ses nogle eksempler på kendte interesseorganisationer i Danmark og Europa.</a:t>
            </a:r>
          </a:p>
          <a:p>
            <a:pPr algn="l"/>
            <a:r>
              <a:rPr lang="da-DK" b="1" i="0" dirty="0">
                <a:solidFill>
                  <a:srgbClr val="333333"/>
                </a:solidFill>
                <a:effectLst/>
                <a:latin typeface="var(--font-title)"/>
              </a:rPr>
              <a:t>Græsrodsbevægelser</a:t>
            </a:r>
          </a:p>
          <a:p>
            <a:pPr algn="l"/>
            <a:r>
              <a:rPr lang="da-DK" b="0" i="0" dirty="0">
                <a:solidFill>
                  <a:srgbClr val="333333"/>
                </a:solidFill>
                <a:effectLst/>
                <a:latin typeface="var(--font-content)"/>
              </a:rPr>
              <a:t>Græsrodsbevægelser repræsenterer en gruppe borgere i en konkret sag. Det kan fx dreje sig om protester mod opførelsen af et kulfyret kraftværk eller mod en motorvej gennem et naturområde. Græsrodsbevægelser er som regel løsere organiseret uden hovedsæde og direktion. Græsrodsbevægelser opløses, når målet er nået, eller når slaget er tabt.</a:t>
            </a:r>
          </a:p>
          <a:p>
            <a:pPr algn="l"/>
            <a:r>
              <a:rPr lang="da-DK" b="0" i="0" dirty="0">
                <a:solidFill>
                  <a:srgbClr val="333333"/>
                </a:solidFill>
                <a:effectLst/>
                <a:latin typeface="var(--font-content)"/>
              </a:rPr>
              <a:t>Som et eksempel på græsrodsbevægelsers indflydelse kan nævnes, at regeringen i juni 2021 valgte at donere ca. 360.000 AstraZeneca-vacciner til Kenya. Det var med støtte og opfordring af både UNICEF, men også græsrodsbevægelsen Læger uden Grænser.</a:t>
            </a:r>
          </a:p>
          <a:p>
            <a:pPr algn="l"/>
            <a:r>
              <a:rPr lang="da-DK" b="1" i="0" dirty="0">
                <a:solidFill>
                  <a:srgbClr val="333333"/>
                </a:solidFill>
                <a:effectLst/>
                <a:latin typeface="var(--font-title)"/>
              </a:rPr>
              <a:t>Miljø</a:t>
            </a:r>
          </a:p>
          <a:p>
            <a:pPr algn="l"/>
            <a:r>
              <a:rPr lang="da-DK" b="0" i="0" dirty="0">
                <a:solidFill>
                  <a:srgbClr val="333333"/>
                </a:solidFill>
                <a:effectLst/>
                <a:latin typeface="var(--font-content)"/>
              </a:rPr>
              <a:t>Virksomhederne er nødt til at interessere sig for de miljømæssige konsekvenser af deres produktion, fordi virksomhederne skal overholde et stigende antal miljølove. Herudover er det befolkningens interesse for miljøproblematikker, der tvinger virksomhederne til at producere mere miljørigtigt. De seneste år har der været fokus på udledningen af CO</a:t>
            </a:r>
            <a:r>
              <a:rPr lang="da-DK" b="0" i="0" baseline="-25000" dirty="0">
                <a:solidFill>
                  <a:srgbClr val="333333"/>
                </a:solidFill>
                <a:effectLst/>
                <a:latin typeface="var(--font-content)"/>
              </a:rPr>
              <a:t>2</a:t>
            </a:r>
            <a:r>
              <a:rPr lang="da-DK" b="0" i="0" dirty="0">
                <a:solidFill>
                  <a:srgbClr val="333333"/>
                </a:solidFill>
                <a:effectLst/>
                <a:latin typeface="var(--font-content)"/>
              </a:rPr>
              <a:t>. Virksomhederne nærmest slås om at vise, hvordan de har reduceret udledningen.</a:t>
            </a:r>
          </a:p>
          <a:p>
            <a:pPr algn="l"/>
            <a:r>
              <a:rPr lang="da-DK" b="0" i="0" dirty="0">
                <a:solidFill>
                  <a:srgbClr val="333333"/>
                </a:solidFill>
                <a:effectLst/>
                <a:latin typeface="var(--font-content)"/>
              </a:rPr>
              <a:t>Som en konsekvens af det stigende antal miljøreguleringer, så er der en del virksomheder i fx tøjbranchen, der har været på forkant med kommende lovgivning inden for området og arbejdet på at leve op til de krav, der kommer før eller senere. Dametøjsproducenten </a:t>
            </a:r>
            <a:r>
              <a:rPr lang="da-DK" b="0" i="0" dirty="0" err="1">
                <a:solidFill>
                  <a:srgbClr val="333333"/>
                </a:solidFill>
                <a:effectLst/>
                <a:latin typeface="var(--font-content)"/>
              </a:rPr>
              <a:t>Isay</a:t>
            </a:r>
            <a:r>
              <a:rPr lang="da-DK" b="0" i="0" dirty="0">
                <a:solidFill>
                  <a:srgbClr val="333333"/>
                </a:solidFill>
                <a:effectLst/>
                <a:latin typeface="var(--font-content)"/>
              </a:rPr>
              <a:t> i Them ved Silkeborg har således valgt allerede i 2021 at leve fuldt op til de skærpede krav for 40 % af deres samlede produktion.</a:t>
            </a:r>
          </a:p>
          <a:p>
            <a:pPr algn="l"/>
            <a:r>
              <a:rPr lang="da-DK" b="1" i="0" dirty="0">
                <a:solidFill>
                  <a:srgbClr val="333333"/>
                </a:solidFill>
                <a:effectLst/>
                <a:latin typeface="var(--font-title)"/>
              </a:rPr>
              <a:t>Politiske og lovgivningsmæssige forhold</a:t>
            </a:r>
          </a:p>
          <a:p>
            <a:pPr algn="l"/>
            <a:r>
              <a:rPr lang="da-DK" b="0" i="0" dirty="0">
                <a:solidFill>
                  <a:srgbClr val="333333"/>
                </a:solidFill>
                <a:effectLst/>
                <a:latin typeface="var(--font-content)"/>
              </a:rPr>
              <a:t>Alle virksomheder påvirkes af beslutninger i det politiske system, både det danske og EU's. En virksomhed bør derfor være godt informeret om, hvad der sker politisk inden for den branche, som virksomheden befinder sig i.</a:t>
            </a:r>
          </a:p>
          <a:p>
            <a:pPr algn="l"/>
            <a:r>
              <a:rPr lang="da-DK" b="0" i="0" dirty="0">
                <a:solidFill>
                  <a:srgbClr val="333333"/>
                </a:solidFill>
                <a:effectLst/>
                <a:latin typeface="var(--font-content)"/>
              </a:rPr>
              <a:t>Fx er der politisk interesse for at gøre noget mod befolkningens stigende overvægt i Danmark. Derfor følger slik- og chokoladeindustrien nøje med i de forhandlinger, der foregår i og mellem partierne på Christiansborg. Et fald i afgiften på sukker vil medføre faldende pris på slikprodukter, som vil resultere i stigende afsætning.</a:t>
            </a:r>
          </a:p>
          <a:p>
            <a:pPr algn="l"/>
            <a:r>
              <a:rPr lang="da-DK" b="0" i="0" dirty="0">
                <a:solidFill>
                  <a:srgbClr val="333333"/>
                </a:solidFill>
                <a:effectLst/>
                <a:latin typeface="var(--font-content)"/>
              </a:rPr>
              <a:t>Senest har </a:t>
            </a:r>
            <a:r>
              <a:rPr lang="da-DK" b="0" i="0" dirty="0" err="1">
                <a:solidFill>
                  <a:srgbClr val="333333"/>
                </a:solidFill>
                <a:effectLst/>
                <a:latin typeface="var(--font-content)"/>
              </a:rPr>
              <a:t>coronakrisen</a:t>
            </a:r>
            <a:r>
              <a:rPr lang="da-DK" b="0" i="0" dirty="0">
                <a:solidFill>
                  <a:srgbClr val="333333"/>
                </a:solidFill>
                <a:effectLst/>
                <a:latin typeface="var(--font-content)"/>
              </a:rPr>
              <a:t> også vist, at man fra politisk side kan lukke sektorer i samfundet ned. Sådanne politiske tiltag kan påvirke virksomheder meget kraftigt og have alvorlige økonomiske følgevirkninger. Modsat blev der også fra politisk side iværksat økonomiske hjælpepakker til virksomheder, hvilket i mange tilfælde kunne reducere den negative påvirkning af en nedlukning.</a:t>
            </a:r>
          </a:p>
          <a:p>
            <a:pPr algn="l"/>
            <a:r>
              <a:rPr lang="da-DK" b="0" i="0" dirty="0">
                <a:solidFill>
                  <a:srgbClr val="333333"/>
                </a:solidFill>
                <a:effectLst/>
                <a:latin typeface="var(--font-content)"/>
              </a:rPr>
              <a:t>Som følge af krigen i Ukraine er der også blevet vedtaget sanktioner overfor Rusland. Sådanne sanktioner og politiske modsvar fra Rusland kan påvirke virksomheder på mange forskellige måder. Jysk har været meget konsekvente og trukket sig helt ud af Rusland, hvor Jysk først etablerede sig i 2020. Tilbagetrækningen indebar lukning af Jysks 13 butikker i Rusland.</a:t>
            </a:r>
          </a:p>
          <a:p>
            <a:pPr algn="l"/>
            <a:r>
              <a:rPr lang="da-DK" b="1" i="0" dirty="0">
                <a:solidFill>
                  <a:srgbClr val="333333"/>
                </a:solidFill>
                <a:effectLst/>
                <a:latin typeface="var(--font-title)"/>
              </a:rPr>
              <a:t>Økonomiske forhold</a:t>
            </a:r>
          </a:p>
          <a:p>
            <a:pPr algn="l"/>
            <a:r>
              <a:rPr lang="da-DK" b="0" i="0" dirty="0">
                <a:solidFill>
                  <a:srgbClr val="333333"/>
                </a:solidFill>
                <a:effectLst/>
                <a:latin typeface="var(--font-content)"/>
              </a:rPr>
              <a:t>Et lands økonomi er et af de forhold, der har størst betydning for forbrugernes købelyst, ligesom forbrugernes tillid til samfundsøkonomien også kan spille en rolle.</a:t>
            </a:r>
          </a:p>
          <a:p>
            <a:pPr algn="l"/>
            <a:r>
              <a:rPr lang="da-DK" b="0" i="0" dirty="0">
                <a:solidFill>
                  <a:srgbClr val="333333"/>
                </a:solidFill>
                <a:effectLst/>
                <a:latin typeface="var(--font-content)"/>
              </a:rPr>
              <a:t>Virksomheder bør følge med i udviklingen i den </a:t>
            </a:r>
            <a:r>
              <a:rPr lang="da-DK" b="1" i="0" dirty="0">
                <a:solidFill>
                  <a:srgbClr val="333333"/>
                </a:solidFill>
                <a:effectLst/>
                <a:latin typeface="var(--font-content)"/>
              </a:rPr>
              <a:t>disponible indkomst</a:t>
            </a:r>
            <a:r>
              <a:rPr lang="da-DK" b="0" i="0" dirty="0">
                <a:solidFill>
                  <a:srgbClr val="333333"/>
                </a:solidFill>
                <a:effectLst/>
                <a:latin typeface="var(--font-content)"/>
              </a:rPr>
              <a:t>, som er et mål for, hvor meget en familie har til rådighed til forbrug efter betaling af skat. Andre samfundsøkonomiske faktorer er også relevante for virksomheden, så som væksten i BNP (bruttonationalproduktet), arbejdsløshedsprocenten, inflation og renteniveau.</a:t>
            </a:r>
          </a:p>
          <a:p>
            <a:pPr algn="l"/>
            <a:r>
              <a:rPr lang="da-DK" b="1" i="0" dirty="0">
                <a:solidFill>
                  <a:srgbClr val="333333"/>
                </a:solidFill>
                <a:effectLst/>
                <a:latin typeface="var(--font-title)"/>
              </a:rPr>
              <a:t>Kulturelle forhold</a:t>
            </a:r>
          </a:p>
          <a:p>
            <a:pPr algn="l"/>
            <a:r>
              <a:rPr lang="da-DK" b="0" i="0" dirty="0">
                <a:solidFill>
                  <a:srgbClr val="333333"/>
                </a:solidFill>
                <a:effectLst/>
                <a:latin typeface="var(--font-content)"/>
              </a:rPr>
              <a:t>Kulturelle forhold kan have stor betydning for mange virksomheder. Dansk kultur er svær at beskrive, men vi har fx mange traditioner. Et eksempel på den traditionsrige kultur i Danmark er juletiden, hvor der spises og drikkes ekstra meget - hyggen og tv kommer også i højsædet. Der bruges tid på at se mange at de traditionsrige juleserier, eller også bare på at slå tiden ihjel på en lang mørk vinteraften med en amerikansk spændingsfilm. Men i dag er mediebilledet anderledes end for blot 10 år siden. Som det ses af illustration 3.3 udgør streaming en stor del af tv-forbruget på bekostning af flow-tv. Samme tendens ses inden for radiolytning.</a:t>
            </a:r>
          </a:p>
          <a:p>
            <a:pPr algn="l"/>
            <a:r>
              <a:rPr lang="da-DK" b="0" i="0" dirty="0">
                <a:solidFill>
                  <a:srgbClr val="333333"/>
                </a:solidFill>
                <a:effectLst/>
                <a:latin typeface="Noto Sans" panose="020B0502040504020204" pitchFamily="34" charset="0"/>
              </a:rPr>
              <a:t>Et andet kulturelt forhold er de tendenser man ser i forbrugernes holdninger til forskellige emner i dag. I de senere år har samfundsdebatten rykket manges holdninger og meninger i nye retninger. I dag fokuserer mange forbruger på, hvor meget en given virksomhed udleder af CO2 i sin produktion og kan således med deres pengepung påvirke et salg af produkter i en mere klimavenlig retning.</a:t>
            </a:r>
          </a:p>
          <a:p>
            <a:pPr algn="l"/>
            <a:r>
              <a:rPr lang="da-DK" b="0" i="0" dirty="0">
                <a:solidFill>
                  <a:srgbClr val="333333"/>
                </a:solidFill>
                <a:effectLst/>
                <a:latin typeface="Noto Sans" panose="020B0502040504020204" pitchFamily="34" charset="0"/>
              </a:rPr>
              <a:t>Ligeledes er det også med fx "</a:t>
            </a:r>
            <a:r>
              <a:rPr lang="da-DK" b="0" i="0" dirty="0" err="1">
                <a:solidFill>
                  <a:srgbClr val="333333"/>
                </a:solidFill>
                <a:effectLst/>
                <a:latin typeface="Noto Sans" panose="020B0502040504020204" pitchFamily="34" charset="0"/>
              </a:rPr>
              <a:t>Me</a:t>
            </a:r>
            <a:r>
              <a:rPr lang="da-DK" b="0" i="0" dirty="0">
                <a:solidFill>
                  <a:srgbClr val="333333"/>
                </a:solidFill>
                <a:effectLst/>
                <a:latin typeface="Noto Sans" panose="020B0502040504020204" pitchFamily="34" charset="0"/>
              </a:rPr>
              <a:t>-Too" bølgen: forbrugernes magt kan også påvirke tilvalg eller fravalg af visse virksomheders produkter. Er etikken intern i virksomheden ikke i orden, vælger man bare produkter fra konkurrenterne.</a:t>
            </a:r>
          </a:p>
          <a:p>
            <a:pPr algn="l"/>
            <a:r>
              <a:rPr lang="da-DK" b="0" i="0" dirty="0">
                <a:solidFill>
                  <a:srgbClr val="333333"/>
                </a:solidFill>
                <a:effectLst/>
                <a:latin typeface="Noto Sans" panose="020B0502040504020204" pitchFamily="34" charset="0"/>
              </a:rPr>
              <a:t>Sundhedsbevidsthed præger også samfundsdebatten i høj grad. Motion og sunde kostråd er for mange en vigtig del af deres levevis og har stor betydning for den enkeltes helbred og velvære. En stigende </a:t>
            </a:r>
            <a:r>
              <a:rPr lang="da-DK" b="0" i="0" dirty="0" err="1">
                <a:solidFill>
                  <a:srgbClr val="333333"/>
                </a:solidFill>
                <a:effectLst/>
                <a:latin typeface="Noto Sans" panose="020B0502040504020204" pitchFamily="34" charset="0"/>
              </a:rPr>
              <a:t>sundhedsbevidtshed</a:t>
            </a:r>
            <a:r>
              <a:rPr lang="da-DK" b="0" i="0" dirty="0">
                <a:solidFill>
                  <a:srgbClr val="333333"/>
                </a:solidFill>
                <a:effectLst/>
                <a:latin typeface="Noto Sans" panose="020B0502040504020204" pitchFamily="34" charset="0"/>
              </a:rPr>
              <a:t> i samfundet kan derfor være en vigtig faktor at være opmærksom på for mange virksomheder.</a:t>
            </a:r>
          </a:p>
          <a:p>
            <a:pPr algn="l"/>
            <a:r>
              <a:rPr lang="da-DK" b="0" i="0" dirty="0">
                <a:solidFill>
                  <a:srgbClr val="333333"/>
                </a:solidFill>
                <a:effectLst/>
                <a:latin typeface="Noto Sans" panose="020B0502040504020204" pitchFamily="34" charset="0"/>
              </a:rPr>
              <a:t>Et andet kulturelt forhold er de tendenser man ser i forbrugernes holdninger til forskellige emner i dag. I de senere år har samfundsdebatten rykket manges holdninger og meninger i nye retninger. I dag fokuserer mange forbruger på, hvor meget en given virksomhed udleder af CO2 i sin produktion og kan således med deres pengepung påvirke et salg af produkter i en mere klimavenlig retning.</a:t>
            </a:r>
          </a:p>
          <a:p>
            <a:pPr algn="l"/>
            <a:r>
              <a:rPr lang="da-DK" b="0" i="0" dirty="0">
                <a:solidFill>
                  <a:srgbClr val="333333"/>
                </a:solidFill>
                <a:effectLst/>
                <a:latin typeface="Noto Sans" panose="020B0502040504020204" pitchFamily="34" charset="0"/>
              </a:rPr>
              <a:t>Ligeledes er det også med fx "</a:t>
            </a:r>
            <a:r>
              <a:rPr lang="da-DK" b="0" i="0" dirty="0" err="1">
                <a:solidFill>
                  <a:srgbClr val="333333"/>
                </a:solidFill>
                <a:effectLst/>
                <a:latin typeface="Noto Sans" panose="020B0502040504020204" pitchFamily="34" charset="0"/>
              </a:rPr>
              <a:t>Me</a:t>
            </a:r>
            <a:r>
              <a:rPr lang="da-DK" b="0" i="0" dirty="0">
                <a:solidFill>
                  <a:srgbClr val="333333"/>
                </a:solidFill>
                <a:effectLst/>
                <a:latin typeface="Noto Sans" panose="020B0502040504020204" pitchFamily="34" charset="0"/>
              </a:rPr>
              <a:t>-Too" bølgen: forbrugernes magt kan også påvirke tilvalg eller fravalg af visse virksomheders produkter. Er etikken intern i virksomheden ikke i orden, vælger man bare produkter fra konkurrenterne.</a:t>
            </a:r>
          </a:p>
          <a:p>
            <a:pPr algn="l"/>
            <a:r>
              <a:rPr lang="da-DK" b="0" i="0" dirty="0">
                <a:solidFill>
                  <a:srgbClr val="333333"/>
                </a:solidFill>
                <a:effectLst/>
                <a:latin typeface="Noto Sans" panose="020B0502040504020204" pitchFamily="34" charset="0"/>
              </a:rPr>
              <a:t>Sundhedsbevidsthed præger også samfundsdebatten i høj grad. Motion og sunde kostråd er for mange en vigtig del af deres levevis og har stor betydning for den enkeltes helbred og velvære. En stigende </a:t>
            </a:r>
            <a:r>
              <a:rPr lang="da-DK" b="0" i="0" dirty="0" err="1">
                <a:solidFill>
                  <a:srgbClr val="333333"/>
                </a:solidFill>
                <a:effectLst/>
                <a:latin typeface="Noto Sans" panose="020B0502040504020204" pitchFamily="34" charset="0"/>
              </a:rPr>
              <a:t>sundhedsbevidtshed</a:t>
            </a:r>
            <a:r>
              <a:rPr lang="da-DK" b="0" i="0" dirty="0">
                <a:solidFill>
                  <a:srgbClr val="333333"/>
                </a:solidFill>
                <a:effectLst/>
                <a:latin typeface="Noto Sans" panose="020B0502040504020204" pitchFamily="34" charset="0"/>
              </a:rPr>
              <a:t> i samfundet kan derfor være en vigtig faktor at være opmærksom på for mange virksomheder.</a:t>
            </a:r>
          </a:p>
          <a:p>
            <a:pPr algn="l"/>
            <a:endParaRPr lang="da-DK" b="0" i="0" dirty="0">
              <a:solidFill>
                <a:srgbClr val="333333"/>
              </a:solidFill>
              <a:effectLst/>
              <a:latin typeface="Noto Sans" panose="020B0502040504020204" pitchFamily="34" charset="0"/>
            </a:endParaRPr>
          </a:p>
          <a:p>
            <a:pPr algn="l"/>
            <a:endParaRPr lang="da-DK" b="0" i="0" dirty="0">
              <a:solidFill>
                <a:srgbClr val="333333"/>
              </a:solidFill>
              <a:effectLst/>
              <a:latin typeface="var(--font-content)"/>
            </a:endParaRPr>
          </a:p>
          <a:p>
            <a:pPr algn="l"/>
            <a:endParaRPr lang="da-DK" b="0" i="0" dirty="0">
              <a:solidFill>
                <a:srgbClr val="333333"/>
              </a:solidFill>
              <a:effectLst/>
              <a:latin typeface="var(--font-content)"/>
            </a:endParaRPr>
          </a:p>
          <a:p>
            <a:pPr algn="l"/>
            <a:endParaRPr lang="da-DK" b="0" i="0" dirty="0">
              <a:solidFill>
                <a:srgbClr val="333333"/>
              </a:solidFill>
              <a:effectLst/>
              <a:latin typeface="var(--font-content)"/>
            </a:endParaRPr>
          </a:p>
          <a:p>
            <a:endParaRPr lang="da-DK" dirty="0"/>
          </a:p>
        </p:txBody>
      </p:sp>
      <p:sp>
        <p:nvSpPr>
          <p:cNvPr id="4" name="Pladsholder til slidenummer 3"/>
          <p:cNvSpPr>
            <a:spLocks noGrp="1"/>
          </p:cNvSpPr>
          <p:nvPr>
            <p:ph type="sldNum" sz="quarter" idx="5"/>
          </p:nvPr>
        </p:nvSpPr>
        <p:spPr/>
        <p:txBody>
          <a:bodyPr/>
          <a:lstStyle/>
          <a:p>
            <a:fld id="{69569C63-AFC0-425E-8527-5BA8085747E8}" type="slidenum">
              <a:rPr lang="da-DK" smtClean="0"/>
              <a:t>4</a:t>
            </a:fld>
            <a:endParaRPr lang="da-DK"/>
          </a:p>
        </p:txBody>
      </p:sp>
    </p:spTree>
    <p:extLst>
      <p:ext uri="{BB962C8B-B14F-4D97-AF65-F5344CB8AC3E}">
        <p14:creationId xmlns:p14="http://schemas.microsoft.com/office/powerpoint/2010/main" val="27969313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lgn="l"/>
            <a:r>
              <a:rPr lang="da-DK" b="1" i="0" dirty="0">
                <a:solidFill>
                  <a:srgbClr val="333333"/>
                </a:solidFill>
                <a:effectLst/>
                <a:latin typeface="var(--font-title)"/>
              </a:rPr>
              <a:t>P - Politiske forhold</a:t>
            </a:r>
          </a:p>
          <a:p>
            <a:pPr algn="l"/>
            <a:r>
              <a:rPr lang="da-DK" b="0" i="0" dirty="0">
                <a:solidFill>
                  <a:srgbClr val="333333"/>
                </a:solidFill>
                <a:effectLst/>
                <a:latin typeface="var(--font-content)"/>
              </a:rPr>
              <a:t>Mht. politiske forhold kan nedenstående problematikker være væsentlige at få overblik over for virksomheden.</a:t>
            </a:r>
          </a:p>
          <a:p>
            <a:pPr algn="l">
              <a:buFont typeface="Arial" panose="020B0604020202020204" pitchFamily="34" charset="0"/>
              <a:buChar char="•"/>
            </a:pPr>
            <a:r>
              <a:rPr lang="da-DK" b="0" i="0" dirty="0">
                <a:solidFill>
                  <a:srgbClr val="333333"/>
                </a:solidFill>
                <a:effectLst/>
                <a:latin typeface="Noto Sans" panose="020B0502040504020204" pitchFamily="34" charset="0"/>
              </a:rPr>
              <a:t>Hvor stabile er de politiske omgivelser?</a:t>
            </a:r>
          </a:p>
          <a:p>
            <a:pPr algn="l">
              <a:buFont typeface="Arial" panose="020B0604020202020204" pitchFamily="34" charset="0"/>
              <a:buChar char="•"/>
            </a:pPr>
            <a:r>
              <a:rPr lang="da-DK" b="0" i="0" dirty="0">
                <a:solidFill>
                  <a:srgbClr val="333333"/>
                </a:solidFill>
                <a:effectLst/>
                <a:latin typeface="Noto Sans" panose="020B0502040504020204" pitchFamily="34" charset="0"/>
              </a:rPr>
              <a:t>Hvor udbredt er korruption i landet?</a:t>
            </a:r>
          </a:p>
          <a:p>
            <a:pPr algn="l">
              <a:buFont typeface="Arial" panose="020B0604020202020204" pitchFamily="34" charset="0"/>
              <a:buChar char="•"/>
            </a:pPr>
            <a:r>
              <a:rPr lang="da-DK" b="0" i="0" dirty="0">
                <a:solidFill>
                  <a:srgbClr val="333333"/>
                </a:solidFill>
                <a:effectLst/>
                <a:latin typeface="Noto Sans" panose="020B0502040504020204" pitchFamily="34" charset="0"/>
              </a:rPr>
              <a:t>Hvordan beskattes virksomheder? (finans-/skattepolitik)</a:t>
            </a:r>
          </a:p>
          <a:p>
            <a:pPr algn="l">
              <a:buFont typeface="Arial" panose="020B0604020202020204" pitchFamily="34" charset="0"/>
              <a:buChar char="•"/>
            </a:pPr>
            <a:r>
              <a:rPr lang="da-DK" b="0" i="0" dirty="0">
                <a:solidFill>
                  <a:srgbClr val="333333"/>
                </a:solidFill>
                <a:effectLst/>
                <a:latin typeface="Noto Sans" panose="020B0502040504020204" pitchFamily="34" charset="0"/>
              </a:rPr>
              <a:t>Hvilken økonomisk politik fører regeringen?</a:t>
            </a:r>
          </a:p>
          <a:p>
            <a:pPr algn="l">
              <a:buFont typeface="Arial" panose="020B0604020202020204" pitchFamily="34" charset="0"/>
              <a:buChar char="•"/>
            </a:pPr>
            <a:r>
              <a:rPr lang="da-DK" b="0" i="0" dirty="0">
                <a:solidFill>
                  <a:srgbClr val="333333"/>
                </a:solidFill>
                <a:effectLst/>
                <a:latin typeface="Noto Sans" panose="020B0502040504020204" pitchFamily="34" charset="0"/>
              </a:rPr>
              <a:t>Hvilke handelsaftaler, som fx EU eller WTO, indgår landet i?</a:t>
            </a:r>
          </a:p>
          <a:p>
            <a:pPr algn="l">
              <a:buFont typeface="Arial" panose="020B0604020202020204" pitchFamily="34" charset="0"/>
              <a:buChar char="•"/>
            </a:pPr>
            <a:r>
              <a:rPr lang="da-DK" b="0" i="0" dirty="0">
                <a:solidFill>
                  <a:srgbClr val="333333"/>
                </a:solidFill>
                <a:effectLst/>
                <a:latin typeface="Noto Sans" panose="020B0502040504020204" pitchFamily="34" charset="0"/>
              </a:rPr>
              <a:t>Regulerer regeringen kulturelle og religiøse forhold?</a:t>
            </a:r>
          </a:p>
          <a:p>
            <a:pPr algn="l">
              <a:buFont typeface="Arial" panose="020B0604020202020204" pitchFamily="34" charset="0"/>
              <a:buChar char="•"/>
            </a:pPr>
            <a:r>
              <a:rPr lang="da-DK" b="0" i="0" dirty="0">
                <a:solidFill>
                  <a:srgbClr val="333333"/>
                </a:solidFill>
                <a:effectLst/>
                <a:latin typeface="Noto Sans" panose="020B0502040504020204" pitchFamily="34" charset="0"/>
              </a:rPr>
              <a:t>Hvilken øvrig relevant lovgivning vedrørende virksomhedens produkter er gældende?</a:t>
            </a:r>
          </a:p>
          <a:p>
            <a:pPr algn="l">
              <a:buFont typeface="Arial" panose="020B0604020202020204" pitchFamily="34" charset="0"/>
              <a:buChar char="•"/>
            </a:pPr>
            <a:r>
              <a:rPr lang="da-DK" b="0" i="0" dirty="0">
                <a:solidFill>
                  <a:srgbClr val="333333"/>
                </a:solidFill>
                <a:effectLst/>
                <a:latin typeface="Noto Sans" panose="020B0502040504020204" pitchFamily="34" charset="0"/>
              </a:rPr>
              <a:t>Hvilke virksomhedsstøtteordninger har landet? (erhvervspolitik)</a:t>
            </a:r>
          </a:p>
          <a:p>
            <a:endParaRPr lang="da-DK" dirty="0"/>
          </a:p>
          <a:p>
            <a:pPr algn="l"/>
            <a:r>
              <a:rPr lang="da-DK" b="1" i="0" dirty="0">
                <a:solidFill>
                  <a:srgbClr val="333333"/>
                </a:solidFill>
                <a:effectLst/>
                <a:latin typeface="var(--font-title)"/>
              </a:rPr>
              <a:t>E - Økonomiske forhold</a:t>
            </a:r>
          </a:p>
          <a:p>
            <a:pPr algn="l"/>
            <a:r>
              <a:rPr lang="da-DK" b="0" i="0" dirty="0">
                <a:solidFill>
                  <a:srgbClr val="333333"/>
                </a:solidFill>
                <a:effectLst/>
                <a:latin typeface="var(--font-content)"/>
              </a:rPr>
              <a:t>Mht. økonomiske forhold, interesserer følgende faktorer ofte virksomhederne:</a:t>
            </a:r>
          </a:p>
          <a:p>
            <a:pPr algn="l">
              <a:buFont typeface="Arial" panose="020B0604020202020204" pitchFamily="34" charset="0"/>
              <a:buChar char="•"/>
            </a:pPr>
            <a:r>
              <a:rPr lang="da-DK" b="0" i="0" dirty="0">
                <a:solidFill>
                  <a:srgbClr val="333333"/>
                </a:solidFill>
                <a:effectLst/>
                <a:latin typeface="Noto Sans" panose="020B0502040504020204" pitchFamily="34" charset="0"/>
              </a:rPr>
              <a:t>Landets økonomiske vækst</a:t>
            </a:r>
          </a:p>
          <a:p>
            <a:pPr algn="l">
              <a:buFont typeface="Arial" panose="020B0604020202020204" pitchFamily="34" charset="0"/>
              <a:buChar char="•"/>
            </a:pPr>
            <a:r>
              <a:rPr lang="da-DK" b="0" i="0" dirty="0">
                <a:solidFill>
                  <a:srgbClr val="333333"/>
                </a:solidFill>
                <a:effectLst/>
                <a:latin typeface="Noto Sans" panose="020B0502040504020204" pitchFamily="34" charset="0"/>
              </a:rPr>
              <a:t>Inflationsudviklingen</a:t>
            </a:r>
          </a:p>
          <a:p>
            <a:pPr algn="l">
              <a:buFont typeface="Arial" panose="020B0604020202020204" pitchFamily="34" charset="0"/>
              <a:buChar char="•"/>
            </a:pPr>
            <a:r>
              <a:rPr lang="da-DK" b="0" i="0" dirty="0">
                <a:solidFill>
                  <a:srgbClr val="333333"/>
                </a:solidFill>
                <a:effectLst/>
                <a:latin typeface="Noto Sans" panose="020B0502040504020204" pitchFamily="34" charset="0"/>
              </a:rPr>
              <a:t>Renteudviklingen</a:t>
            </a:r>
          </a:p>
          <a:p>
            <a:pPr algn="l">
              <a:buFont typeface="Arial" panose="020B0604020202020204" pitchFamily="34" charset="0"/>
              <a:buChar char="•"/>
            </a:pPr>
            <a:r>
              <a:rPr lang="da-DK" b="0" i="0" dirty="0">
                <a:solidFill>
                  <a:srgbClr val="333333"/>
                </a:solidFill>
                <a:effectLst/>
                <a:latin typeface="Noto Sans" panose="020B0502040504020204" pitchFamily="34" charset="0"/>
              </a:rPr>
              <a:t>Valutakursudviklingen</a:t>
            </a:r>
          </a:p>
          <a:p>
            <a:pPr algn="l">
              <a:buFont typeface="Arial" panose="020B0604020202020204" pitchFamily="34" charset="0"/>
              <a:buChar char="•"/>
            </a:pPr>
            <a:r>
              <a:rPr lang="da-DK" b="0" i="0" dirty="0">
                <a:solidFill>
                  <a:srgbClr val="333333"/>
                </a:solidFill>
                <a:effectLst/>
                <a:latin typeface="Noto Sans" panose="020B0502040504020204" pitchFamily="34" charset="0"/>
              </a:rPr>
              <a:t>Indkomstfordelingen – den økonomiske ulighed</a:t>
            </a:r>
          </a:p>
          <a:p>
            <a:pPr algn="l"/>
            <a:r>
              <a:rPr lang="da-DK" b="0" i="0" dirty="0">
                <a:solidFill>
                  <a:srgbClr val="333333"/>
                </a:solidFill>
                <a:effectLst/>
                <a:latin typeface="var(--font-content)"/>
              </a:rPr>
              <a:t>Udviklingen i den økonomiske vækst har størst betydning for virksomheder, der sælger luksusvarer, da disse er relativt indkomstelastiske. For virksomheder, der konkurrerer på prisen, kan en faldende vækst i visse tilfælde gavne deres konkurrenceevne og dermed øge salget under en lavkonjunktur. Jo mere luksusbetonede produkter, virksomheden sælger, jo vigtigere er indkomstfordelingen. Valutakursudviklingen har betydning for virksomheder, der skal betale eller modtage betaling i en valuta, der har flydende kurs.</a:t>
            </a:r>
          </a:p>
          <a:p>
            <a:endParaRPr lang="da-DK" dirty="0"/>
          </a:p>
          <a:p>
            <a:pPr algn="l"/>
            <a:r>
              <a:rPr lang="da-DK" b="1" i="0" dirty="0">
                <a:solidFill>
                  <a:srgbClr val="333333"/>
                </a:solidFill>
                <a:effectLst/>
                <a:latin typeface="var(--font-title)"/>
              </a:rPr>
              <a:t>S - Sociale og kulturelle forhold</a:t>
            </a:r>
          </a:p>
          <a:p>
            <a:pPr algn="l"/>
            <a:r>
              <a:rPr lang="da-DK" b="0" i="0" dirty="0">
                <a:solidFill>
                  <a:srgbClr val="333333"/>
                </a:solidFill>
                <a:effectLst/>
                <a:latin typeface="var(--font-content)"/>
              </a:rPr>
              <a:t>Sociale og kulturelle forhold dækker over en række forhold, som kan være vidt forskellige fra land til land. For en dansk virksomhed, som har planer om at entrere det bulgarske marked, vil følgende forhold være interessante:</a:t>
            </a:r>
          </a:p>
          <a:p>
            <a:pPr algn="l">
              <a:buFont typeface="Arial" panose="020B0604020202020204" pitchFamily="34" charset="0"/>
              <a:buChar char="•"/>
            </a:pPr>
            <a:r>
              <a:rPr lang="da-DK" b="0" i="0" dirty="0">
                <a:solidFill>
                  <a:srgbClr val="333333"/>
                </a:solidFill>
                <a:effectLst/>
                <a:latin typeface="Noto Sans" panose="020B0502040504020204" pitchFamily="34" charset="0"/>
              </a:rPr>
              <a:t>Helbredsforhold, hvad er gennemsnitslevealderen?</a:t>
            </a:r>
          </a:p>
          <a:p>
            <a:pPr algn="l">
              <a:buFont typeface="Arial" panose="020B0604020202020204" pitchFamily="34" charset="0"/>
              <a:buChar char="•"/>
            </a:pPr>
            <a:r>
              <a:rPr lang="da-DK" b="0" i="0" dirty="0">
                <a:solidFill>
                  <a:srgbClr val="333333"/>
                </a:solidFill>
                <a:effectLst/>
                <a:latin typeface="Noto Sans" panose="020B0502040504020204" pitchFamily="34" charset="0"/>
              </a:rPr>
              <a:t>Uddannelsesforhold</a:t>
            </a:r>
          </a:p>
          <a:p>
            <a:pPr algn="l">
              <a:buFont typeface="Arial" panose="020B0604020202020204" pitchFamily="34" charset="0"/>
              <a:buChar char="•"/>
            </a:pPr>
            <a:r>
              <a:rPr lang="da-DK" b="0" i="0" dirty="0">
                <a:solidFill>
                  <a:srgbClr val="333333"/>
                </a:solidFill>
                <a:effectLst/>
                <a:latin typeface="Noto Sans" panose="020B0502040504020204" pitchFamily="34" charset="0"/>
              </a:rPr>
              <a:t>Hvor meget fritid har indbyggerne?</a:t>
            </a:r>
          </a:p>
          <a:p>
            <a:pPr algn="l">
              <a:buFont typeface="Arial" panose="020B0604020202020204" pitchFamily="34" charset="0"/>
              <a:buChar char="•"/>
            </a:pPr>
            <a:r>
              <a:rPr lang="da-DK" b="0" i="0" dirty="0">
                <a:solidFill>
                  <a:srgbClr val="333333"/>
                </a:solidFill>
                <a:effectLst/>
                <a:latin typeface="Noto Sans" panose="020B0502040504020204" pitchFamily="34" charset="0"/>
              </a:rPr>
              <a:t>Livsstil og modetrends</a:t>
            </a:r>
          </a:p>
          <a:p>
            <a:pPr algn="l">
              <a:buFont typeface="Arial" panose="020B0604020202020204" pitchFamily="34" charset="0"/>
              <a:buChar char="•"/>
            </a:pPr>
            <a:r>
              <a:rPr lang="da-DK" b="0" i="0" dirty="0">
                <a:solidFill>
                  <a:srgbClr val="333333"/>
                </a:solidFill>
                <a:effectLst/>
                <a:latin typeface="Noto Sans" panose="020B0502040504020204" pitchFamily="34" charset="0"/>
              </a:rPr>
              <a:t>Ytringsfrihed og forhold til pressen</a:t>
            </a:r>
          </a:p>
          <a:p>
            <a:pPr algn="l">
              <a:buFont typeface="Arial" panose="020B0604020202020204" pitchFamily="34" charset="0"/>
              <a:buChar char="•"/>
            </a:pPr>
            <a:r>
              <a:rPr lang="da-DK" b="0" i="0" dirty="0">
                <a:solidFill>
                  <a:srgbClr val="333333"/>
                </a:solidFill>
                <a:effectLst/>
                <a:latin typeface="Noto Sans" panose="020B0502040504020204" pitchFamily="34" charset="0"/>
              </a:rPr>
              <a:t>Købs- og forbrugsadfærd</a:t>
            </a:r>
          </a:p>
          <a:p>
            <a:pPr algn="l">
              <a:buFont typeface="Arial" panose="020B0604020202020204" pitchFamily="34" charset="0"/>
              <a:buChar char="•"/>
            </a:pPr>
            <a:r>
              <a:rPr lang="da-DK" b="0" i="0" dirty="0">
                <a:solidFill>
                  <a:srgbClr val="333333"/>
                </a:solidFill>
                <a:effectLst/>
                <a:latin typeface="Noto Sans" panose="020B0502040504020204" pitchFamily="34" charset="0"/>
              </a:rPr>
              <a:t>Medie- og læsevaner</a:t>
            </a:r>
          </a:p>
          <a:p>
            <a:pPr algn="l">
              <a:buFont typeface="Arial" panose="020B0604020202020204" pitchFamily="34" charset="0"/>
              <a:buChar char="•"/>
            </a:pPr>
            <a:r>
              <a:rPr lang="da-DK" b="0" i="0" dirty="0">
                <a:solidFill>
                  <a:srgbClr val="333333"/>
                </a:solidFill>
                <a:effectLst/>
                <a:latin typeface="Noto Sans" panose="020B0502040504020204" pitchFamily="34" charset="0"/>
              </a:rPr>
              <a:t>Helligdage og traditioner</a:t>
            </a:r>
          </a:p>
          <a:p>
            <a:pPr algn="l">
              <a:buFont typeface="Arial" panose="020B0604020202020204" pitchFamily="34" charset="0"/>
              <a:buChar char="•"/>
            </a:pPr>
            <a:r>
              <a:rPr lang="da-DK" b="0" i="0" dirty="0">
                <a:solidFill>
                  <a:srgbClr val="333333"/>
                </a:solidFill>
                <a:effectLst/>
                <a:latin typeface="Noto Sans" panose="020B0502040504020204" pitchFamily="34" charset="0"/>
              </a:rPr>
              <a:t>Hvilken religion er mest udbredt i landet?</a:t>
            </a:r>
          </a:p>
          <a:p>
            <a:pPr algn="l">
              <a:buFont typeface="Arial" panose="020B0604020202020204" pitchFamily="34" charset="0"/>
              <a:buChar char="•"/>
            </a:pPr>
            <a:r>
              <a:rPr lang="da-DK" b="0" i="0" dirty="0">
                <a:solidFill>
                  <a:srgbClr val="333333"/>
                </a:solidFill>
                <a:effectLst/>
                <a:latin typeface="Noto Sans" panose="020B0502040504020204" pitchFamily="34" charset="0"/>
              </a:rPr>
              <a:t>Hvilken rolle spiller mænd og kvinder i samfundet?</a:t>
            </a:r>
          </a:p>
          <a:p>
            <a:pPr algn="l">
              <a:buFont typeface="Arial" panose="020B0604020202020204" pitchFamily="34" charset="0"/>
              <a:buChar char="•"/>
            </a:pPr>
            <a:r>
              <a:rPr lang="da-DK" b="0" i="0" dirty="0">
                <a:solidFill>
                  <a:srgbClr val="333333"/>
                </a:solidFill>
                <a:effectLst/>
                <a:latin typeface="Noto Sans" panose="020B0502040504020204" pitchFamily="34" charset="0"/>
              </a:rPr>
              <a:t>Kulturelle kendetegn</a:t>
            </a:r>
          </a:p>
          <a:p>
            <a:pPr algn="l">
              <a:buFont typeface="Arial" panose="020B0604020202020204" pitchFamily="34" charset="0"/>
              <a:buChar char="•"/>
            </a:pPr>
            <a:r>
              <a:rPr lang="da-DK" b="0" i="0" dirty="0">
                <a:solidFill>
                  <a:srgbClr val="333333"/>
                </a:solidFill>
                <a:effectLst/>
                <a:latin typeface="Noto Sans" panose="020B0502040504020204" pitchFamily="34" charset="0"/>
              </a:rPr>
              <a:t>Hvilket forhold har indbyggerne til udenlandske produkter?</a:t>
            </a:r>
          </a:p>
          <a:p>
            <a:endParaRPr lang="da-DK" dirty="0"/>
          </a:p>
        </p:txBody>
      </p:sp>
      <p:sp>
        <p:nvSpPr>
          <p:cNvPr id="4" name="Pladsholder til slidenummer 3"/>
          <p:cNvSpPr>
            <a:spLocks noGrp="1"/>
          </p:cNvSpPr>
          <p:nvPr>
            <p:ph type="sldNum" sz="quarter" idx="5"/>
          </p:nvPr>
        </p:nvSpPr>
        <p:spPr/>
        <p:txBody>
          <a:bodyPr/>
          <a:lstStyle/>
          <a:p>
            <a:fld id="{69569C63-AFC0-425E-8527-5BA8085747E8}" type="slidenum">
              <a:rPr lang="da-DK" smtClean="0"/>
              <a:t>13</a:t>
            </a:fld>
            <a:endParaRPr lang="da-DK"/>
          </a:p>
        </p:txBody>
      </p:sp>
    </p:spTree>
    <p:extLst>
      <p:ext uri="{BB962C8B-B14F-4D97-AF65-F5344CB8AC3E}">
        <p14:creationId xmlns:p14="http://schemas.microsoft.com/office/powerpoint/2010/main" val="4125202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lgn="l"/>
            <a:r>
              <a:rPr lang="da-DK" b="1" i="0" dirty="0">
                <a:solidFill>
                  <a:srgbClr val="333333"/>
                </a:solidFill>
                <a:effectLst/>
                <a:latin typeface="var(--font-title)"/>
              </a:rPr>
              <a:t>T - Teknologiske forhold</a:t>
            </a:r>
          </a:p>
          <a:p>
            <a:pPr algn="l"/>
            <a:r>
              <a:rPr lang="da-DK" b="0" i="0" dirty="0">
                <a:solidFill>
                  <a:srgbClr val="333333"/>
                </a:solidFill>
                <a:effectLst/>
                <a:latin typeface="var(--font-content)"/>
              </a:rPr>
              <a:t>Virksomheden bør have fokus på udviklingen i de teknologiske forhold inden for branchen, som kan være en trussel eller en mulighed for virksomheden.</a:t>
            </a:r>
          </a:p>
          <a:p>
            <a:pPr algn="l">
              <a:buFont typeface="Arial" panose="020B0604020202020204" pitchFamily="34" charset="0"/>
              <a:buChar char="•"/>
            </a:pPr>
            <a:r>
              <a:rPr lang="da-DK" b="0" i="0" dirty="0">
                <a:solidFill>
                  <a:srgbClr val="333333"/>
                </a:solidFill>
                <a:effectLst/>
                <a:latin typeface="Noto Sans" panose="020B0502040504020204" pitchFamily="34" charset="0"/>
              </a:rPr>
              <a:t>Eksportlandets teknologiske stade</a:t>
            </a:r>
          </a:p>
          <a:p>
            <a:pPr algn="l">
              <a:buFont typeface="Arial" panose="020B0604020202020204" pitchFamily="34" charset="0"/>
              <a:buChar char="•"/>
            </a:pPr>
            <a:r>
              <a:rPr lang="da-DK" b="0" i="0" dirty="0">
                <a:solidFill>
                  <a:srgbClr val="333333"/>
                </a:solidFill>
                <a:effectLst/>
                <a:latin typeface="Noto Sans" panose="020B0502040504020204" pitchFamily="34" charset="0"/>
              </a:rPr>
              <a:t>Vil teknologien give bedre og billigere produkter?</a:t>
            </a:r>
          </a:p>
          <a:p>
            <a:pPr algn="l">
              <a:buFont typeface="Arial" panose="020B0604020202020204" pitchFamily="34" charset="0"/>
              <a:buChar char="•"/>
            </a:pPr>
            <a:r>
              <a:rPr lang="da-DK" b="0" i="0" dirty="0">
                <a:solidFill>
                  <a:srgbClr val="333333"/>
                </a:solidFill>
                <a:effectLst/>
                <a:latin typeface="Noto Sans" panose="020B0502040504020204" pitchFamily="34" charset="0"/>
              </a:rPr>
              <a:t>Vil teknologien give nye produkter eller serviceydelser?</a:t>
            </a:r>
          </a:p>
          <a:p>
            <a:pPr algn="l">
              <a:buFont typeface="Arial" panose="020B0604020202020204" pitchFamily="34" charset="0"/>
              <a:buChar char="•"/>
            </a:pPr>
            <a:r>
              <a:rPr lang="da-DK" b="0" i="0" dirty="0">
                <a:solidFill>
                  <a:srgbClr val="333333"/>
                </a:solidFill>
                <a:effectLst/>
                <a:latin typeface="Noto Sans" panose="020B0502040504020204" pitchFamily="34" charset="0"/>
              </a:rPr>
              <a:t>Hvordan vil distribution blive påvirket af ny teknologi (fx homebanking)?</a:t>
            </a:r>
          </a:p>
          <a:p>
            <a:pPr algn="l">
              <a:buFont typeface="Arial" panose="020B0604020202020204" pitchFamily="34" charset="0"/>
              <a:buChar char="•"/>
            </a:pPr>
            <a:r>
              <a:rPr lang="da-DK" b="0" i="0" dirty="0">
                <a:solidFill>
                  <a:srgbClr val="333333"/>
                </a:solidFill>
                <a:effectLst/>
                <a:latin typeface="Noto Sans" panose="020B0502040504020204" pitchFamily="34" charset="0"/>
              </a:rPr>
              <a:t>Giver teknologien mulighed for nye måder at have kunderelationer (CRM)?</a:t>
            </a:r>
          </a:p>
          <a:p>
            <a:pPr algn="l">
              <a:buFont typeface="Arial" panose="020B0604020202020204" pitchFamily="34" charset="0"/>
              <a:buChar char="•"/>
            </a:pPr>
            <a:r>
              <a:rPr lang="da-DK" b="0" i="0" dirty="0">
                <a:solidFill>
                  <a:srgbClr val="333333"/>
                </a:solidFill>
                <a:effectLst/>
                <a:latin typeface="Noto Sans" panose="020B0502040504020204" pitchFamily="34" charset="0"/>
              </a:rPr>
              <a:t>Ny teknologis gennemslagskraft</a:t>
            </a:r>
          </a:p>
          <a:p>
            <a:pPr algn="l">
              <a:buFont typeface="Arial" panose="020B0604020202020204" pitchFamily="34" charset="0"/>
              <a:buChar char="•"/>
            </a:pPr>
            <a:r>
              <a:rPr lang="da-DK" b="0" i="0" dirty="0">
                <a:solidFill>
                  <a:srgbClr val="333333"/>
                </a:solidFill>
                <a:effectLst/>
                <a:latin typeface="Noto Sans" panose="020B0502040504020204" pitchFamily="34" charset="0"/>
              </a:rPr>
              <a:t>Faldende kommunikationsomkostninger</a:t>
            </a:r>
          </a:p>
          <a:p>
            <a:pPr algn="l">
              <a:buFont typeface="Arial" panose="020B0604020202020204" pitchFamily="34" charset="0"/>
              <a:buChar char="•"/>
            </a:pPr>
            <a:r>
              <a:rPr lang="da-DK" b="0" i="0" dirty="0">
                <a:solidFill>
                  <a:srgbClr val="333333"/>
                </a:solidFill>
                <a:effectLst/>
                <a:latin typeface="Noto Sans" panose="020B0502040504020204" pitchFamily="34" charset="0"/>
              </a:rPr>
              <a:t>Innovationsudvikling</a:t>
            </a:r>
          </a:p>
          <a:p>
            <a:pPr algn="l">
              <a:buFont typeface="Arial" panose="020B0604020202020204" pitchFamily="34" charset="0"/>
              <a:buChar char="•"/>
            </a:pPr>
            <a:r>
              <a:rPr lang="da-DK" b="0" i="0" dirty="0">
                <a:solidFill>
                  <a:srgbClr val="333333"/>
                </a:solidFill>
                <a:effectLst/>
                <a:latin typeface="Noto Sans" panose="020B0502040504020204" pitchFamily="34" charset="0"/>
              </a:rPr>
              <a:t>Udvikling i e-business</a:t>
            </a:r>
          </a:p>
          <a:p>
            <a:pPr algn="l">
              <a:buFont typeface="Arial" panose="020B0604020202020204" pitchFamily="34" charset="0"/>
              <a:buChar char="•"/>
            </a:pPr>
            <a:r>
              <a:rPr lang="da-DK" b="0" i="0" dirty="0">
                <a:solidFill>
                  <a:srgbClr val="333333"/>
                </a:solidFill>
                <a:effectLst/>
                <a:latin typeface="Noto Sans" panose="020B0502040504020204" pitchFamily="34" charset="0"/>
              </a:rPr>
              <a:t>Udvikling i internet/telefoni</a:t>
            </a:r>
          </a:p>
          <a:p>
            <a:endParaRPr lang="da-DK" dirty="0"/>
          </a:p>
          <a:p>
            <a:pPr algn="l"/>
            <a:r>
              <a:rPr lang="da-DK" b="1" i="0" dirty="0">
                <a:solidFill>
                  <a:srgbClr val="333333"/>
                </a:solidFill>
                <a:effectLst/>
                <a:latin typeface="var(--font-title)"/>
              </a:rPr>
              <a:t>E - Miljømæssige forhold</a:t>
            </a:r>
          </a:p>
          <a:p>
            <a:pPr algn="l"/>
            <a:r>
              <a:rPr lang="da-DK" b="0" i="0" dirty="0">
                <a:solidFill>
                  <a:srgbClr val="333333"/>
                </a:solidFill>
                <a:effectLst/>
                <a:latin typeface="var(--font-content)"/>
              </a:rPr>
              <a:t>Det offentlige stiller en række krav på miljøområdet, som virksomheden skal leve op til. Det gælder fx energiforbruget eller håndtering af affald. I dag er begrebet </a:t>
            </a:r>
            <a:r>
              <a:rPr lang="da-DK" b="1" i="0" dirty="0">
                <a:solidFill>
                  <a:srgbClr val="333333"/>
                </a:solidFill>
                <a:effectLst/>
                <a:latin typeface="var(--font-content)"/>
              </a:rPr>
              <a:t>CSR</a:t>
            </a:r>
            <a:r>
              <a:rPr lang="da-DK" b="0" i="0" dirty="0">
                <a:solidFill>
                  <a:srgbClr val="333333"/>
                </a:solidFill>
                <a:effectLst/>
                <a:latin typeface="var(--font-content)"/>
              </a:rPr>
              <a:t> (</a:t>
            </a:r>
            <a:r>
              <a:rPr lang="da-DK" b="0" i="0" dirty="0" err="1">
                <a:solidFill>
                  <a:srgbClr val="333333"/>
                </a:solidFill>
                <a:effectLst/>
                <a:latin typeface="var(--font-content)"/>
              </a:rPr>
              <a:t>Corporate</a:t>
            </a:r>
            <a:r>
              <a:rPr lang="da-DK" b="0" i="0" dirty="0">
                <a:solidFill>
                  <a:srgbClr val="333333"/>
                </a:solidFill>
                <a:effectLst/>
                <a:latin typeface="var(--font-content)"/>
              </a:rPr>
              <a:t> Social </a:t>
            </a:r>
            <a:r>
              <a:rPr lang="da-DK" b="0" i="0" dirty="0" err="1">
                <a:solidFill>
                  <a:srgbClr val="333333"/>
                </a:solidFill>
                <a:effectLst/>
                <a:latin typeface="var(--font-content)"/>
              </a:rPr>
              <a:t>Responsibility</a:t>
            </a:r>
            <a:r>
              <a:rPr lang="da-DK" b="0" i="0" dirty="0">
                <a:solidFill>
                  <a:srgbClr val="333333"/>
                </a:solidFill>
                <a:effectLst/>
                <a:latin typeface="var(--font-content)"/>
              </a:rPr>
              <a:t>) indarbejdet i de fleste virksomheders miljøstrategi, der kan oversættes til virksomhedens ansvar over for samfundet. Det vil sige, at virksomheden har et socialt og etisk ansvar over for medarbejdere og det samfund, virksomheden agerer i.</a:t>
            </a:r>
          </a:p>
          <a:p>
            <a:endParaRPr lang="da-DK" dirty="0"/>
          </a:p>
          <a:p>
            <a:pPr algn="l"/>
            <a:r>
              <a:rPr lang="da-DK" b="1" i="0" dirty="0">
                <a:solidFill>
                  <a:srgbClr val="333333"/>
                </a:solidFill>
                <a:effectLst/>
                <a:latin typeface="var(--font-title)"/>
              </a:rPr>
              <a:t>L - Lovgivningsmæssige forhold</a:t>
            </a:r>
          </a:p>
          <a:p>
            <a:pPr algn="l"/>
            <a:r>
              <a:rPr lang="da-DK" b="0" i="0" dirty="0">
                <a:solidFill>
                  <a:srgbClr val="333333"/>
                </a:solidFill>
                <a:effectLst/>
                <a:latin typeface="var(--font-content)"/>
              </a:rPr>
              <a:t>Hvis man bryder loven, risikerer virksomheder naturligvis er retssag og bøder eller andre påbud, hvis sagen tabes. Herudover er retssager forbundet med betydelige omkostninger. Virksomheden må derfor have viden om relevant lovgivning, som igen kan variere fra land til land.</a:t>
            </a:r>
          </a:p>
          <a:p>
            <a:endParaRPr lang="da-DK" dirty="0"/>
          </a:p>
        </p:txBody>
      </p:sp>
      <p:sp>
        <p:nvSpPr>
          <p:cNvPr id="4" name="Pladsholder til slidenummer 3"/>
          <p:cNvSpPr>
            <a:spLocks noGrp="1"/>
          </p:cNvSpPr>
          <p:nvPr>
            <p:ph type="sldNum" sz="quarter" idx="5"/>
          </p:nvPr>
        </p:nvSpPr>
        <p:spPr/>
        <p:txBody>
          <a:bodyPr/>
          <a:lstStyle/>
          <a:p>
            <a:fld id="{69569C63-AFC0-425E-8527-5BA8085747E8}" type="slidenum">
              <a:rPr lang="da-DK" smtClean="0"/>
              <a:t>14</a:t>
            </a:fld>
            <a:endParaRPr lang="da-DK"/>
          </a:p>
        </p:txBody>
      </p:sp>
    </p:spTree>
    <p:extLst>
      <p:ext uri="{BB962C8B-B14F-4D97-AF65-F5344CB8AC3E}">
        <p14:creationId xmlns:p14="http://schemas.microsoft.com/office/powerpoint/2010/main" val="18625812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640013" y="484479"/>
            <a:ext cx="6911974" cy="2954655"/>
          </a:xfrm>
        </p:spPr>
        <p:txBody>
          <a:bodyPr anchor="b">
            <a:normAutofit/>
          </a:bodyPr>
          <a:lstStyle>
            <a:lvl1pPr algn="ctr">
              <a:defRPr sz="5600" cap="all" spc="-100" baseline="0"/>
            </a:lvl1pPr>
          </a:lstStyle>
          <a:p>
            <a:r>
              <a:rPr lang="en-US"/>
              <a:t>Click to edit Master title style</a:t>
            </a:r>
            <a:endParaRPr lang="en-US" dirty="0"/>
          </a:p>
        </p:txBody>
      </p:sp>
      <p:sp>
        <p:nvSpPr>
          <p:cNvPr id="3" name="Subtitle 2"/>
          <p:cNvSpPr>
            <a:spLocks noGrp="1"/>
          </p:cNvSpPr>
          <p:nvPr>
            <p:ph type="subTitle" idx="1"/>
          </p:nvPr>
        </p:nvSpPr>
        <p:spPr>
          <a:xfrm>
            <a:off x="2640013" y="3799133"/>
            <a:ext cx="6911974" cy="1969841"/>
          </a:xfrm>
        </p:spPr>
        <p:txBody>
          <a:bodyPr>
            <a:normAutofit/>
          </a:bodyPr>
          <a:lstStyle>
            <a:lvl1pPr marL="0" indent="0" algn="ctr">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31837" y="6138000"/>
            <a:ext cx="3095626" cy="720000"/>
          </a:xfrm>
          <a:prstGeom prst="rect">
            <a:avLst/>
          </a:prstGeom>
        </p:spPr>
        <p:txBody>
          <a:bodyPr/>
          <a:lstStyle/>
          <a:p>
            <a:fld id="{2395C5C9-164C-46B3-A87E-7660D39D3106}" type="datetime2">
              <a:rPr lang="en-US" smtClean="0"/>
              <a:t>Tuesday, September 10, 2024</a:t>
            </a:fld>
            <a:endParaRPr lang="en-US" dirty="0"/>
          </a:p>
        </p:txBody>
      </p:sp>
      <p:sp>
        <p:nvSpPr>
          <p:cNvPr id="5" name="Footer Placeholder 4"/>
          <p:cNvSpPr>
            <a:spLocks noGrp="1"/>
          </p:cNvSpPr>
          <p:nvPr>
            <p:ph type="ftr" sz="quarter" idx="11"/>
          </p:nvPr>
        </p:nvSpPr>
        <p:spPr>
          <a:xfrm>
            <a:off x="4548188" y="6138000"/>
            <a:ext cx="5003800" cy="720000"/>
          </a:xfrm>
          <a:prstGeom prst="rect">
            <a:avLst/>
          </a:prstGeom>
        </p:spPr>
        <p:txBody>
          <a:bodyPr/>
          <a:lstStyle/>
          <a:p>
            <a:pPr algn="l"/>
            <a:r>
              <a:rPr lang="en-US" dirty="0"/>
              <a:t>Sample Footer Text</a:t>
            </a:r>
          </a:p>
        </p:txBody>
      </p:sp>
      <p:sp>
        <p:nvSpPr>
          <p:cNvPr id="6" name="Slide Number Placeholder 5"/>
          <p:cNvSpPr>
            <a:spLocks noGrp="1"/>
          </p:cNvSpPr>
          <p:nvPr>
            <p:ph type="sldNum" sz="quarter" idx="12"/>
          </p:nvPr>
        </p:nvSpPr>
        <p:spPr>
          <a:xfrm>
            <a:off x="10272713" y="6138000"/>
            <a:ext cx="1187449" cy="720000"/>
          </a:xfrm>
          <a:prstGeom prst="rect">
            <a:avLst/>
          </a:prstGeom>
        </p:spPr>
        <p:txBody>
          <a:bodyPr/>
          <a:lstStyle/>
          <a:p>
            <a:fld id="{1621B6DD-29C1-4FEA-923F-71EA1347694C}" type="slidenum">
              <a:rPr lang="en-US" smtClean="0"/>
              <a:t>‹nr.›</a:t>
            </a:fld>
            <a:endParaRPr lang="en-US"/>
          </a:p>
        </p:txBody>
      </p:sp>
    </p:spTree>
    <p:extLst>
      <p:ext uri="{BB962C8B-B14F-4D97-AF65-F5344CB8AC3E}">
        <p14:creationId xmlns:p14="http://schemas.microsoft.com/office/powerpoint/2010/main" val="15607503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720000" y="2541600"/>
            <a:ext cx="10728325" cy="32273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31837" y="6138000"/>
            <a:ext cx="3095626" cy="720000"/>
          </a:xfrm>
          <a:prstGeom prst="rect">
            <a:avLst/>
          </a:prstGeom>
        </p:spPr>
        <p:txBody>
          <a:bodyPr/>
          <a:lstStyle/>
          <a:p>
            <a:fld id="{4DDCFF8A-AAF8-4A12-8A91-9CA0EAF6CBB9}" type="datetime2">
              <a:rPr lang="en-US" smtClean="0"/>
              <a:t>Tuesday, September 10, 2024</a:t>
            </a:fld>
            <a:endParaRPr lang="en-US" dirty="0"/>
          </a:p>
        </p:txBody>
      </p:sp>
      <p:sp>
        <p:nvSpPr>
          <p:cNvPr id="5" name="Footer Placeholder 4"/>
          <p:cNvSpPr>
            <a:spLocks noGrp="1"/>
          </p:cNvSpPr>
          <p:nvPr>
            <p:ph type="ftr" sz="quarter" idx="11"/>
          </p:nvPr>
        </p:nvSpPr>
        <p:spPr>
          <a:xfrm>
            <a:off x="4548188" y="6138000"/>
            <a:ext cx="5003800" cy="720000"/>
          </a:xfrm>
          <a:prstGeom prst="rect">
            <a:avLst/>
          </a:prstGeom>
        </p:spPr>
        <p:txBody>
          <a:bodyPr/>
          <a:lstStyle/>
          <a:p>
            <a:pPr algn="l"/>
            <a:r>
              <a:rPr lang="en-US" dirty="0"/>
              <a:t>Sample Footer Text</a:t>
            </a:r>
          </a:p>
        </p:txBody>
      </p:sp>
      <p:sp>
        <p:nvSpPr>
          <p:cNvPr id="6" name="Slide Number Placeholder 5"/>
          <p:cNvSpPr>
            <a:spLocks noGrp="1"/>
          </p:cNvSpPr>
          <p:nvPr>
            <p:ph type="sldNum" sz="quarter" idx="12"/>
          </p:nvPr>
        </p:nvSpPr>
        <p:spPr>
          <a:xfrm>
            <a:off x="10272713" y="6138000"/>
            <a:ext cx="1187449" cy="720000"/>
          </a:xfrm>
          <a:prstGeom prst="rect">
            <a:avLst/>
          </a:prstGeom>
        </p:spPr>
        <p:txBody>
          <a:bodyPr/>
          <a:lstStyle/>
          <a:p>
            <a:fld id="{1621B6DD-29C1-4FEA-923F-71EA1347694C}" type="slidenum">
              <a:rPr lang="en-US" smtClean="0"/>
              <a:t>‹nr.›</a:t>
            </a:fld>
            <a:endParaRPr lang="en-US"/>
          </a:p>
        </p:txBody>
      </p:sp>
    </p:spTree>
    <p:extLst>
      <p:ext uri="{BB962C8B-B14F-4D97-AF65-F5344CB8AC3E}">
        <p14:creationId xmlns:p14="http://schemas.microsoft.com/office/powerpoint/2010/main" val="31130361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0000" y="619200"/>
            <a:ext cx="10728326" cy="2879724"/>
          </a:xfrm>
        </p:spPr>
        <p:txBody>
          <a:bodyPr anchor="b">
            <a:normAutofit/>
          </a:bodyPr>
          <a:lstStyle>
            <a:lvl1pPr>
              <a:defRPr sz="5600"/>
            </a:lvl1pPr>
          </a:lstStyle>
          <a:p>
            <a:r>
              <a:rPr lang="en-US"/>
              <a:t>Click to edit Master title style</a:t>
            </a:r>
            <a:endParaRPr lang="en-US" dirty="0"/>
          </a:p>
        </p:txBody>
      </p:sp>
      <p:sp>
        <p:nvSpPr>
          <p:cNvPr id="3" name="Text Placeholder 2"/>
          <p:cNvSpPr>
            <a:spLocks noGrp="1"/>
          </p:cNvSpPr>
          <p:nvPr>
            <p:ph type="body" idx="1"/>
          </p:nvPr>
        </p:nvSpPr>
        <p:spPr>
          <a:xfrm>
            <a:off x="719910" y="3858924"/>
            <a:ext cx="10728326" cy="1919076"/>
          </a:xfrm>
        </p:spPr>
        <p:txBody>
          <a:bodyPr>
            <a:normAutofit/>
          </a:bodyPr>
          <a:lstStyle>
            <a:lvl1pPr marL="0" indent="0">
              <a:buNone/>
              <a:defRPr sz="2800">
                <a:solidFill>
                  <a:schemeClr val="tx1">
                    <a:tint val="75000"/>
                    <a:alpha val="6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31837" y="6138000"/>
            <a:ext cx="3095626" cy="720000"/>
          </a:xfrm>
          <a:prstGeom prst="rect">
            <a:avLst/>
          </a:prstGeom>
        </p:spPr>
        <p:txBody>
          <a:bodyPr/>
          <a:lstStyle/>
          <a:p>
            <a:fld id="{ABCC25C3-021A-4B0B-8F70-0C181FE1CF45}" type="datetime2">
              <a:rPr lang="en-US" smtClean="0"/>
              <a:t>Tuesday, September 10, 2024</a:t>
            </a:fld>
            <a:endParaRPr lang="en-US"/>
          </a:p>
        </p:txBody>
      </p:sp>
      <p:sp>
        <p:nvSpPr>
          <p:cNvPr id="5" name="Footer Placeholder 4"/>
          <p:cNvSpPr>
            <a:spLocks noGrp="1"/>
          </p:cNvSpPr>
          <p:nvPr>
            <p:ph type="ftr" sz="quarter" idx="11"/>
          </p:nvPr>
        </p:nvSpPr>
        <p:spPr>
          <a:xfrm>
            <a:off x="4548188" y="6138000"/>
            <a:ext cx="5003800" cy="720000"/>
          </a:xfrm>
          <a:prstGeom prst="rect">
            <a:avLst/>
          </a:prstGeom>
        </p:spPr>
        <p:txBody>
          <a:bodyPr/>
          <a:lstStyle/>
          <a:p>
            <a:pPr algn="l"/>
            <a:r>
              <a:rPr lang="en-US" dirty="0"/>
              <a:t>Sample Footer Text</a:t>
            </a:r>
          </a:p>
        </p:txBody>
      </p:sp>
      <p:sp>
        <p:nvSpPr>
          <p:cNvPr id="6" name="Slide Number Placeholder 5"/>
          <p:cNvSpPr>
            <a:spLocks noGrp="1"/>
          </p:cNvSpPr>
          <p:nvPr>
            <p:ph type="sldNum" sz="quarter" idx="12"/>
          </p:nvPr>
        </p:nvSpPr>
        <p:spPr>
          <a:xfrm>
            <a:off x="10272713" y="6138000"/>
            <a:ext cx="1187449" cy="720000"/>
          </a:xfrm>
          <a:prstGeom prst="rect">
            <a:avLst/>
          </a:prstGeom>
        </p:spPr>
        <p:txBody>
          <a:bodyPr/>
          <a:lstStyle/>
          <a:p>
            <a:fld id="{1621B6DD-29C1-4FEA-923F-71EA1347694C}" type="slidenum">
              <a:rPr lang="en-US" smtClean="0"/>
              <a:t>‹nr.›</a:t>
            </a:fld>
            <a:endParaRPr lang="en-US"/>
          </a:p>
        </p:txBody>
      </p:sp>
    </p:spTree>
    <p:extLst>
      <p:ext uri="{BB962C8B-B14F-4D97-AF65-F5344CB8AC3E}">
        <p14:creationId xmlns:p14="http://schemas.microsoft.com/office/powerpoint/2010/main" val="29410056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720000" y="2541600"/>
            <a:ext cx="5003800" cy="3234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58400" y="2541600"/>
            <a:ext cx="5003801" cy="32345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731837" y="6138000"/>
            <a:ext cx="3095626" cy="720000"/>
          </a:xfrm>
          <a:prstGeom prst="rect">
            <a:avLst/>
          </a:prstGeom>
        </p:spPr>
        <p:txBody>
          <a:bodyPr/>
          <a:lstStyle/>
          <a:p>
            <a:fld id="{0C23D88D-8CEC-4ED9-A53B-5596187D9A16}" type="datetime2">
              <a:rPr lang="en-US" smtClean="0"/>
              <a:t>Tuesday, September 10, 2024</a:t>
            </a:fld>
            <a:endParaRPr lang="en-US"/>
          </a:p>
        </p:txBody>
      </p:sp>
      <p:sp>
        <p:nvSpPr>
          <p:cNvPr id="6" name="Footer Placeholder 5"/>
          <p:cNvSpPr>
            <a:spLocks noGrp="1"/>
          </p:cNvSpPr>
          <p:nvPr>
            <p:ph type="ftr" sz="quarter" idx="11"/>
          </p:nvPr>
        </p:nvSpPr>
        <p:spPr>
          <a:xfrm>
            <a:off x="4548188" y="6138000"/>
            <a:ext cx="5003800" cy="720000"/>
          </a:xfrm>
          <a:prstGeom prst="rect">
            <a:avLst/>
          </a:prstGeom>
        </p:spPr>
        <p:txBody>
          <a:bodyPr/>
          <a:lstStyle/>
          <a:p>
            <a:r>
              <a:rPr lang="en-US"/>
              <a:t>Sample Footer Text</a:t>
            </a:r>
          </a:p>
        </p:txBody>
      </p:sp>
      <p:sp>
        <p:nvSpPr>
          <p:cNvPr id="7" name="Slide Number Placeholder 6"/>
          <p:cNvSpPr>
            <a:spLocks noGrp="1"/>
          </p:cNvSpPr>
          <p:nvPr>
            <p:ph type="sldNum" sz="quarter" idx="12"/>
          </p:nvPr>
        </p:nvSpPr>
        <p:spPr>
          <a:xfrm>
            <a:off x="10272713" y="6138000"/>
            <a:ext cx="1187449" cy="720000"/>
          </a:xfrm>
          <a:prstGeom prst="rect">
            <a:avLst/>
          </a:prstGeom>
        </p:spPr>
        <p:txBody>
          <a:bodyPr/>
          <a:lstStyle/>
          <a:p>
            <a:fld id="{1621B6DD-29C1-4FEA-923F-71EA1347694C}" type="slidenum">
              <a:rPr lang="en-US" smtClean="0"/>
              <a:t>‹nr.›</a:t>
            </a:fld>
            <a:endParaRPr lang="en-US"/>
          </a:p>
        </p:txBody>
      </p:sp>
    </p:spTree>
    <p:extLst>
      <p:ext uri="{BB962C8B-B14F-4D97-AF65-F5344CB8AC3E}">
        <p14:creationId xmlns:p14="http://schemas.microsoft.com/office/powerpoint/2010/main" val="32424152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20000" y="619200"/>
            <a:ext cx="10728325" cy="673005"/>
          </a:xfrm>
        </p:spPr>
        <p:txBody>
          <a:bodyPr>
            <a:normAutofit/>
          </a:bodyPr>
          <a:lstStyle/>
          <a:p>
            <a:r>
              <a:rPr lang="en-US"/>
              <a:t>Click to edit Master title style</a:t>
            </a:r>
            <a:endParaRPr lang="en-US" dirty="0"/>
          </a:p>
        </p:txBody>
      </p:sp>
      <p:sp>
        <p:nvSpPr>
          <p:cNvPr id="3" name="Text Placeholder 2"/>
          <p:cNvSpPr>
            <a:spLocks noGrp="1"/>
          </p:cNvSpPr>
          <p:nvPr>
            <p:ph type="body" idx="1"/>
          </p:nvPr>
        </p:nvSpPr>
        <p:spPr>
          <a:xfrm>
            <a:off x="720000" y="1840698"/>
            <a:ext cx="5015638" cy="565796"/>
          </a:xfrm>
        </p:spPr>
        <p:txBody>
          <a:bodyPr wrap="square" anchor="b">
            <a:normAutofit/>
          </a:bodyPr>
          <a:lstStyle>
            <a:lvl1pPr marL="0" indent="0">
              <a:lnSpc>
                <a:spcPct val="120000"/>
              </a:lnSpc>
              <a:buNone/>
              <a:defRPr sz="1600" b="0" cap="all" spc="200" baseline="0">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720000" y="2541600"/>
            <a:ext cx="5003801" cy="3234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58400" y="1840698"/>
            <a:ext cx="5015638" cy="565796"/>
          </a:xfrm>
        </p:spPr>
        <p:txBody>
          <a:bodyPr anchor="b">
            <a:normAutofit/>
          </a:bodyPr>
          <a:lstStyle>
            <a:lvl1pPr marL="0" indent="0">
              <a:lnSpc>
                <a:spcPct val="120000"/>
              </a:lnSpc>
              <a:buNone/>
              <a:defRPr sz="1600" b="0" cap="all" spc="200" baseline="0">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58400" y="2541600"/>
            <a:ext cx="5003800" cy="3234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731837" y="6138000"/>
            <a:ext cx="3095626" cy="720000"/>
          </a:xfrm>
          <a:prstGeom prst="rect">
            <a:avLst/>
          </a:prstGeom>
        </p:spPr>
        <p:txBody>
          <a:bodyPr/>
          <a:lstStyle/>
          <a:p>
            <a:fld id="{D2CCD382-DFDA-4722-A27A-59C21AD112F2}" type="datetime2">
              <a:rPr lang="en-US" smtClean="0"/>
              <a:t>Tuesday, September 10, 2024</a:t>
            </a:fld>
            <a:endParaRPr lang="en-US"/>
          </a:p>
        </p:txBody>
      </p:sp>
      <p:sp>
        <p:nvSpPr>
          <p:cNvPr id="8" name="Footer Placeholder 7"/>
          <p:cNvSpPr>
            <a:spLocks noGrp="1"/>
          </p:cNvSpPr>
          <p:nvPr>
            <p:ph type="ftr" sz="quarter" idx="11"/>
          </p:nvPr>
        </p:nvSpPr>
        <p:spPr>
          <a:xfrm>
            <a:off x="4548188" y="6138000"/>
            <a:ext cx="5003800" cy="720000"/>
          </a:xfrm>
          <a:prstGeom prst="rect">
            <a:avLst/>
          </a:prstGeom>
        </p:spPr>
        <p:txBody>
          <a:bodyPr/>
          <a:lstStyle/>
          <a:p>
            <a:r>
              <a:rPr lang="en-US"/>
              <a:t>Sample Footer Text</a:t>
            </a:r>
          </a:p>
        </p:txBody>
      </p:sp>
      <p:sp>
        <p:nvSpPr>
          <p:cNvPr id="9" name="Slide Number Placeholder 8"/>
          <p:cNvSpPr>
            <a:spLocks noGrp="1"/>
          </p:cNvSpPr>
          <p:nvPr>
            <p:ph type="sldNum" sz="quarter" idx="12"/>
          </p:nvPr>
        </p:nvSpPr>
        <p:spPr>
          <a:xfrm>
            <a:off x="10272713" y="6138000"/>
            <a:ext cx="1187449" cy="720000"/>
          </a:xfrm>
          <a:prstGeom prst="rect">
            <a:avLst/>
          </a:prstGeom>
        </p:spPr>
        <p:txBody>
          <a:bodyPr/>
          <a:lstStyle/>
          <a:p>
            <a:fld id="{1621B6DD-29C1-4FEA-923F-71EA1347694C}" type="slidenum">
              <a:rPr lang="en-US" smtClean="0"/>
              <a:t>‹nr.›</a:t>
            </a:fld>
            <a:endParaRPr lang="en-US"/>
          </a:p>
        </p:txBody>
      </p:sp>
    </p:spTree>
    <p:extLst>
      <p:ext uri="{BB962C8B-B14F-4D97-AF65-F5344CB8AC3E}">
        <p14:creationId xmlns:p14="http://schemas.microsoft.com/office/powerpoint/2010/main" val="4857678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731837" y="6138000"/>
            <a:ext cx="3095626" cy="720000"/>
          </a:xfrm>
          <a:prstGeom prst="rect">
            <a:avLst/>
          </a:prstGeom>
        </p:spPr>
        <p:txBody>
          <a:bodyPr/>
          <a:lstStyle/>
          <a:p>
            <a:fld id="{22F2A30D-1C09-413F-AAB1-38F366000715}" type="datetime2">
              <a:rPr lang="en-US" smtClean="0"/>
              <a:t>Tuesday, September 10, 2024</a:t>
            </a:fld>
            <a:endParaRPr lang="en-US"/>
          </a:p>
        </p:txBody>
      </p:sp>
      <p:sp>
        <p:nvSpPr>
          <p:cNvPr id="4" name="Footer Placeholder 3"/>
          <p:cNvSpPr>
            <a:spLocks noGrp="1"/>
          </p:cNvSpPr>
          <p:nvPr>
            <p:ph type="ftr" sz="quarter" idx="11"/>
          </p:nvPr>
        </p:nvSpPr>
        <p:spPr>
          <a:xfrm>
            <a:off x="4548188" y="6138000"/>
            <a:ext cx="5003800" cy="720000"/>
          </a:xfrm>
          <a:prstGeom prst="rect">
            <a:avLst/>
          </a:prstGeom>
        </p:spPr>
        <p:txBody>
          <a:bodyPr/>
          <a:lstStyle/>
          <a:p>
            <a:r>
              <a:rPr lang="en-US"/>
              <a:t>Sample Footer Text</a:t>
            </a:r>
          </a:p>
        </p:txBody>
      </p:sp>
      <p:sp>
        <p:nvSpPr>
          <p:cNvPr id="5" name="Slide Number Placeholder 4"/>
          <p:cNvSpPr>
            <a:spLocks noGrp="1"/>
          </p:cNvSpPr>
          <p:nvPr>
            <p:ph type="sldNum" sz="quarter" idx="12"/>
          </p:nvPr>
        </p:nvSpPr>
        <p:spPr>
          <a:xfrm>
            <a:off x="10272713" y="6138000"/>
            <a:ext cx="1187449" cy="720000"/>
          </a:xfrm>
          <a:prstGeom prst="rect">
            <a:avLst/>
          </a:prstGeom>
        </p:spPr>
        <p:txBody>
          <a:bodyPr/>
          <a:lstStyle/>
          <a:p>
            <a:fld id="{1621B6DD-29C1-4FEA-923F-71EA1347694C}" type="slidenum">
              <a:rPr lang="en-US" smtClean="0"/>
              <a:t>‹nr.›</a:t>
            </a:fld>
            <a:endParaRPr lang="en-US"/>
          </a:p>
        </p:txBody>
      </p:sp>
    </p:spTree>
    <p:extLst>
      <p:ext uri="{BB962C8B-B14F-4D97-AF65-F5344CB8AC3E}">
        <p14:creationId xmlns:p14="http://schemas.microsoft.com/office/powerpoint/2010/main" val="40315720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731837" y="6138000"/>
            <a:ext cx="3095626" cy="720000"/>
          </a:xfrm>
          <a:prstGeom prst="rect">
            <a:avLst/>
          </a:prstGeom>
        </p:spPr>
        <p:txBody>
          <a:bodyPr/>
          <a:lstStyle/>
          <a:p>
            <a:fld id="{6DB82B9C-D65E-4F64-95C3-B10F3B00F0D9}" type="datetime2">
              <a:rPr lang="en-US" smtClean="0"/>
              <a:t>Tuesday, September 10, 2024</a:t>
            </a:fld>
            <a:endParaRPr lang="en-US"/>
          </a:p>
        </p:txBody>
      </p:sp>
      <p:sp>
        <p:nvSpPr>
          <p:cNvPr id="3" name="Footer Placeholder 2"/>
          <p:cNvSpPr>
            <a:spLocks noGrp="1"/>
          </p:cNvSpPr>
          <p:nvPr>
            <p:ph type="ftr" sz="quarter" idx="11"/>
          </p:nvPr>
        </p:nvSpPr>
        <p:spPr>
          <a:xfrm>
            <a:off x="4548188" y="6138000"/>
            <a:ext cx="5003800" cy="720000"/>
          </a:xfrm>
          <a:prstGeom prst="rect">
            <a:avLst/>
          </a:prstGeom>
        </p:spPr>
        <p:txBody>
          <a:bodyPr/>
          <a:lstStyle/>
          <a:p>
            <a:r>
              <a:rPr lang="en-US"/>
              <a:t>Sample Footer Text</a:t>
            </a:r>
          </a:p>
        </p:txBody>
      </p:sp>
      <p:sp>
        <p:nvSpPr>
          <p:cNvPr id="4" name="Slide Number Placeholder 3"/>
          <p:cNvSpPr>
            <a:spLocks noGrp="1"/>
          </p:cNvSpPr>
          <p:nvPr>
            <p:ph type="sldNum" sz="quarter" idx="12"/>
          </p:nvPr>
        </p:nvSpPr>
        <p:spPr>
          <a:xfrm>
            <a:off x="10272713" y="6138000"/>
            <a:ext cx="1187449" cy="720000"/>
          </a:xfrm>
          <a:prstGeom prst="rect">
            <a:avLst/>
          </a:prstGeom>
        </p:spPr>
        <p:txBody>
          <a:bodyPr/>
          <a:lstStyle/>
          <a:p>
            <a:fld id="{1621B6DD-29C1-4FEA-923F-71EA1347694C}" type="slidenum">
              <a:rPr lang="en-US" smtClean="0"/>
              <a:t>‹nr.›</a:t>
            </a:fld>
            <a:endParaRPr lang="en-US"/>
          </a:p>
        </p:txBody>
      </p:sp>
    </p:spTree>
    <p:extLst>
      <p:ext uri="{BB962C8B-B14F-4D97-AF65-F5344CB8AC3E}">
        <p14:creationId xmlns:p14="http://schemas.microsoft.com/office/powerpoint/2010/main" val="41164411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20000" y="619200"/>
            <a:ext cx="3107463" cy="1477328"/>
          </a:xfrm>
        </p:spPr>
        <p:txBody>
          <a:bodyPr anchor="t" anchorCtr="0">
            <a:normAutofit/>
          </a:bodyPr>
          <a:lstStyle>
            <a:lvl1pPr>
              <a:lnSpc>
                <a:spcPct val="100000"/>
              </a:lnSpc>
              <a:defRPr sz="2800"/>
            </a:lvl1pPr>
          </a:lstStyle>
          <a:p>
            <a:r>
              <a:rPr lang="en-US"/>
              <a:t>Click to edit Master title style</a:t>
            </a:r>
            <a:endParaRPr lang="en-US" dirty="0"/>
          </a:p>
        </p:txBody>
      </p:sp>
      <p:sp>
        <p:nvSpPr>
          <p:cNvPr id="3" name="Content Placeholder 2"/>
          <p:cNvSpPr>
            <a:spLocks noGrp="1"/>
          </p:cNvSpPr>
          <p:nvPr>
            <p:ph idx="1"/>
          </p:nvPr>
        </p:nvSpPr>
        <p:spPr>
          <a:xfrm>
            <a:off x="4548188" y="584662"/>
            <a:ext cx="6911974" cy="5184313"/>
          </a:xfrm>
        </p:spPr>
        <p:txBody>
          <a:bodyPr/>
          <a:lstStyle>
            <a:lvl1pPr marL="0" indent="0">
              <a:lnSpc>
                <a:spcPct val="100000"/>
              </a:lnSpc>
              <a:buNone/>
              <a:defRPr sz="4800"/>
            </a:lvl1pPr>
            <a:lvl2pPr marL="914400" indent="-457200">
              <a:buFont typeface="Arial" panose="020B0604020202020204" pitchFamily="34" charset="0"/>
              <a:buChar char="•"/>
              <a:defRPr sz="2000"/>
            </a:lvl2pPr>
            <a:lvl3pPr marL="1257300" indent="-342900">
              <a:buFont typeface="Arial" panose="020B0604020202020204" pitchFamily="34" charset="0"/>
              <a:buChar char="•"/>
              <a:defRPr sz="2000"/>
            </a:lvl3pPr>
            <a:lvl4pPr marL="1714500" indent="-342900">
              <a:buFont typeface="Arial" panose="020B0604020202020204" pitchFamily="34" charset="0"/>
              <a:buChar char="•"/>
              <a:defRPr sz="2000"/>
            </a:lvl4pPr>
            <a:lvl5pPr marL="2171700" indent="-342900">
              <a:buFont typeface="Arial" panose="020B0604020202020204" pitchFamily="34" charset="0"/>
              <a:buChar cha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20000" y="2541600"/>
            <a:ext cx="3107463" cy="3231837"/>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31837" y="6138000"/>
            <a:ext cx="3095626" cy="720000"/>
          </a:xfrm>
          <a:prstGeom prst="rect">
            <a:avLst/>
          </a:prstGeom>
        </p:spPr>
        <p:txBody>
          <a:bodyPr/>
          <a:lstStyle/>
          <a:p>
            <a:fld id="{B7F5FDCC-6AAC-4A08-B9E0-3793AB5E64C3}" type="datetime2">
              <a:rPr lang="en-US" smtClean="0"/>
              <a:t>Tuesday, September 10, 2024</a:t>
            </a:fld>
            <a:endParaRPr lang="en-US"/>
          </a:p>
        </p:txBody>
      </p:sp>
      <p:sp>
        <p:nvSpPr>
          <p:cNvPr id="6" name="Footer Placeholder 5"/>
          <p:cNvSpPr>
            <a:spLocks noGrp="1"/>
          </p:cNvSpPr>
          <p:nvPr>
            <p:ph type="ftr" sz="quarter" idx="11"/>
          </p:nvPr>
        </p:nvSpPr>
        <p:spPr>
          <a:xfrm>
            <a:off x="4548188" y="6138000"/>
            <a:ext cx="5003800" cy="720000"/>
          </a:xfrm>
          <a:prstGeom prst="rect">
            <a:avLst/>
          </a:prstGeom>
        </p:spPr>
        <p:txBody>
          <a:bodyPr/>
          <a:lstStyle/>
          <a:p>
            <a:r>
              <a:rPr lang="en-US"/>
              <a:t>Sample Footer Text</a:t>
            </a:r>
          </a:p>
        </p:txBody>
      </p:sp>
      <p:sp>
        <p:nvSpPr>
          <p:cNvPr id="7" name="Slide Number Placeholder 6"/>
          <p:cNvSpPr>
            <a:spLocks noGrp="1"/>
          </p:cNvSpPr>
          <p:nvPr>
            <p:ph type="sldNum" sz="quarter" idx="12"/>
          </p:nvPr>
        </p:nvSpPr>
        <p:spPr>
          <a:xfrm>
            <a:off x="10272713" y="6138000"/>
            <a:ext cx="1187449" cy="720000"/>
          </a:xfrm>
          <a:prstGeom prst="rect">
            <a:avLst/>
          </a:prstGeom>
        </p:spPr>
        <p:txBody>
          <a:bodyPr/>
          <a:lstStyle/>
          <a:p>
            <a:fld id="{1621B6DD-29C1-4FEA-923F-71EA1347694C}" type="slidenum">
              <a:rPr lang="en-US" smtClean="0"/>
              <a:t>‹nr.›</a:t>
            </a:fld>
            <a:endParaRPr lang="en-US"/>
          </a:p>
        </p:txBody>
      </p:sp>
    </p:spTree>
    <p:extLst>
      <p:ext uri="{BB962C8B-B14F-4D97-AF65-F5344CB8AC3E}">
        <p14:creationId xmlns:p14="http://schemas.microsoft.com/office/powerpoint/2010/main" val="41228877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20000" y="619200"/>
            <a:ext cx="3095626" cy="1476000"/>
          </a:xfrm>
        </p:spPr>
        <p:txBody>
          <a:bodyPr anchor="t" anchorCtr="0">
            <a:normAutofit/>
          </a:bodyPr>
          <a:lstStyle>
            <a:lvl1pP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548188" y="728664"/>
            <a:ext cx="6923812" cy="5040312"/>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720000" y="2541600"/>
            <a:ext cx="3095625" cy="3232800"/>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31837" y="6138000"/>
            <a:ext cx="3095626" cy="720000"/>
          </a:xfrm>
          <a:prstGeom prst="rect">
            <a:avLst/>
          </a:prstGeom>
        </p:spPr>
        <p:txBody>
          <a:bodyPr/>
          <a:lstStyle/>
          <a:p>
            <a:fld id="{349FE94D-439C-40F1-900E-BC07940E3988}" type="datetime2">
              <a:rPr lang="en-US" smtClean="0"/>
              <a:t>Tuesday, September 10, 2024</a:t>
            </a:fld>
            <a:endParaRPr lang="en-US"/>
          </a:p>
        </p:txBody>
      </p:sp>
      <p:sp>
        <p:nvSpPr>
          <p:cNvPr id="6" name="Footer Placeholder 5"/>
          <p:cNvSpPr>
            <a:spLocks noGrp="1"/>
          </p:cNvSpPr>
          <p:nvPr>
            <p:ph type="ftr" sz="quarter" idx="11"/>
          </p:nvPr>
        </p:nvSpPr>
        <p:spPr>
          <a:xfrm>
            <a:off x="4548188" y="6138000"/>
            <a:ext cx="5003800" cy="720000"/>
          </a:xfrm>
          <a:prstGeom prst="rect">
            <a:avLst/>
          </a:prstGeom>
        </p:spPr>
        <p:txBody>
          <a:bodyPr/>
          <a:lstStyle/>
          <a:p>
            <a:r>
              <a:rPr lang="en-US"/>
              <a:t>Sample Footer Text</a:t>
            </a:r>
          </a:p>
        </p:txBody>
      </p:sp>
      <p:sp>
        <p:nvSpPr>
          <p:cNvPr id="7" name="Slide Number Placeholder 6"/>
          <p:cNvSpPr>
            <a:spLocks noGrp="1"/>
          </p:cNvSpPr>
          <p:nvPr>
            <p:ph type="sldNum" sz="quarter" idx="12"/>
          </p:nvPr>
        </p:nvSpPr>
        <p:spPr>
          <a:xfrm>
            <a:off x="10272713" y="6138000"/>
            <a:ext cx="1187449" cy="720000"/>
          </a:xfrm>
          <a:prstGeom prst="rect">
            <a:avLst/>
          </a:prstGeom>
        </p:spPr>
        <p:txBody>
          <a:bodyPr/>
          <a:lstStyle/>
          <a:p>
            <a:fld id="{1621B6DD-29C1-4FEA-923F-71EA1347694C}" type="slidenum">
              <a:rPr lang="en-US" smtClean="0"/>
              <a:t>‹nr.›</a:t>
            </a:fld>
            <a:endParaRPr lang="en-US"/>
          </a:p>
        </p:txBody>
      </p:sp>
    </p:spTree>
    <p:extLst>
      <p:ext uri="{BB962C8B-B14F-4D97-AF65-F5344CB8AC3E}">
        <p14:creationId xmlns:p14="http://schemas.microsoft.com/office/powerpoint/2010/main" val="13405206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720000" y="2636838"/>
            <a:ext cx="10728325" cy="313213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31837" y="6138000"/>
            <a:ext cx="3095626" cy="720000"/>
          </a:xfrm>
          <a:prstGeom prst="rect">
            <a:avLst/>
          </a:prstGeom>
        </p:spPr>
        <p:txBody>
          <a:bodyPr/>
          <a:lstStyle/>
          <a:p>
            <a:fld id="{5B75179A-1E2B-41AB-B400-4F1B4022FAEE}" type="datetime2">
              <a:rPr lang="en-US" smtClean="0"/>
              <a:t>Tuesday, September 10, 2024</a:t>
            </a:fld>
            <a:endParaRPr lang="en-US"/>
          </a:p>
        </p:txBody>
      </p:sp>
      <p:sp>
        <p:nvSpPr>
          <p:cNvPr id="5" name="Footer Placeholder 4"/>
          <p:cNvSpPr>
            <a:spLocks noGrp="1"/>
          </p:cNvSpPr>
          <p:nvPr>
            <p:ph type="ftr" sz="quarter" idx="11"/>
          </p:nvPr>
        </p:nvSpPr>
        <p:spPr>
          <a:xfrm>
            <a:off x="4548188" y="6138000"/>
            <a:ext cx="5003800" cy="720000"/>
          </a:xfrm>
          <a:prstGeom prst="rect">
            <a:avLst/>
          </a:prstGeom>
        </p:spPr>
        <p:txBody>
          <a:bodyPr/>
          <a:lstStyle/>
          <a:p>
            <a:r>
              <a:rPr lang="en-US"/>
              <a:t>Sample Footer Text</a:t>
            </a:r>
          </a:p>
        </p:txBody>
      </p:sp>
      <p:sp>
        <p:nvSpPr>
          <p:cNvPr id="6" name="Slide Number Placeholder 5"/>
          <p:cNvSpPr>
            <a:spLocks noGrp="1"/>
          </p:cNvSpPr>
          <p:nvPr>
            <p:ph type="sldNum" sz="quarter" idx="12"/>
          </p:nvPr>
        </p:nvSpPr>
        <p:spPr>
          <a:xfrm>
            <a:off x="10272713" y="6138000"/>
            <a:ext cx="1187449" cy="720000"/>
          </a:xfrm>
          <a:prstGeom prst="rect">
            <a:avLst/>
          </a:prstGeom>
        </p:spPr>
        <p:txBody>
          <a:bodyPr/>
          <a:lstStyle/>
          <a:p>
            <a:fld id="{1621B6DD-29C1-4FEA-923F-71EA1347694C}" type="slidenum">
              <a:rPr lang="en-US" smtClean="0"/>
              <a:t>‹nr.›</a:t>
            </a:fld>
            <a:endParaRPr lang="en-US"/>
          </a:p>
        </p:txBody>
      </p:sp>
    </p:spTree>
    <p:extLst>
      <p:ext uri="{BB962C8B-B14F-4D97-AF65-F5344CB8AC3E}">
        <p14:creationId xmlns:p14="http://schemas.microsoft.com/office/powerpoint/2010/main" val="11758198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140486" y="720000"/>
            <a:ext cx="1477328" cy="5048975"/>
          </a:xfrm>
        </p:spPr>
        <p:txBody>
          <a:bodyPr vert="eaVert">
            <a:normAutofit/>
          </a:bodyPr>
          <a:lstStyle>
            <a:lvl1pPr>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731838" y="720000"/>
            <a:ext cx="8929614" cy="50489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31837" y="6138000"/>
            <a:ext cx="3095626" cy="720000"/>
          </a:xfrm>
          <a:prstGeom prst="rect">
            <a:avLst/>
          </a:prstGeom>
        </p:spPr>
        <p:txBody>
          <a:bodyPr/>
          <a:lstStyle/>
          <a:p>
            <a:fld id="{05681D0F-6595-4F14-8EF3-954CD87C797B}" type="datetime2">
              <a:rPr lang="en-US" smtClean="0"/>
              <a:t>Tuesday, September 10, 2024</a:t>
            </a:fld>
            <a:endParaRPr lang="en-US"/>
          </a:p>
        </p:txBody>
      </p:sp>
      <p:sp>
        <p:nvSpPr>
          <p:cNvPr id="5" name="Footer Placeholder 4"/>
          <p:cNvSpPr>
            <a:spLocks noGrp="1"/>
          </p:cNvSpPr>
          <p:nvPr>
            <p:ph type="ftr" sz="quarter" idx="11"/>
          </p:nvPr>
        </p:nvSpPr>
        <p:spPr>
          <a:xfrm>
            <a:off x="4548188" y="6138000"/>
            <a:ext cx="5003800" cy="720000"/>
          </a:xfrm>
          <a:prstGeom prst="rect">
            <a:avLst/>
          </a:prstGeom>
        </p:spPr>
        <p:txBody>
          <a:bodyPr/>
          <a:lstStyle/>
          <a:p>
            <a:r>
              <a:rPr lang="en-US"/>
              <a:t>Sample Footer Text</a:t>
            </a:r>
          </a:p>
        </p:txBody>
      </p:sp>
      <p:sp>
        <p:nvSpPr>
          <p:cNvPr id="6" name="Slide Number Placeholder 5"/>
          <p:cNvSpPr>
            <a:spLocks noGrp="1"/>
          </p:cNvSpPr>
          <p:nvPr>
            <p:ph type="sldNum" sz="quarter" idx="12"/>
          </p:nvPr>
        </p:nvSpPr>
        <p:spPr>
          <a:xfrm>
            <a:off x="10272713" y="6138000"/>
            <a:ext cx="1187449" cy="720000"/>
          </a:xfrm>
          <a:prstGeom prst="rect">
            <a:avLst/>
          </a:prstGeom>
        </p:spPr>
        <p:txBody>
          <a:bodyPr/>
          <a:lstStyle/>
          <a:p>
            <a:fld id="{1621B6DD-29C1-4FEA-923F-71EA1347694C}" type="slidenum">
              <a:rPr lang="en-US" smtClean="0"/>
              <a:t>‹nr.›</a:t>
            </a:fld>
            <a:endParaRPr lang="en-US"/>
          </a:p>
        </p:txBody>
      </p:sp>
    </p:spTree>
    <p:extLst>
      <p:ext uri="{BB962C8B-B14F-4D97-AF65-F5344CB8AC3E}">
        <p14:creationId xmlns:p14="http://schemas.microsoft.com/office/powerpoint/2010/main" val="18824682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9646535-AEF6-4883-A4F9-EEC1F8B4319E}"/>
              </a:ext>
            </a:extLst>
          </p:cNvPr>
          <p:cNvSpPr/>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720000" y="619200"/>
            <a:ext cx="10728322" cy="1477328"/>
          </a:xfrm>
          <a:prstGeom prst="rect">
            <a:avLst/>
          </a:prstGeom>
        </p:spPr>
        <p:txBody>
          <a:bodyPr vert="horz" wrap="square" lIns="0" tIns="0" rIns="0" bIns="0" rtlCol="0" anchor="t" anchorCtr="0">
            <a:normAutofit/>
          </a:bodyPr>
          <a:lstStyle/>
          <a:p>
            <a:endParaRPr lang="en-US" dirty="0"/>
          </a:p>
        </p:txBody>
      </p:sp>
      <p:sp>
        <p:nvSpPr>
          <p:cNvPr id="3" name="Text Placeholder 2"/>
          <p:cNvSpPr>
            <a:spLocks noGrp="1"/>
          </p:cNvSpPr>
          <p:nvPr>
            <p:ph type="body" idx="1"/>
          </p:nvPr>
        </p:nvSpPr>
        <p:spPr>
          <a:xfrm>
            <a:off x="720000" y="2541600"/>
            <a:ext cx="10728325" cy="3227375"/>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31837" y="6138000"/>
            <a:ext cx="3095626" cy="720000"/>
          </a:xfrm>
          <a:prstGeom prst="rect">
            <a:avLst/>
          </a:prstGeom>
        </p:spPr>
        <p:txBody>
          <a:bodyPr vert="horz" lIns="0" tIns="180000" rIns="0" bIns="180000" rtlCol="0" anchor="ctr"/>
          <a:lstStyle>
            <a:lvl1pPr algn="l">
              <a:lnSpc>
                <a:spcPct val="120000"/>
              </a:lnSpc>
              <a:defRPr sz="1200" spc="20" baseline="0">
                <a:solidFill>
                  <a:schemeClr val="tx1"/>
                </a:solidFill>
                <a:latin typeface="+mn-lt"/>
              </a:defRPr>
            </a:lvl1pPr>
          </a:lstStyle>
          <a:p>
            <a:fld id="{8DEA2CF1-0EB2-4673-802D-3371233E4A77}" type="datetime2">
              <a:rPr lang="en-US" smtClean="0"/>
              <a:t>Tuesday, September 10, 2024</a:t>
            </a:fld>
            <a:endParaRPr lang="en-US" dirty="0"/>
          </a:p>
        </p:txBody>
      </p:sp>
      <p:sp>
        <p:nvSpPr>
          <p:cNvPr id="5" name="Footer Placeholder 4"/>
          <p:cNvSpPr>
            <a:spLocks noGrp="1"/>
          </p:cNvSpPr>
          <p:nvPr>
            <p:ph type="ftr" sz="quarter" idx="3"/>
          </p:nvPr>
        </p:nvSpPr>
        <p:spPr>
          <a:xfrm>
            <a:off x="4548188" y="6138000"/>
            <a:ext cx="5003800" cy="720000"/>
          </a:xfrm>
          <a:prstGeom prst="rect">
            <a:avLst/>
          </a:prstGeom>
        </p:spPr>
        <p:txBody>
          <a:bodyPr vert="horz" lIns="0" tIns="180000" rIns="0" bIns="180000" rtlCol="0" anchor="ctr"/>
          <a:lstStyle>
            <a:lvl1pPr algn="ctr">
              <a:lnSpc>
                <a:spcPct val="120000"/>
              </a:lnSpc>
              <a:defRPr sz="1200" spc="20" baseline="0">
                <a:solidFill>
                  <a:schemeClr val="tx1"/>
                </a:solidFill>
                <a:latin typeface="+mn-lt"/>
              </a:defRPr>
            </a:lvl1pPr>
          </a:lstStyle>
          <a:p>
            <a:pPr algn="l"/>
            <a:r>
              <a:rPr lang="en-US"/>
              <a:t>Sample Footer Text</a:t>
            </a:r>
            <a:endParaRPr lang="en-US" dirty="0"/>
          </a:p>
        </p:txBody>
      </p:sp>
      <p:sp>
        <p:nvSpPr>
          <p:cNvPr id="6" name="Slide Number Placeholder 5"/>
          <p:cNvSpPr>
            <a:spLocks noGrp="1"/>
          </p:cNvSpPr>
          <p:nvPr>
            <p:ph type="sldNum" sz="quarter" idx="4"/>
          </p:nvPr>
        </p:nvSpPr>
        <p:spPr>
          <a:xfrm>
            <a:off x="10272713" y="6138000"/>
            <a:ext cx="1187449" cy="720000"/>
          </a:xfrm>
          <a:prstGeom prst="rect">
            <a:avLst/>
          </a:prstGeom>
        </p:spPr>
        <p:txBody>
          <a:bodyPr vert="horz" lIns="0" tIns="180000" rIns="0" bIns="180000" rtlCol="0" anchor="ctr"/>
          <a:lstStyle>
            <a:lvl1pPr algn="r">
              <a:lnSpc>
                <a:spcPct val="120000"/>
              </a:lnSpc>
              <a:defRPr sz="1200" spc="20" baseline="0">
                <a:solidFill>
                  <a:schemeClr val="tx1"/>
                </a:solidFill>
                <a:latin typeface="+mn-lt"/>
              </a:defRPr>
            </a:lvl1pPr>
          </a:lstStyle>
          <a:p>
            <a:fld id="{1621B6DD-29C1-4FEA-923F-71EA1347694C}" type="slidenum">
              <a:rPr lang="en-US" smtClean="0"/>
              <a:pPr/>
              <a:t>‹nr.›</a:t>
            </a:fld>
            <a:endParaRPr lang="en-US" dirty="0"/>
          </a:p>
        </p:txBody>
      </p:sp>
    </p:spTree>
    <p:extLst>
      <p:ext uri="{BB962C8B-B14F-4D97-AF65-F5344CB8AC3E}">
        <p14:creationId xmlns:p14="http://schemas.microsoft.com/office/powerpoint/2010/main" val="288601222"/>
      </p:ext>
    </p:extLst>
  </p:cSld>
  <p:clrMap bg1="dk1" tx1="lt1" bg2="dk2" tx2="lt2" accent1="accent1" accent2="accent2" accent3="accent3" accent4="accent4" accent5="accent5" accent6="accent6" hlink="hlink" folHlink="folHlink"/>
  <p:sldLayoutIdLst>
    <p:sldLayoutId id="2147483671" r:id="rId1"/>
    <p:sldLayoutId id="2147483670" r:id="rId2"/>
    <p:sldLayoutId id="2147483669" r:id="rId3"/>
    <p:sldLayoutId id="2147483668" r:id="rId4"/>
    <p:sldLayoutId id="2147483667" r:id="rId5"/>
    <p:sldLayoutId id="2147483666" r:id="rId6"/>
    <p:sldLayoutId id="2147483665" r:id="rId7"/>
    <p:sldLayoutId id="2147483664" r:id="rId8"/>
    <p:sldLayoutId id="2147483663" r:id="rId9"/>
    <p:sldLayoutId id="2147483662" r:id="rId10"/>
    <p:sldLayoutId id="2147483661" r:id="rId11"/>
  </p:sldLayoutIdLst>
  <p:hf sldNum="0" hdr="0" ftr="0" dt="0"/>
  <p:txStyles>
    <p:titleStyle>
      <a:lvl1pPr algn="l" defTabSz="914400" rtl="0" eaLnBrk="1" latinLnBrk="0" hangingPunct="1">
        <a:lnSpc>
          <a:spcPct val="88000"/>
        </a:lnSpc>
        <a:spcBef>
          <a:spcPct val="0"/>
        </a:spcBef>
        <a:buNone/>
        <a:defRPr sz="4400" kern="1200" cap="none" spc="40"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4"/>
        </a:buClr>
        <a:buFont typeface="The Hand Extrablack" panose="03070A02030502020204" pitchFamily="66" charset="0"/>
        <a:buChar char="•"/>
        <a:defRPr sz="2000" kern="1200" spc="20" baseline="0">
          <a:solidFill>
            <a:schemeClr val="tx1">
              <a:alpha val="58000"/>
            </a:schemeClr>
          </a:solidFill>
          <a:latin typeface="+mn-lt"/>
          <a:ea typeface="+mn-ea"/>
          <a:cs typeface="+mn-cs"/>
        </a:defRPr>
      </a:lvl1pPr>
      <a:lvl2pPr marL="685800" indent="-228600" algn="l" defTabSz="914400" rtl="0" eaLnBrk="1" latinLnBrk="0" hangingPunct="1">
        <a:lnSpc>
          <a:spcPct val="120000"/>
        </a:lnSpc>
        <a:spcBef>
          <a:spcPts val="500"/>
        </a:spcBef>
        <a:buClr>
          <a:schemeClr val="accent4"/>
        </a:buClr>
        <a:buFont typeface="The Hand Extrablack" panose="03070A02030502020204" pitchFamily="66" charset="0"/>
        <a:buChar char="•"/>
        <a:defRPr sz="2000" kern="1200" spc="20" baseline="0">
          <a:solidFill>
            <a:schemeClr val="tx1">
              <a:alpha val="58000"/>
            </a:schemeClr>
          </a:solidFill>
          <a:latin typeface="+mn-lt"/>
          <a:ea typeface="+mn-ea"/>
          <a:cs typeface="+mn-cs"/>
        </a:defRPr>
      </a:lvl2pPr>
      <a:lvl3pPr marL="1143000" indent="-228600" algn="l" defTabSz="914400" rtl="0" eaLnBrk="1" latinLnBrk="0" hangingPunct="1">
        <a:lnSpc>
          <a:spcPct val="120000"/>
        </a:lnSpc>
        <a:spcBef>
          <a:spcPts val="500"/>
        </a:spcBef>
        <a:buClr>
          <a:schemeClr val="accent4"/>
        </a:buClr>
        <a:buFont typeface="The Hand Extrablack" panose="03070A02030502020204" pitchFamily="66" charset="0"/>
        <a:buChar char="•"/>
        <a:defRPr sz="2000" kern="1200" spc="20" baseline="0">
          <a:solidFill>
            <a:schemeClr val="tx1">
              <a:alpha val="58000"/>
            </a:schemeClr>
          </a:solidFill>
          <a:latin typeface="+mn-lt"/>
          <a:ea typeface="+mn-ea"/>
          <a:cs typeface="+mn-cs"/>
        </a:defRPr>
      </a:lvl3pPr>
      <a:lvl4pPr marL="1600200" indent="-228600" algn="l" defTabSz="914400" rtl="0" eaLnBrk="1" latinLnBrk="0" hangingPunct="1">
        <a:lnSpc>
          <a:spcPct val="120000"/>
        </a:lnSpc>
        <a:spcBef>
          <a:spcPts val="500"/>
        </a:spcBef>
        <a:buClr>
          <a:schemeClr val="accent4"/>
        </a:buClr>
        <a:buFont typeface="The Hand Extrablack" panose="03070A02030502020204" pitchFamily="66" charset="0"/>
        <a:buChar char="•"/>
        <a:defRPr sz="2000" kern="1200" spc="20" baseline="0">
          <a:solidFill>
            <a:schemeClr val="tx1">
              <a:alpha val="58000"/>
            </a:schemeClr>
          </a:solidFill>
          <a:latin typeface="+mn-lt"/>
          <a:ea typeface="+mn-ea"/>
          <a:cs typeface="+mn-cs"/>
        </a:defRPr>
      </a:lvl4pPr>
      <a:lvl5pPr marL="2057400" indent="-228600" algn="l" defTabSz="914400" rtl="0" eaLnBrk="1" latinLnBrk="0" hangingPunct="1">
        <a:lnSpc>
          <a:spcPct val="120000"/>
        </a:lnSpc>
        <a:spcBef>
          <a:spcPts val="500"/>
        </a:spcBef>
        <a:buClr>
          <a:schemeClr val="accent4"/>
        </a:buClr>
        <a:buFont typeface="The Hand Extrablack" panose="03070A02030502020204" pitchFamily="66" charset="0"/>
        <a:buChar char="•"/>
        <a:defRPr sz="2000" kern="1200" spc="20" baseline="0">
          <a:solidFill>
            <a:schemeClr val="tx1">
              <a:alpha val="58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1F4D251-B7D8-402D-950A-F9D15396E9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7702D31D-3BB8-0928-8E75-218FCE451E3F}"/>
              </a:ext>
            </a:extLst>
          </p:cNvPr>
          <p:cNvSpPr>
            <a:spLocks noGrp="1"/>
          </p:cNvSpPr>
          <p:nvPr>
            <p:ph type="ctrTitle"/>
          </p:nvPr>
        </p:nvSpPr>
        <p:spPr>
          <a:xfrm>
            <a:off x="6480000" y="728663"/>
            <a:ext cx="5015638" cy="2795737"/>
          </a:xfrm>
        </p:spPr>
        <p:txBody>
          <a:bodyPr>
            <a:normAutofit/>
          </a:bodyPr>
          <a:lstStyle/>
          <a:p>
            <a:r>
              <a:rPr lang="da-DK" dirty="0"/>
              <a:t>Virksomhedens omverdenen</a:t>
            </a:r>
          </a:p>
        </p:txBody>
      </p:sp>
      <p:sp>
        <p:nvSpPr>
          <p:cNvPr id="3" name="Undertitel 2">
            <a:extLst>
              <a:ext uri="{FF2B5EF4-FFF2-40B4-BE49-F238E27FC236}">
                <a16:creationId xmlns:a16="http://schemas.microsoft.com/office/drawing/2014/main" id="{50003C04-727E-70FB-A903-B9F3FC9B2D4F}"/>
              </a:ext>
            </a:extLst>
          </p:cNvPr>
          <p:cNvSpPr>
            <a:spLocks noGrp="1"/>
          </p:cNvSpPr>
          <p:nvPr>
            <p:ph type="subTitle" idx="1"/>
          </p:nvPr>
        </p:nvSpPr>
        <p:spPr>
          <a:xfrm>
            <a:off x="6480000" y="3830399"/>
            <a:ext cx="5015638" cy="2298938"/>
          </a:xfrm>
        </p:spPr>
        <p:txBody>
          <a:bodyPr>
            <a:normAutofit/>
          </a:bodyPr>
          <a:lstStyle/>
          <a:p>
            <a:r>
              <a:rPr lang="da-DK" dirty="0"/>
              <a:t>EØ C</a:t>
            </a:r>
          </a:p>
          <a:p>
            <a:r>
              <a:rPr lang="da-DK" dirty="0"/>
              <a:t>Charlotte Bjørnager</a:t>
            </a:r>
          </a:p>
        </p:txBody>
      </p:sp>
      <p:pic>
        <p:nvPicPr>
          <p:cNvPr id="4" name="Picture 3">
            <a:extLst>
              <a:ext uri="{FF2B5EF4-FFF2-40B4-BE49-F238E27FC236}">
                <a16:creationId xmlns:a16="http://schemas.microsoft.com/office/drawing/2014/main" id="{4B65CF97-D9EE-477F-5B1B-465BD3728F48}"/>
              </a:ext>
            </a:extLst>
          </p:cNvPr>
          <p:cNvPicPr>
            <a:picLocks noChangeAspect="1"/>
          </p:cNvPicPr>
          <p:nvPr/>
        </p:nvPicPr>
        <p:blipFill>
          <a:blip r:embed="rId2"/>
          <a:srcRect l="24650" r="25805"/>
          <a:stretch/>
        </p:blipFill>
        <p:spPr>
          <a:xfrm>
            <a:off x="1" y="10"/>
            <a:ext cx="5662934" cy="6857990"/>
          </a:xfrm>
          <a:custGeom>
            <a:avLst/>
            <a:gdLst/>
            <a:ahLst/>
            <a:cxnLst/>
            <a:rect l="l" t="t" r="r" b="b"/>
            <a:pathLst>
              <a:path w="5662934" h="6858000">
                <a:moveTo>
                  <a:pt x="0" y="0"/>
                </a:moveTo>
                <a:lnTo>
                  <a:pt x="5064602" y="0"/>
                </a:lnTo>
                <a:lnTo>
                  <a:pt x="4889880" y="279455"/>
                </a:lnTo>
                <a:cubicBezTo>
                  <a:pt x="4472355" y="1021447"/>
                  <a:pt x="4263593" y="1948936"/>
                  <a:pt x="4263593" y="3061922"/>
                </a:cubicBezTo>
                <a:cubicBezTo>
                  <a:pt x="4263593" y="3516203"/>
                  <a:pt x="4324186" y="3970483"/>
                  <a:pt x="4445372" y="4515619"/>
                </a:cubicBezTo>
                <a:cubicBezTo>
                  <a:pt x="4596855" y="5030470"/>
                  <a:pt x="4748338" y="5515036"/>
                  <a:pt x="4990710" y="5969316"/>
                </a:cubicBezTo>
                <a:cubicBezTo>
                  <a:pt x="5172489" y="6275955"/>
                  <a:pt x="5371310" y="6544265"/>
                  <a:pt x="5583977" y="6777438"/>
                </a:cubicBezTo>
                <a:lnTo>
                  <a:pt x="5662934" y="6858000"/>
                </a:lnTo>
                <a:lnTo>
                  <a:pt x="0" y="6858000"/>
                </a:lnTo>
                <a:close/>
              </a:path>
            </a:pathLst>
          </a:custGeom>
        </p:spPr>
      </p:pic>
      <p:sp>
        <p:nvSpPr>
          <p:cNvPr id="11" name="Freeform 10">
            <a:extLst>
              <a:ext uri="{FF2B5EF4-FFF2-40B4-BE49-F238E27FC236}">
                <a16:creationId xmlns:a16="http://schemas.microsoft.com/office/drawing/2014/main" id="{E67870A8-BE17-461C-AD58-035AD7FA02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7291575">
            <a:off x="3479502" y="491434"/>
            <a:ext cx="2397877" cy="2244442"/>
          </a:xfrm>
          <a:custGeom>
            <a:avLst/>
            <a:gdLst>
              <a:gd name="T0" fmla="*/ 43 w 250"/>
              <a:gd name="T1" fmla="*/ 167 h 234"/>
              <a:gd name="T2" fmla="*/ 70 w 250"/>
              <a:gd name="T3" fmla="*/ 133 h 234"/>
              <a:gd name="T4" fmla="*/ 48 w 250"/>
              <a:gd name="T5" fmla="*/ 134 h 234"/>
              <a:gd name="T6" fmla="*/ 19 w 250"/>
              <a:gd name="T7" fmla="*/ 130 h 234"/>
              <a:gd name="T8" fmla="*/ 6 w 250"/>
              <a:gd name="T9" fmla="*/ 123 h 234"/>
              <a:gd name="T10" fmla="*/ 1 w 250"/>
              <a:gd name="T11" fmla="*/ 103 h 234"/>
              <a:gd name="T12" fmla="*/ 11 w 250"/>
              <a:gd name="T13" fmla="*/ 81 h 234"/>
              <a:gd name="T14" fmla="*/ 23 w 250"/>
              <a:gd name="T15" fmla="*/ 76 h 234"/>
              <a:gd name="T16" fmla="*/ 81 w 250"/>
              <a:gd name="T17" fmla="*/ 78 h 234"/>
              <a:gd name="T18" fmla="*/ 65 w 250"/>
              <a:gd name="T19" fmla="*/ 49 h 234"/>
              <a:gd name="T20" fmla="*/ 57 w 250"/>
              <a:gd name="T21" fmla="*/ 27 h 234"/>
              <a:gd name="T22" fmla="*/ 67 w 250"/>
              <a:gd name="T23" fmla="*/ 12 h 234"/>
              <a:gd name="T24" fmla="*/ 85 w 250"/>
              <a:gd name="T25" fmla="*/ 1 h 234"/>
              <a:gd name="T26" fmla="*/ 101 w 250"/>
              <a:gd name="T27" fmla="*/ 8 h 234"/>
              <a:gd name="T28" fmla="*/ 107 w 250"/>
              <a:gd name="T29" fmla="*/ 15 h 234"/>
              <a:gd name="T30" fmla="*/ 120 w 250"/>
              <a:gd name="T31" fmla="*/ 37 h 234"/>
              <a:gd name="T32" fmla="*/ 131 w 250"/>
              <a:gd name="T33" fmla="*/ 60 h 234"/>
              <a:gd name="T34" fmla="*/ 164 w 250"/>
              <a:gd name="T35" fmla="*/ 25 h 234"/>
              <a:gd name="T36" fmla="*/ 187 w 250"/>
              <a:gd name="T37" fmla="*/ 11 h 234"/>
              <a:gd name="T38" fmla="*/ 205 w 250"/>
              <a:gd name="T39" fmla="*/ 19 h 234"/>
              <a:gd name="T40" fmla="*/ 214 w 250"/>
              <a:gd name="T41" fmla="*/ 34 h 234"/>
              <a:gd name="T42" fmla="*/ 203 w 250"/>
              <a:gd name="T43" fmla="*/ 57 h 234"/>
              <a:gd name="T44" fmla="*/ 166 w 250"/>
              <a:gd name="T45" fmla="*/ 100 h 234"/>
              <a:gd name="T46" fmla="*/ 217 w 250"/>
              <a:gd name="T47" fmla="*/ 98 h 234"/>
              <a:gd name="T48" fmla="*/ 244 w 250"/>
              <a:gd name="T49" fmla="*/ 104 h 234"/>
              <a:gd name="T50" fmla="*/ 249 w 250"/>
              <a:gd name="T51" fmla="*/ 115 h 234"/>
              <a:gd name="T52" fmla="*/ 247 w 250"/>
              <a:gd name="T53" fmla="*/ 129 h 234"/>
              <a:gd name="T54" fmla="*/ 245 w 250"/>
              <a:gd name="T55" fmla="*/ 134 h 234"/>
              <a:gd name="T56" fmla="*/ 241 w 250"/>
              <a:gd name="T57" fmla="*/ 141 h 234"/>
              <a:gd name="T58" fmla="*/ 227 w 250"/>
              <a:gd name="T59" fmla="*/ 147 h 234"/>
              <a:gd name="T60" fmla="*/ 187 w 250"/>
              <a:gd name="T61" fmla="*/ 151 h 234"/>
              <a:gd name="T62" fmla="*/ 160 w 250"/>
              <a:gd name="T63" fmla="*/ 148 h 234"/>
              <a:gd name="T64" fmla="*/ 168 w 250"/>
              <a:gd name="T65" fmla="*/ 168 h 234"/>
              <a:gd name="T66" fmla="*/ 176 w 250"/>
              <a:gd name="T67" fmla="*/ 194 h 234"/>
              <a:gd name="T68" fmla="*/ 176 w 250"/>
              <a:gd name="T69" fmla="*/ 211 h 234"/>
              <a:gd name="T70" fmla="*/ 170 w 250"/>
              <a:gd name="T71" fmla="*/ 221 h 234"/>
              <a:gd name="T72" fmla="*/ 156 w 250"/>
              <a:gd name="T73" fmla="*/ 230 h 234"/>
              <a:gd name="T74" fmla="*/ 130 w 250"/>
              <a:gd name="T75" fmla="*/ 226 h 234"/>
              <a:gd name="T76" fmla="*/ 122 w 250"/>
              <a:gd name="T77" fmla="*/ 213 h 234"/>
              <a:gd name="T78" fmla="*/ 110 w 250"/>
              <a:gd name="T79" fmla="*/ 169 h 234"/>
              <a:gd name="T80" fmla="*/ 92 w 250"/>
              <a:gd name="T81" fmla="*/ 192 h 234"/>
              <a:gd name="T82" fmla="*/ 87 w 250"/>
              <a:gd name="T83" fmla="*/ 197 h 234"/>
              <a:gd name="T84" fmla="*/ 84 w 250"/>
              <a:gd name="T85" fmla="*/ 201 h 234"/>
              <a:gd name="T86" fmla="*/ 65 w 250"/>
              <a:gd name="T87" fmla="*/ 212 h 234"/>
              <a:gd name="T88" fmla="*/ 50 w 250"/>
              <a:gd name="T89" fmla="*/ 204 h 234"/>
              <a:gd name="T90" fmla="*/ 44 w 250"/>
              <a:gd name="T91" fmla="*/ 198 h 234"/>
              <a:gd name="T92" fmla="*/ 38 w 250"/>
              <a:gd name="T93" fmla="*/ 185 h 234"/>
              <a:gd name="T94" fmla="*/ 43 w 250"/>
              <a:gd name="T95" fmla="*/ 167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50" h="234">
                <a:moveTo>
                  <a:pt x="43" y="167"/>
                </a:moveTo>
                <a:cubicBezTo>
                  <a:pt x="70" y="133"/>
                  <a:pt x="70" y="133"/>
                  <a:pt x="70" y="133"/>
                </a:cubicBezTo>
                <a:cubicBezTo>
                  <a:pt x="60" y="134"/>
                  <a:pt x="61" y="134"/>
                  <a:pt x="48" y="134"/>
                </a:cubicBezTo>
                <a:cubicBezTo>
                  <a:pt x="34" y="133"/>
                  <a:pt x="24" y="132"/>
                  <a:pt x="19" y="130"/>
                </a:cubicBezTo>
                <a:cubicBezTo>
                  <a:pt x="13" y="128"/>
                  <a:pt x="9" y="126"/>
                  <a:pt x="6" y="123"/>
                </a:cubicBezTo>
                <a:cubicBezTo>
                  <a:pt x="1" y="119"/>
                  <a:pt x="0" y="112"/>
                  <a:pt x="1" y="103"/>
                </a:cubicBezTo>
                <a:cubicBezTo>
                  <a:pt x="2" y="93"/>
                  <a:pt x="6" y="86"/>
                  <a:pt x="11" y="81"/>
                </a:cubicBezTo>
                <a:cubicBezTo>
                  <a:pt x="15" y="77"/>
                  <a:pt x="18" y="76"/>
                  <a:pt x="23" y="76"/>
                </a:cubicBezTo>
                <a:cubicBezTo>
                  <a:pt x="81" y="78"/>
                  <a:pt x="81" y="78"/>
                  <a:pt x="81" y="78"/>
                </a:cubicBezTo>
                <a:cubicBezTo>
                  <a:pt x="65" y="49"/>
                  <a:pt x="65" y="49"/>
                  <a:pt x="65" y="49"/>
                </a:cubicBezTo>
                <a:cubicBezTo>
                  <a:pt x="58" y="40"/>
                  <a:pt x="56" y="33"/>
                  <a:pt x="57" y="27"/>
                </a:cubicBezTo>
                <a:cubicBezTo>
                  <a:pt x="58" y="21"/>
                  <a:pt x="62" y="16"/>
                  <a:pt x="67" y="12"/>
                </a:cubicBezTo>
                <a:cubicBezTo>
                  <a:pt x="74" y="6"/>
                  <a:pt x="80" y="2"/>
                  <a:pt x="85" y="1"/>
                </a:cubicBezTo>
                <a:cubicBezTo>
                  <a:pt x="90" y="0"/>
                  <a:pt x="95" y="2"/>
                  <a:pt x="101" y="8"/>
                </a:cubicBezTo>
                <a:cubicBezTo>
                  <a:pt x="104" y="11"/>
                  <a:pt x="106" y="13"/>
                  <a:pt x="107" y="15"/>
                </a:cubicBezTo>
                <a:cubicBezTo>
                  <a:pt x="110" y="19"/>
                  <a:pt x="112" y="20"/>
                  <a:pt x="120" y="37"/>
                </a:cubicBezTo>
                <a:cubicBezTo>
                  <a:pt x="129" y="55"/>
                  <a:pt x="128" y="51"/>
                  <a:pt x="131" y="60"/>
                </a:cubicBezTo>
                <a:cubicBezTo>
                  <a:pt x="164" y="25"/>
                  <a:pt x="164" y="25"/>
                  <a:pt x="164" y="25"/>
                </a:cubicBezTo>
                <a:cubicBezTo>
                  <a:pt x="173" y="16"/>
                  <a:pt x="180" y="11"/>
                  <a:pt x="187" y="11"/>
                </a:cubicBezTo>
                <a:cubicBezTo>
                  <a:pt x="193" y="10"/>
                  <a:pt x="200" y="13"/>
                  <a:pt x="205" y="19"/>
                </a:cubicBezTo>
                <a:cubicBezTo>
                  <a:pt x="210" y="24"/>
                  <a:pt x="213" y="29"/>
                  <a:pt x="214" y="34"/>
                </a:cubicBezTo>
                <a:cubicBezTo>
                  <a:pt x="214" y="39"/>
                  <a:pt x="211" y="47"/>
                  <a:pt x="203" y="57"/>
                </a:cubicBezTo>
                <a:cubicBezTo>
                  <a:pt x="166" y="100"/>
                  <a:pt x="166" y="100"/>
                  <a:pt x="166" y="100"/>
                </a:cubicBezTo>
                <a:cubicBezTo>
                  <a:pt x="217" y="98"/>
                  <a:pt x="217" y="98"/>
                  <a:pt x="217" y="98"/>
                </a:cubicBezTo>
                <a:cubicBezTo>
                  <a:pt x="229" y="96"/>
                  <a:pt x="238" y="98"/>
                  <a:pt x="244" y="104"/>
                </a:cubicBezTo>
                <a:cubicBezTo>
                  <a:pt x="247" y="107"/>
                  <a:pt x="249" y="111"/>
                  <a:pt x="249" y="115"/>
                </a:cubicBezTo>
                <a:cubicBezTo>
                  <a:pt x="250" y="120"/>
                  <a:pt x="249" y="124"/>
                  <a:pt x="247" y="129"/>
                </a:cubicBezTo>
                <a:cubicBezTo>
                  <a:pt x="247" y="130"/>
                  <a:pt x="246" y="132"/>
                  <a:pt x="245" y="134"/>
                </a:cubicBezTo>
                <a:cubicBezTo>
                  <a:pt x="244" y="137"/>
                  <a:pt x="243" y="140"/>
                  <a:pt x="241" y="141"/>
                </a:cubicBezTo>
                <a:cubicBezTo>
                  <a:pt x="239" y="144"/>
                  <a:pt x="234" y="146"/>
                  <a:pt x="227" y="147"/>
                </a:cubicBezTo>
                <a:cubicBezTo>
                  <a:pt x="221" y="149"/>
                  <a:pt x="207" y="150"/>
                  <a:pt x="187" y="151"/>
                </a:cubicBezTo>
                <a:cubicBezTo>
                  <a:pt x="175" y="152"/>
                  <a:pt x="161" y="148"/>
                  <a:pt x="160" y="148"/>
                </a:cubicBezTo>
                <a:cubicBezTo>
                  <a:pt x="161" y="151"/>
                  <a:pt x="165" y="161"/>
                  <a:pt x="168" y="168"/>
                </a:cubicBezTo>
                <a:cubicBezTo>
                  <a:pt x="168" y="171"/>
                  <a:pt x="173" y="181"/>
                  <a:pt x="176" y="194"/>
                </a:cubicBezTo>
                <a:cubicBezTo>
                  <a:pt x="179" y="206"/>
                  <a:pt x="176" y="203"/>
                  <a:pt x="176" y="211"/>
                </a:cubicBezTo>
                <a:cubicBezTo>
                  <a:pt x="176" y="214"/>
                  <a:pt x="174" y="217"/>
                  <a:pt x="170" y="221"/>
                </a:cubicBezTo>
                <a:cubicBezTo>
                  <a:pt x="166" y="226"/>
                  <a:pt x="161" y="228"/>
                  <a:pt x="156" y="230"/>
                </a:cubicBezTo>
                <a:cubicBezTo>
                  <a:pt x="147" y="234"/>
                  <a:pt x="137" y="233"/>
                  <a:pt x="130" y="226"/>
                </a:cubicBezTo>
                <a:cubicBezTo>
                  <a:pt x="127" y="223"/>
                  <a:pt x="125" y="219"/>
                  <a:pt x="122" y="213"/>
                </a:cubicBezTo>
                <a:cubicBezTo>
                  <a:pt x="118" y="188"/>
                  <a:pt x="117" y="189"/>
                  <a:pt x="110" y="169"/>
                </a:cubicBezTo>
                <a:cubicBezTo>
                  <a:pt x="92" y="192"/>
                  <a:pt x="92" y="192"/>
                  <a:pt x="92" y="192"/>
                </a:cubicBezTo>
                <a:cubicBezTo>
                  <a:pt x="90" y="193"/>
                  <a:pt x="88" y="195"/>
                  <a:pt x="87" y="197"/>
                </a:cubicBezTo>
                <a:cubicBezTo>
                  <a:pt x="86" y="198"/>
                  <a:pt x="85" y="200"/>
                  <a:pt x="84" y="201"/>
                </a:cubicBezTo>
                <a:cubicBezTo>
                  <a:pt x="76" y="209"/>
                  <a:pt x="70" y="212"/>
                  <a:pt x="65" y="212"/>
                </a:cubicBezTo>
                <a:cubicBezTo>
                  <a:pt x="60" y="211"/>
                  <a:pt x="55" y="209"/>
                  <a:pt x="50" y="204"/>
                </a:cubicBezTo>
                <a:cubicBezTo>
                  <a:pt x="50" y="203"/>
                  <a:pt x="48" y="202"/>
                  <a:pt x="44" y="198"/>
                </a:cubicBezTo>
                <a:cubicBezTo>
                  <a:pt x="41" y="195"/>
                  <a:pt x="39" y="191"/>
                  <a:pt x="38" y="185"/>
                </a:cubicBezTo>
                <a:cubicBezTo>
                  <a:pt x="37" y="179"/>
                  <a:pt x="39" y="173"/>
                  <a:pt x="43" y="167"/>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2957658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9569E57-AEF1-81AA-25C9-649535E4E3C2}"/>
              </a:ext>
            </a:extLst>
          </p:cNvPr>
          <p:cNvSpPr>
            <a:spLocks noGrp="1"/>
          </p:cNvSpPr>
          <p:nvPr>
            <p:ph type="title"/>
          </p:nvPr>
        </p:nvSpPr>
        <p:spPr/>
        <p:txBody>
          <a:bodyPr/>
          <a:lstStyle/>
          <a:p>
            <a:r>
              <a:rPr lang="da-DK" dirty="0" err="1"/>
              <a:t>Omverdensmodellen</a:t>
            </a:r>
            <a:r>
              <a:rPr lang="da-DK" dirty="0"/>
              <a:t>, eksisterende markeder</a:t>
            </a:r>
          </a:p>
        </p:txBody>
      </p:sp>
      <p:pic>
        <p:nvPicPr>
          <p:cNvPr id="1026" name="Picture 2">
            <a:extLst>
              <a:ext uri="{FF2B5EF4-FFF2-40B4-BE49-F238E27FC236}">
                <a16:creationId xmlns:a16="http://schemas.microsoft.com/office/drawing/2014/main" id="{CD8F7C41-EBA1-27EE-7346-BC417B9242FA}"/>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996658" y="1667254"/>
            <a:ext cx="8011470" cy="45715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5686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07D211A-E33E-4E22-CB65-62A4603D4C73}"/>
              </a:ext>
            </a:extLst>
          </p:cNvPr>
          <p:cNvSpPr>
            <a:spLocks noGrp="1"/>
          </p:cNvSpPr>
          <p:nvPr>
            <p:ph type="title"/>
          </p:nvPr>
        </p:nvSpPr>
        <p:spPr>
          <a:xfrm>
            <a:off x="720000" y="619200"/>
            <a:ext cx="10728322" cy="665314"/>
          </a:xfrm>
        </p:spPr>
        <p:txBody>
          <a:bodyPr>
            <a:normAutofit fontScale="90000"/>
          </a:bodyPr>
          <a:lstStyle/>
          <a:p>
            <a:r>
              <a:rPr lang="da-DK" b="1" i="0" dirty="0">
                <a:effectLst/>
                <a:latin typeface="Noto Sans" panose="020B0502040504020204" pitchFamily="34" charset="0"/>
              </a:rPr>
              <a:t>Den afhængige omverden (nærmiljøet)</a:t>
            </a:r>
            <a:r>
              <a:rPr lang="da-DK" b="0" i="0" dirty="0">
                <a:effectLst/>
                <a:latin typeface="Noto Sans" panose="020B0502040504020204" pitchFamily="34" charset="0"/>
              </a:rPr>
              <a:t> </a:t>
            </a:r>
            <a:br>
              <a:rPr lang="da-DK" b="0" i="0" dirty="0">
                <a:effectLst/>
                <a:latin typeface="Noto Sans" panose="020B0502040504020204" pitchFamily="34" charset="0"/>
              </a:rPr>
            </a:br>
            <a:br>
              <a:rPr lang="da-DK" b="0" i="0" dirty="0">
                <a:effectLst/>
                <a:latin typeface="Noto Sans" panose="020B0502040504020204" pitchFamily="34" charset="0"/>
              </a:rPr>
            </a:br>
            <a:br>
              <a:rPr lang="da-DK" b="0" i="0" dirty="0">
                <a:effectLst/>
                <a:latin typeface="Noto Sans" panose="020B0502040504020204" pitchFamily="34" charset="0"/>
              </a:rPr>
            </a:br>
            <a:br>
              <a:rPr lang="da-DK" b="0" i="0" dirty="0">
                <a:effectLst/>
                <a:latin typeface="Noto Sans" panose="020B0502040504020204" pitchFamily="34" charset="0"/>
              </a:rPr>
            </a:br>
            <a:r>
              <a:rPr lang="da-DK" b="0" i="0" dirty="0">
                <a:effectLst/>
                <a:latin typeface="Noto Sans" panose="020B0502040504020204" pitchFamily="34" charset="0"/>
              </a:rPr>
              <a:t>Består af de aktører, som virksomheden er i jævnlig kontakt med og er afhængig af. </a:t>
            </a:r>
            <a:br>
              <a:rPr lang="da-DK" b="0" i="0" dirty="0">
                <a:effectLst/>
                <a:latin typeface="Noto Sans" panose="020B0502040504020204" pitchFamily="34" charset="0"/>
              </a:rPr>
            </a:br>
            <a:br>
              <a:rPr lang="da-DK" b="0" i="0" dirty="0">
                <a:effectLst/>
                <a:latin typeface="Noto Sans" panose="020B0502040504020204" pitchFamily="34" charset="0"/>
              </a:rPr>
            </a:br>
            <a:r>
              <a:rPr lang="da-DK" b="0" i="0" dirty="0">
                <a:effectLst/>
                <a:latin typeface="Noto Sans" panose="020B0502040504020204" pitchFamily="34" charset="0"/>
              </a:rPr>
              <a:t>Virksomheden kan i et vist omfang påvirke den afhængige omverden</a:t>
            </a:r>
            <a:r>
              <a:rPr lang="da-DK" b="0" i="0" dirty="0">
                <a:solidFill>
                  <a:srgbClr val="333333"/>
                </a:solidFill>
                <a:effectLst/>
                <a:latin typeface="Noto Sans" panose="020B0502040504020204" pitchFamily="34" charset="0"/>
              </a:rPr>
              <a:t>.</a:t>
            </a:r>
            <a:endParaRPr lang="da-DK" dirty="0"/>
          </a:p>
        </p:txBody>
      </p:sp>
    </p:spTree>
    <p:extLst>
      <p:ext uri="{BB962C8B-B14F-4D97-AF65-F5344CB8AC3E}">
        <p14:creationId xmlns:p14="http://schemas.microsoft.com/office/powerpoint/2010/main" val="1863141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felt 4">
            <a:extLst>
              <a:ext uri="{FF2B5EF4-FFF2-40B4-BE49-F238E27FC236}">
                <a16:creationId xmlns:a16="http://schemas.microsoft.com/office/drawing/2014/main" id="{F00E52FB-D3A8-9D50-AA3F-FFA202DAE3AE}"/>
              </a:ext>
            </a:extLst>
          </p:cNvPr>
          <p:cNvSpPr txBox="1"/>
          <p:nvPr/>
        </p:nvSpPr>
        <p:spPr>
          <a:xfrm>
            <a:off x="381001" y="545850"/>
            <a:ext cx="11146971" cy="3539430"/>
          </a:xfrm>
          <a:prstGeom prst="rect">
            <a:avLst/>
          </a:prstGeom>
          <a:noFill/>
        </p:spPr>
        <p:txBody>
          <a:bodyPr wrap="square">
            <a:spAutoFit/>
          </a:bodyPr>
          <a:lstStyle/>
          <a:p>
            <a:r>
              <a:rPr lang="da-DK" sz="2800" b="1" i="0" dirty="0">
                <a:effectLst/>
                <a:latin typeface="Noto Sans" panose="020B0502040504020204" pitchFamily="34" charset="0"/>
              </a:rPr>
              <a:t>Den uafhængige omverden (fjernmiljøet)</a:t>
            </a:r>
          </a:p>
          <a:p>
            <a:endParaRPr lang="da-DK" sz="2800" b="1" dirty="0">
              <a:latin typeface="Noto Sans" panose="020B0502040504020204" pitchFamily="34" charset="0"/>
            </a:endParaRPr>
          </a:p>
          <a:p>
            <a:endParaRPr lang="da-DK" sz="2800" b="1" i="0" dirty="0">
              <a:effectLst/>
              <a:latin typeface="Noto Sans" panose="020B0502040504020204" pitchFamily="34" charset="0"/>
            </a:endParaRPr>
          </a:p>
          <a:p>
            <a:r>
              <a:rPr lang="da-DK" sz="2800" b="1" dirty="0">
                <a:latin typeface="Noto Sans" panose="020B0502040504020204" pitchFamily="34" charset="0"/>
              </a:rPr>
              <a:t>B</a:t>
            </a:r>
            <a:r>
              <a:rPr lang="da-DK" sz="2800" b="0" i="0" dirty="0">
                <a:effectLst/>
                <a:latin typeface="Noto Sans" panose="020B0502040504020204" pitchFamily="34" charset="0"/>
              </a:rPr>
              <a:t>estår af de faktorer og forhold, der påvirker virksomhedens beslutningsgrundlag. </a:t>
            </a:r>
          </a:p>
          <a:p>
            <a:endParaRPr lang="da-DK" sz="2800" dirty="0">
              <a:latin typeface="Noto Sans" panose="020B0502040504020204" pitchFamily="34" charset="0"/>
            </a:endParaRPr>
          </a:p>
          <a:p>
            <a:r>
              <a:rPr lang="da-DK" sz="2800" b="0" i="0" dirty="0">
                <a:effectLst/>
                <a:latin typeface="Noto Sans" panose="020B0502040504020204" pitchFamily="34" charset="0"/>
              </a:rPr>
              <a:t>Virksomheden kan oftest kun i meget begrænset omfang påvirke den uafhængige omverden.</a:t>
            </a:r>
            <a:endParaRPr lang="da-DK" sz="2800" dirty="0"/>
          </a:p>
        </p:txBody>
      </p:sp>
    </p:spTree>
    <p:extLst>
      <p:ext uri="{BB962C8B-B14F-4D97-AF65-F5344CB8AC3E}">
        <p14:creationId xmlns:p14="http://schemas.microsoft.com/office/powerpoint/2010/main" val="26159005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a:extLst>
              <a:ext uri="{FF2B5EF4-FFF2-40B4-BE49-F238E27FC236}">
                <a16:creationId xmlns:a16="http://schemas.microsoft.com/office/drawing/2014/main" id="{D2CD3665-D68A-3796-11C9-99E36B531337}"/>
              </a:ext>
            </a:extLst>
          </p:cNvPr>
          <p:cNvPicPr>
            <a:picLocks noChangeAspect="1"/>
          </p:cNvPicPr>
          <p:nvPr/>
        </p:nvPicPr>
        <p:blipFill>
          <a:blip r:embed="rId2"/>
          <a:stretch>
            <a:fillRect/>
          </a:stretch>
        </p:blipFill>
        <p:spPr>
          <a:xfrm>
            <a:off x="953310" y="215474"/>
            <a:ext cx="9338553" cy="5835405"/>
          </a:xfrm>
          <a:prstGeom prst="rect">
            <a:avLst/>
          </a:prstGeom>
        </p:spPr>
      </p:pic>
    </p:spTree>
    <p:extLst>
      <p:ext uri="{BB962C8B-B14F-4D97-AF65-F5344CB8AC3E}">
        <p14:creationId xmlns:p14="http://schemas.microsoft.com/office/powerpoint/2010/main" val="33817952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a:extLst>
              <a:ext uri="{FF2B5EF4-FFF2-40B4-BE49-F238E27FC236}">
                <a16:creationId xmlns:a16="http://schemas.microsoft.com/office/drawing/2014/main" id="{BDC9DEA1-ABFF-2461-03C6-8C7F1C42DD39}"/>
              </a:ext>
            </a:extLst>
          </p:cNvPr>
          <p:cNvPicPr>
            <a:picLocks noChangeAspect="1"/>
          </p:cNvPicPr>
          <p:nvPr/>
        </p:nvPicPr>
        <p:blipFill>
          <a:blip r:embed="rId2"/>
          <a:stretch>
            <a:fillRect/>
          </a:stretch>
        </p:blipFill>
        <p:spPr>
          <a:xfrm>
            <a:off x="1712068" y="925383"/>
            <a:ext cx="8219018" cy="4484634"/>
          </a:xfrm>
          <a:prstGeom prst="rect">
            <a:avLst/>
          </a:prstGeom>
        </p:spPr>
      </p:pic>
    </p:spTree>
    <p:extLst>
      <p:ext uri="{BB962C8B-B14F-4D97-AF65-F5344CB8AC3E}">
        <p14:creationId xmlns:p14="http://schemas.microsoft.com/office/powerpoint/2010/main" val="6269998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a:extLst>
              <a:ext uri="{FF2B5EF4-FFF2-40B4-BE49-F238E27FC236}">
                <a16:creationId xmlns:a16="http://schemas.microsoft.com/office/drawing/2014/main" id="{73C0F836-1BCE-2101-B6B7-7489B5E24C10}"/>
              </a:ext>
            </a:extLst>
          </p:cNvPr>
          <p:cNvPicPr>
            <a:picLocks noChangeAspect="1"/>
          </p:cNvPicPr>
          <p:nvPr/>
        </p:nvPicPr>
        <p:blipFill>
          <a:blip r:embed="rId2"/>
          <a:stretch>
            <a:fillRect/>
          </a:stretch>
        </p:blipFill>
        <p:spPr>
          <a:xfrm>
            <a:off x="3073940" y="211484"/>
            <a:ext cx="5740236" cy="6111495"/>
          </a:xfrm>
          <a:prstGeom prst="rect">
            <a:avLst/>
          </a:prstGeom>
        </p:spPr>
      </p:pic>
    </p:spTree>
    <p:extLst>
      <p:ext uri="{BB962C8B-B14F-4D97-AF65-F5344CB8AC3E}">
        <p14:creationId xmlns:p14="http://schemas.microsoft.com/office/powerpoint/2010/main" val="39491769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a:extLst>
              <a:ext uri="{FF2B5EF4-FFF2-40B4-BE49-F238E27FC236}">
                <a16:creationId xmlns:a16="http://schemas.microsoft.com/office/drawing/2014/main" id="{972CF429-162A-4BC7-099D-2576ED84F00F}"/>
              </a:ext>
            </a:extLst>
          </p:cNvPr>
          <p:cNvPicPr>
            <a:picLocks noChangeAspect="1"/>
          </p:cNvPicPr>
          <p:nvPr/>
        </p:nvPicPr>
        <p:blipFill>
          <a:blip r:embed="rId2"/>
          <a:stretch>
            <a:fillRect/>
          </a:stretch>
        </p:blipFill>
        <p:spPr>
          <a:xfrm>
            <a:off x="1848255" y="461398"/>
            <a:ext cx="8287966" cy="5790222"/>
          </a:xfrm>
          <a:prstGeom prst="rect">
            <a:avLst/>
          </a:prstGeom>
        </p:spPr>
      </p:pic>
    </p:spTree>
    <p:extLst>
      <p:ext uri="{BB962C8B-B14F-4D97-AF65-F5344CB8AC3E}">
        <p14:creationId xmlns:p14="http://schemas.microsoft.com/office/powerpoint/2010/main" val="5863433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a:extLst>
              <a:ext uri="{FF2B5EF4-FFF2-40B4-BE49-F238E27FC236}">
                <a16:creationId xmlns:a16="http://schemas.microsoft.com/office/drawing/2014/main" id="{AAF3A506-8143-0B02-4C7E-03219EDAF418}"/>
              </a:ext>
            </a:extLst>
          </p:cNvPr>
          <p:cNvPicPr>
            <a:picLocks noChangeAspect="1"/>
          </p:cNvPicPr>
          <p:nvPr/>
        </p:nvPicPr>
        <p:blipFill>
          <a:blip r:embed="rId2"/>
          <a:stretch>
            <a:fillRect/>
          </a:stretch>
        </p:blipFill>
        <p:spPr>
          <a:xfrm>
            <a:off x="1984442" y="647023"/>
            <a:ext cx="7490799" cy="5563954"/>
          </a:xfrm>
          <a:prstGeom prst="rect">
            <a:avLst/>
          </a:prstGeom>
        </p:spPr>
      </p:pic>
    </p:spTree>
    <p:extLst>
      <p:ext uri="{BB962C8B-B14F-4D97-AF65-F5344CB8AC3E}">
        <p14:creationId xmlns:p14="http://schemas.microsoft.com/office/powerpoint/2010/main" val="13406584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a:extLst>
              <a:ext uri="{FF2B5EF4-FFF2-40B4-BE49-F238E27FC236}">
                <a16:creationId xmlns:a16="http://schemas.microsoft.com/office/drawing/2014/main" id="{67197D23-C445-5BE0-FDF2-EBD5F5CAE08B}"/>
              </a:ext>
            </a:extLst>
          </p:cNvPr>
          <p:cNvPicPr>
            <a:picLocks noChangeAspect="1"/>
          </p:cNvPicPr>
          <p:nvPr/>
        </p:nvPicPr>
        <p:blipFill>
          <a:blip r:embed="rId2"/>
          <a:stretch>
            <a:fillRect/>
          </a:stretch>
        </p:blipFill>
        <p:spPr>
          <a:xfrm>
            <a:off x="2334638" y="516977"/>
            <a:ext cx="7273250" cy="5630904"/>
          </a:xfrm>
          <a:prstGeom prst="rect">
            <a:avLst/>
          </a:prstGeom>
        </p:spPr>
      </p:pic>
    </p:spTree>
    <p:extLst>
      <p:ext uri="{BB962C8B-B14F-4D97-AF65-F5344CB8AC3E}">
        <p14:creationId xmlns:p14="http://schemas.microsoft.com/office/powerpoint/2010/main" val="977701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178F3E9-2965-B368-56E9-0CF7564721DB}"/>
              </a:ext>
            </a:extLst>
          </p:cNvPr>
          <p:cNvSpPr>
            <a:spLocks noGrp="1"/>
          </p:cNvSpPr>
          <p:nvPr>
            <p:ph type="title"/>
          </p:nvPr>
        </p:nvSpPr>
        <p:spPr/>
        <p:txBody>
          <a:bodyPr/>
          <a:lstStyle/>
          <a:p>
            <a:r>
              <a:rPr lang="da-DK" dirty="0" err="1"/>
              <a:t>Omverdensmodellen</a:t>
            </a:r>
            <a:r>
              <a:rPr lang="da-DK" dirty="0"/>
              <a:t>, nye markeder; PEST og STEEPLE</a:t>
            </a:r>
          </a:p>
        </p:txBody>
      </p:sp>
      <p:pic>
        <p:nvPicPr>
          <p:cNvPr id="5" name="Pladsholder til indhold 4">
            <a:extLst>
              <a:ext uri="{FF2B5EF4-FFF2-40B4-BE49-F238E27FC236}">
                <a16:creationId xmlns:a16="http://schemas.microsoft.com/office/drawing/2014/main" id="{BC39E682-2692-066E-5373-16F31B45BAAF}"/>
              </a:ext>
            </a:extLst>
          </p:cNvPr>
          <p:cNvPicPr>
            <a:picLocks noGrp="1" noChangeAspect="1"/>
          </p:cNvPicPr>
          <p:nvPr>
            <p:ph idx="1"/>
          </p:nvPr>
        </p:nvPicPr>
        <p:blipFill>
          <a:blip r:embed="rId2"/>
          <a:stretch>
            <a:fillRect/>
          </a:stretch>
        </p:blipFill>
        <p:spPr>
          <a:xfrm>
            <a:off x="683089" y="2449286"/>
            <a:ext cx="10765233" cy="3789514"/>
          </a:xfrm>
        </p:spPr>
      </p:pic>
    </p:spTree>
    <p:extLst>
      <p:ext uri="{BB962C8B-B14F-4D97-AF65-F5344CB8AC3E}">
        <p14:creationId xmlns:p14="http://schemas.microsoft.com/office/powerpoint/2010/main" val="21422463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felt 2">
            <a:extLst>
              <a:ext uri="{FF2B5EF4-FFF2-40B4-BE49-F238E27FC236}">
                <a16:creationId xmlns:a16="http://schemas.microsoft.com/office/drawing/2014/main" id="{B62B9DAF-4BD0-D844-20CA-88ECCFCD3FF3}"/>
              </a:ext>
            </a:extLst>
          </p:cNvPr>
          <p:cNvSpPr txBox="1"/>
          <p:nvPr/>
        </p:nvSpPr>
        <p:spPr>
          <a:xfrm>
            <a:off x="466928" y="1063266"/>
            <a:ext cx="10505872" cy="4031873"/>
          </a:xfrm>
          <a:prstGeom prst="rect">
            <a:avLst/>
          </a:prstGeom>
          <a:noFill/>
        </p:spPr>
        <p:txBody>
          <a:bodyPr wrap="square">
            <a:spAutoFit/>
          </a:bodyPr>
          <a:lstStyle/>
          <a:p>
            <a:r>
              <a:rPr lang="da-DK" sz="3200" b="1" i="0" dirty="0">
                <a:effectLst/>
                <a:latin typeface="Noto Sans" panose="020B0502040504020204" pitchFamily="34" charset="0"/>
              </a:rPr>
              <a:t>PESTEL-analysen</a:t>
            </a:r>
            <a:r>
              <a:rPr lang="da-DK" sz="3200" b="0" i="0" dirty="0">
                <a:effectLst/>
                <a:latin typeface="Noto Sans" panose="020B0502040504020204" pitchFamily="34" charset="0"/>
              </a:rPr>
              <a:t> er et værktøj til analyse af samfundsforhold, der har relevans for en virksomheds strategiske beslutninger.</a:t>
            </a:r>
          </a:p>
          <a:p>
            <a:endParaRPr lang="da-DK" sz="3200" dirty="0">
              <a:latin typeface="Noto Sans" panose="020B0502040504020204" pitchFamily="34" charset="0"/>
            </a:endParaRPr>
          </a:p>
          <a:p>
            <a:endParaRPr lang="da-DK" sz="3200" b="0" i="0">
              <a:effectLst/>
              <a:latin typeface="Noto Sans" panose="020B0502040504020204" pitchFamily="34" charset="0"/>
            </a:endParaRPr>
          </a:p>
          <a:p>
            <a:endParaRPr lang="da-DK" sz="3200" b="0" i="0" dirty="0">
              <a:effectLst/>
              <a:latin typeface="Noto Sans" panose="020B0502040504020204" pitchFamily="34" charset="0"/>
            </a:endParaRPr>
          </a:p>
          <a:p>
            <a:endParaRPr lang="da-DK" sz="3200" dirty="0">
              <a:latin typeface="Noto Sans" panose="020B0502040504020204" pitchFamily="34" charset="0"/>
            </a:endParaRPr>
          </a:p>
          <a:p>
            <a:r>
              <a:rPr lang="da-DK" sz="3200" b="0" i="0" dirty="0">
                <a:effectLst/>
                <a:latin typeface="Noto Sans" panose="020B0502040504020204" pitchFamily="34" charset="0"/>
              </a:rPr>
              <a:t>Analysen laves for et geografisk afgrænset marked.</a:t>
            </a:r>
            <a:endParaRPr lang="da-DK" sz="3200" dirty="0"/>
          </a:p>
        </p:txBody>
      </p:sp>
    </p:spTree>
    <p:extLst>
      <p:ext uri="{BB962C8B-B14F-4D97-AF65-F5344CB8AC3E}">
        <p14:creationId xmlns:p14="http://schemas.microsoft.com/office/powerpoint/2010/main" val="38888594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a:extLst>
              <a:ext uri="{FF2B5EF4-FFF2-40B4-BE49-F238E27FC236}">
                <a16:creationId xmlns:a16="http://schemas.microsoft.com/office/drawing/2014/main" id="{2CB6B613-F0A5-43F5-2627-1E8EB254BF3E}"/>
              </a:ext>
            </a:extLst>
          </p:cNvPr>
          <p:cNvPicPr>
            <a:picLocks noChangeAspect="1"/>
          </p:cNvPicPr>
          <p:nvPr/>
        </p:nvPicPr>
        <p:blipFill>
          <a:blip r:embed="rId3"/>
          <a:stretch>
            <a:fillRect/>
          </a:stretch>
        </p:blipFill>
        <p:spPr>
          <a:xfrm>
            <a:off x="734787" y="551228"/>
            <a:ext cx="10319626" cy="5539329"/>
          </a:xfrm>
          <a:prstGeom prst="rect">
            <a:avLst/>
          </a:prstGeom>
        </p:spPr>
      </p:pic>
    </p:spTree>
    <p:extLst>
      <p:ext uri="{BB962C8B-B14F-4D97-AF65-F5344CB8AC3E}">
        <p14:creationId xmlns:p14="http://schemas.microsoft.com/office/powerpoint/2010/main" val="33242931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a:extLst>
              <a:ext uri="{FF2B5EF4-FFF2-40B4-BE49-F238E27FC236}">
                <a16:creationId xmlns:a16="http://schemas.microsoft.com/office/drawing/2014/main" id="{32D791DF-D224-4A81-53A3-C512E9011F8F}"/>
              </a:ext>
            </a:extLst>
          </p:cNvPr>
          <p:cNvPicPr>
            <a:picLocks noChangeAspect="1"/>
          </p:cNvPicPr>
          <p:nvPr/>
        </p:nvPicPr>
        <p:blipFill>
          <a:blip r:embed="rId3"/>
          <a:stretch>
            <a:fillRect/>
          </a:stretch>
        </p:blipFill>
        <p:spPr>
          <a:xfrm>
            <a:off x="1143001" y="592142"/>
            <a:ext cx="9748156" cy="5583309"/>
          </a:xfrm>
          <a:prstGeom prst="rect">
            <a:avLst/>
          </a:prstGeom>
        </p:spPr>
      </p:pic>
    </p:spTree>
    <p:extLst>
      <p:ext uri="{BB962C8B-B14F-4D97-AF65-F5344CB8AC3E}">
        <p14:creationId xmlns:p14="http://schemas.microsoft.com/office/powerpoint/2010/main" val="14702902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06DE254-7E34-E392-7773-755E4BD46632}"/>
              </a:ext>
            </a:extLst>
          </p:cNvPr>
          <p:cNvSpPr>
            <a:spLocks noGrp="1"/>
          </p:cNvSpPr>
          <p:nvPr>
            <p:ph type="title"/>
          </p:nvPr>
        </p:nvSpPr>
        <p:spPr/>
        <p:txBody>
          <a:bodyPr/>
          <a:lstStyle/>
          <a:p>
            <a:r>
              <a:rPr lang="da-DK" dirty="0"/>
              <a:t>Børsens aktiespil</a:t>
            </a:r>
          </a:p>
        </p:txBody>
      </p:sp>
      <p:sp>
        <p:nvSpPr>
          <p:cNvPr id="3" name="Pladsholder til indhold 2">
            <a:extLst>
              <a:ext uri="{FF2B5EF4-FFF2-40B4-BE49-F238E27FC236}">
                <a16:creationId xmlns:a16="http://schemas.microsoft.com/office/drawing/2014/main" id="{80411F5E-BF13-48C3-89CD-C71C9CB070F6}"/>
              </a:ext>
            </a:extLst>
          </p:cNvPr>
          <p:cNvSpPr>
            <a:spLocks noGrp="1"/>
          </p:cNvSpPr>
          <p:nvPr>
            <p:ph idx="1"/>
          </p:nvPr>
        </p:nvSpPr>
        <p:spPr/>
        <p:txBody>
          <a:bodyPr/>
          <a:lstStyle/>
          <a:p>
            <a:r>
              <a:rPr lang="da-DK"/>
              <a:t>https://borsen.dk/aktiespil/om?mtm_campaign=as-aktiespil-24&amp;mtm_source=gads_g&amp;mtm_kwd=gads_g_c_p_aktiespil&amp;mtm_medium=paid-search&amp;gad_source=1&amp;gclid=CjwKCAjw3P-2BhAEEiwA3yPhwAa8efuz61uMhPw9LDhgysWfkrYpaBPOLER9ZG4oNpgRuuCph05kJBoC4CQQAvD_BwE</a:t>
            </a:r>
          </a:p>
        </p:txBody>
      </p:sp>
    </p:spTree>
    <p:extLst>
      <p:ext uri="{BB962C8B-B14F-4D97-AF65-F5344CB8AC3E}">
        <p14:creationId xmlns:p14="http://schemas.microsoft.com/office/powerpoint/2010/main" val="1192578448"/>
      </p:ext>
    </p:extLst>
  </p:cSld>
  <p:clrMapOvr>
    <a:masterClrMapping/>
  </p:clrMapOvr>
</p:sld>
</file>

<file path=ppt/theme/theme1.xml><?xml version="1.0" encoding="utf-8"?>
<a:theme xmlns:a="http://schemas.openxmlformats.org/drawingml/2006/main" name="BlobVTI">
  <a:themeElements>
    <a:clrScheme name="AnalogousFromDarkSeedLeftStep">
      <a:dk1>
        <a:srgbClr val="000000"/>
      </a:dk1>
      <a:lt1>
        <a:srgbClr val="FFFFFF"/>
      </a:lt1>
      <a:dk2>
        <a:srgbClr val="1B302C"/>
      </a:dk2>
      <a:lt2>
        <a:srgbClr val="F0F3F2"/>
      </a:lt2>
      <a:accent1>
        <a:srgbClr val="C34D6C"/>
      </a:accent1>
      <a:accent2>
        <a:srgbClr val="B13B8C"/>
      </a:accent2>
      <a:accent3>
        <a:srgbClr val="B74DC3"/>
      </a:accent3>
      <a:accent4>
        <a:srgbClr val="753DB2"/>
      </a:accent4>
      <a:accent5>
        <a:srgbClr val="554DC3"/>
      </a:accent5>
      <a:accent6>
        <a:srgbClr val="3B64B1"/>
      </a:accent6>
      <a:hlink>
        <a:srgbClr val="5D3FBF"/>
      </a:hlink>
      <a:folHlink>
        <a:srgbClr val="7F7F7F"/>
      </a:folHlink>
    </a:clrScheme>
    <a:fontScheme name="Blob">
      <a:majorFont>
        <a:latin typeface="The Hand Extrablack"/>
        <a:ea typeface=""/>
        <a:cs typeface=""/>
      </a:majorFont>
      <a:minorFont>
        <a:latin typeface="Sagona Book"/>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lobVTI" id="{06D3AACF-B619-4265-899F-5E2FB3A445D5}" vid="{F5918863-BA1A-4735-81A8-3E7BFBDA8478}"/>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99</TotalTime>
  <Words>2405</Words>
  <Application>Microsoft Office PowerPoint</Application>
  <PresentationFormat>Widescreen</PresentationFormat>
  <Paragraphs>124</Paragraphs>
  <Slides>15</Slides>
  <Notes>4</Notes>
  <HiddenSlides>0</HiddenSlides>
  <MMClips>0</MMClips>
  <ScaleCrop>false</ScaleCrop>
  <HeadingPairs>
    <vt:vector size="6" baseType="variant">
      <vt:variant>
        <vt:lpstr>Benyttede skrifttyper</vt:lpstr>
      </vt:variant>
      <vt:variant>
        <vt:i4>7</vt:i4>
      </vt:variant>
      <vt:variant>
        <vt:lpstr>Tema</vt:lpstr>
      </vt:variant>
      <vt:variant>
        <vt:i4>1</vt:i4>
      </vt:variant>
      <vt:variant>
        <vt:lpstr>Slidetitler</vt:lpstr>
      </vt:variant>
      <vt:variant>
        <vt:i4>15</vt:i4>
      </vt:variant>
    </vt:vector>
  </HeadingPairs>
  <TitlesOfParts>
    <vt:vector size="23" baseType="lpstr">
      <vt:lpstr>Aptos</vt:lpstr>
      <vt:lpstr>Arial</vt:lpstr>
      <vt:lpstr>Noto Sans</vt:lpstr>
      <vt:lpstr>Sagona Book</vt:lpstr>
      <vt:lpstr>The Hand Extrablack</vt:lpstr>
      <vt:lpstr>var(--font-content)</vt:lpstr>
      <vt:lpstr>var(--font-title)</vt:lpstr>
      <vt:lpstr>BlobVTI</vt:lpstr>
      <vt:lpstr>Virksomhedens omverdenen</vt:lpstr>
      <vt:lpstr>Omverdensmodellen, eksisterende markeder</vt:lpstr>
      <vt:lpstr>Den afhængige omverden (nærmiljøet)     Består af de aktører, som virksomheden er i jævnlig kontakt med og er afhængig af.   Virksomheden kan i et vist omfang påvirke den afhængige omverden.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Omverdensmodellen, nye markeder; PEST og STEEPLE</vt:lpstr>
      <vt:lpstr>PowerPoint-præsentation</vt:lpstr>
      <vt:lpstr>PowerPoint-præsentation</vt:lpstr>
      <vt:lpstr>PowerPoint-præsentation</vt:lpstr>
      <vt:lpstr>Børsens aktiespil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Charlotte Bjørnager Kjølby (cbk.cb - Underviser - CB)</dc:creator>
  <cp:lastModifiedBy>Charlotte Bjørnager Kjølby (cbk.cb - Underviser - CB)</cp:lastModifiedBy>
  <cp:revision>4</cp:revision>
  <dcterms:created xsi:type="dcterms:W3CDTF">2024-09-10T09:02:58Z</dcterms:created>
  <dcterms:modified xsi:type="dcterms:W3CDTF">2024-09-10T14:07:04Z</dcterms:modified>
</cp:coreProperties>
</file>