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8" r:id="rId5"/>
    <p:sldId id="259" r:id="rId6"/>
    <p:sldId id="263" r:id="rId7"/>
    <p:sldId id="264" r:id="rId8"/>
    <p:sldId id="265" r:id="rId9"/>
    <p:sldId id="260" r:id="rId10"/>
    <p:sldId id="266" r:id="rId11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26" autoAdjust="0"/>
    <p:restoredTop sz="94660"/>
  </p:normalViewPr>
  <p:slideViewPr>
    <p:cSldViewPr snapToGrid="0">
      <p:cViewPr varScale="1">
        <p:scale>
          <a:sx n="59" d="100"/>
          <a:sy n="59" d="100"/>
        </p:scale>
        <p:origin x="2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193B8C-62CD-0553-47B1-5695AF6417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EE4E3FBF-85BA-CC73-CC51-A9751797D5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1924AD9-B23D-0EEB-0624-FDE3013E5B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35328-BC2E-4465-BD4C-00D39F496E13}" type="datetimeFigureOut">
              <a:rPr lang="da-DK" smtClean="0"/>
              <a:t>28-08-2024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864ED15-71BF-CD49-E455-892B5F6E70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DAE562B-464F-E98C-A88D-656A12FB0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ADE4F-4F58-4F0D-A92C-B805E8A1ADC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33897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749B66-1B34-7526-A3D3-527BC630BE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E48DAB9-65F0-2AB7-570A-3EE58377EF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FC6BE9C-5509-8823-BC7F-C132FCC2F4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35328-BC2E-4465-BD4C-00D39F496E13}" type="datetimeFigureOut">
              <a:rPr lang="da-DK" smtClean="0"/>
              <a:t>28-08-2024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7C6E1C8-101E-0CA9-6040-AA14535F2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C7C0BD0-0FE6-32E2-59DD-973CEAF2C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ADE4F-4F58-4F0D-A92C-B805E8A1ADC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3708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20AB58-81C3-DE75-469D-7E2B1F92E8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F3D8C3D-BC62-A89E-B416-AEFB96192A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9E8405F-A8C5-0E69-E36E-2ABA56C33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35328-BC2E-4465-BD4C-00D39F496E13}" type="datetimeFigureOut">
              <a:rPr lang="da-DK" smtClean="0"/>
              <a:t>28-08-2024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712E379-E3E1-AF8A-B3AB-C87FC5FCC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0B6FC75-EEFB-C17B-F0B1-2868EEB5B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ADE4F-4F58-4F0D-A92C-B805E8A1ADC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817434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F8EF4D-241E-06D0-9780-76CF16505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0090D1D-5991-60B9-8F1E-A7F8A2F6F2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79EEC846-2C9D-1517-043F-DF0D764B59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AD795040-3ACF-6E75-09F9-3EAE46F0E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35328-BC2E-4465-BD4C-00D39F496E13}" type="datetimeFigureOut">
              <a:rPr lang="da-DK" smtClean="0"/>
              <a:t>28-08-2024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E4716FF-779F-F386-1606-0D3147D2C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16236B86-7804-4A90-AED9-6507A1E4A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ADE4F-4F58-4F0D-A92C-B805E8A1ADC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182049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2F425EF-35B5-2E9B-554E-0FD255D73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683DADD-BB1C-D370-0F2D-F7D483DF83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7AB798B-1656-37C0-2621-96C9D1774E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60385488-A915-FBF0-0548-AF40AA479D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FE82D888-E5B2-68F2-3212-3AA78D1506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319767F8-2C2E-A326-AEF3-4917433972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35328-BC2E-4465-BD4C-00D39F496E13}" type="datetimeFigureOut">
              <a:rPr lang="da-DK" smtClean="0"/>
              <a:t>28-08-2024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0DF8869D-BC7E-F3B0-7E9F-7B1622161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15AE61E8-5A1E-DE4F-6920-D9BCE85B3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ADE4F-4F58-4F0D-A92C-B805E8A1ADC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48656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EBA885-53E3-BAD7-BD93-8466EAE09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8D4F70DF-285B-6C11-7B61-38179D9787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35328-BC2E-4465-BD4C-00D39F496E13}" type="datetimeFigureOut">
              <a:rPr lang="da-DK" smtClean="0"/>
              <a:t>28-08-2024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3BAC881C-E6A5-37D8-60DF-FA8EBB1CC3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605A7A1F-AC3D-E612-ADAC-BEDC41A75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ADE4F-4F58-4F0D-A92C-B805E8A1ADC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572034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80DC65F6-AFCD-A084-061C-2F470D6AF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35328-BC2E-4465-BD4C-00D39F496E13}" type="datetimeFigureOut">
              <a:rPr lang="da-DK" smtClean="0"/>
              <a:t>28-08-2024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E8564FAE-4FA1-8602-02D7-0307F2CD2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DE37B51C-80AD-6E75-8B1F-C789471DA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ADE4F-4F58-4F0D-A92C-B805E8A1ADC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702999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74C9CB-2EE1-C8FA-71DF-714BE835F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D3E6F0C-A5D6-200E-94D0-F8CA882782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968F2A06-E91F-4FDF-309D-35E279C99B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299F6352-A83F-2936-8EE2-0ED9C028B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35328-BC2E-4465-BD4C-00D39F496E13}" type="datetimeFigureOut">
              <a:rPr lang="da-DK" smtClean="0"/>
              <a:t>28-08-2024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BD67F057-835B-2E86-B17C-63A32CA8D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32FEB73-CF19-4B3A-1363-03C87F859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ADE4F-4F58-4F0D-A92C-B805E8A1ADC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914874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BF5A59-D797-08C3-3437-00B3D781D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3C3925D6-BD6C-A7BB-8EAC-A698E00909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E60D7929-8A8D-3A26-C4C6-A5064D53FC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91FE82EB-0959-EA2D-EB12-87CCC4181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35328-BC2E-4465-BD4C-00D39F496E13}" type="datetimeFigureOut">
              <a:rPr lang="da-DK" smtClean="0"/>
              <a:t>28-08-2024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33DF6823-39BD-13E3-27BC-6F9F5353A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AF0832F-1E1A-44F0-8556-D9EAFBBFFE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ADE4F-4F58-4F0D-A92C-B805E8A1ADC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417533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E24C0A-A6FD-316C-26FE-DD9B3F205A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7ED01D80-EB32-81E8-D91A-203C7E7831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DF142CC-E3C1-D17A-E47C-A9892112AD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35328-BC2E-4465-BD4C-00D39F496E13}" type="datetimeFigureOut">
              <a:rPr lang="da-DK" smtClean="0"/>
              <a:t>28-08-2024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6972726-1FDA-019B-5007-FC6874BCA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3D0261B-0269-BFE6-A857-96D82D469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ADE4F-4F58-4F0D-A92C-B805E8A1ADC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479179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3031A607-C6F2-6A7C-098C-DFC55DA3BE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BF0BBAE1-758C-BCD4-5A4F-61A0FA5FAE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F8574DD-7C09-2CBC-75AF-A60698961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35328-BC2E-4465-BD4C-00D39F496E13}" type="datetimeFigureOut">
              <a:rPr lang="da-DK" smtClean="0"/>
              <a:t>28-08-2024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4CE0700-C93D-01D4-4A86-F2391FEA80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F210166-EB7B-86D3-C9B3-C0D228F14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ADE4F-4F58-4F0D-A92C-B805E8A1ADC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30310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E50365F3-8B6B-F1DA-95F0-038F5B3860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1783EF6-760A-5AC0-3A1F-9B75F4ACA0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407C5E5-6FD8-01A8-5706-0D4D680218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2E35328-BC2E-4465-BD4C-00D39F496E13}" type="datetimeFigureOut">
              <a:rPr lang="da-DK" smtClean="0"/>
              <a:t>28-08-2024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C0687FC-7CB6-D5E7-2D08-02AA5CD62C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E913063-3C0C-2B39-D07B-5DAB14F346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3ADE4F-4F58-4F0D-A92C-B805E8A1ADC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18968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6B5E2835-4E47-45B3-9CFE-732FF7B054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ECC01DD3-45AD-7B06-64D7-A91FA28CF0A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9746"/>
          <a:stretch/>
        </p:blipFill>
        <p:spPr>
          <a:xfrm>
            <a:off x="3242695" y="10"/>
            <a:ext cx="8949307" cy="6857990"/>
          </a:xfrm>
          <a:custGeom>
            <a:avLst/>
            <a:gdLst/>
            <a:ahLst/>
            <a:cxnLst/>
            <a:rect l="l" t="t" r="r" b="b"/>
            <a:pathLst>
              <a:path w="8949307" h="6858000">
                <a:moveTo>
                  <a:pt x="0" y="0"/>
                </a:moveTo>
                <a:lnTo>
                  <a:pt x="8949307" y="0"/>
                </a:lnTo>
                <a:lnTo>
                  <a:pt x="8949307" y="6858000"/>
                </a:lnTo>
                <a:lnTo>
                  <a:pt x="0" y="6858000"/>
                </a:lnTo>
                <a:lnTo>
                  <a:pt x="62983" y="6788730"/>
                </a:lnTo>
                <a:cubicBezTo>
                  <a:pt x="773509" y="5928900"/>
                  <a:pt x="1212979" y="4741056"/>
                  <a:pt x="1212979" y="3429000"/>
                </a:cubicBezTo>
                <a:cubicBezTo>
                  <a:pt x="1212979" y="2116944"/>
                  <a:pt x="773509" y="929100"/>
                  <a:pt x="62983" y="69271"/>
                </a:cubicBezTo>
                <a:close/>
              </a:path>
            </a:pathLst>
          </a:custGeom>
        </p:spPr>
      </p:pic>
      <p:sp useBgFill="1">
        <p:nvSpPr>
          <p:cNvPr id="18" name="Freeform: Shape 17">
            <a:extLst>
              <a:ext uri="{FF2B5EF4-FFF2-40B4-BE49-F238E27FC236}">
                <a16:creationId xmlns:a16="http://schemas.microsoft.com/office/drawing/2014/main" id="{5B45AD5D-AA52-4F7B-9362-576A39AD9E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455673" cy="6858000"/>
          </a:xfrm>
          <a:custGeom>
            <a:avLst/>
            <a:gdLst>
              <a:gd name="connsiteX0" fmla="*/ 0 w 4455673"/>
              <a:gd name="connsiteY0" fmla="*/ 0 h 6858000"/>
              <a:gd name="connsiteX1" fmla="*/ 3242695 w 4455673"/>
              <a:gd name="connsiteY1" fmla="*/ 0 h 6858000"/>
              <a:gd name="connsiteX2" fmla="*/ 3305678 w 4455673"/>
              <a:gd name="connsiteY2" fmla="*/ 69271 h 6858000"/>
              <a:gd name="connsiteX3" fmla="*/ 4455673 w 4455673"/>
              <a:gd name="connsiteY3" fmla="*/ 3429000 h 6858000"/>
              <a:gd name="connsiteX4" fmla="*/ 3305678 w 4455673"/>
              <a:gd name="connsiteY4" fmla="*/ 6788730 h 6858000"/>
              <a:gd name="connsiteX5" fmla="*/ 3242695 w 4455673"/>
              <a:gd name="connsiteY5" fmla="*/ 6858000 h 6858000"/>
              <a:gd name="connsiteX6" fmla="*/ 0 w 445567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55673" h="6858000">
                <a:moveTo>
                  <a:pt x="0" y="0"/>
                </a:moveTo>
                <a:lnTo>
                  <a:pt x="3242695" y="0"/>
                </a:lnTo>
                <a:lnTo>
                  <a:pt x="3305678" y="69271"/>
                </a:lnTo>
                <a:cubicBezTo>
                  <a:pt x="4016204" y="929100"/>
                  <a:pt x="4455673" y="2116944"/>
                  <a:pt x="4455673" y="3429000"/>
                </a:cubicBezTo>
                <a:cubicBezTo>
                  <a:pt x="4455673" y="4741056"/>
                  <a:pt x="4016204" y="5928900"/>
                  <a:pt x="3305678" y="6788730"/>
                </a:cubicBezTo>
                <a:lnTo>
                  <a:pt x="3242695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D5D5D5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0" name="Freeform: Shape 19">
            <a:extLst>
              <a:ext uri="{FF2B5EF4-FFF2-40B4-BE49-F238E27FC236}">
                <a16:creationId xmlns:a16="http://schemas.microsoft.com/office/drawing/2014/main" id="{AEDD7960-4866-4399-BEF6-DD1431AB4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446529" cy="6858000"/>
          </a:xfrm>
          <a:custGeom>
            <a:avLst/>
            <a:gdLst>
              <a:gd name="connsiteX0" fmla="*/ 0 w 4446529"/>
              <a:gd name="connsiteY0" fmla="*/ 0 h 6858000"/>
              <a:gd name="connsiteX1" fmla="*/ 3233551 w 4446529"/>
              <a:gd name="connsiteY1" fmla="*/ 0 h 6858000"/>
              <a:gd name="connsiteX2" fmla="*/ 3296534 w 4446529"/>
              <a:gd name="connsiteY2" fmla="*/ 69271 h 6858000"/>
              <a:gd name="connsiteX3" fmla="*/ 4446529 w 4446529"/>
              <a:gd name="connsiteY3" fmla="*/ 3429000 h 6858000"/>
              <a:gd name="connsiteX4" fmla="*/ 3296534 w 4446529"/>
              <a:gd name="connsiteY4" fmla="*/ 6788730 h 6858000"/>
              <a:gd name="connsiteX5" fmla="*/ 3233551 w 4446529"/>
              <a:gd name="connsiteY5" fmla="*/ 6858000 h 6858000"/>
              <a:gd name="connsiteX6" fmla="*/ 0 w 444652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46529" h="6858000">
                <a:moveTo>
                  <a:pt x="0" y="0"/>
                </a:moveTo>
                <a:lnTo>
                  <a:pt x="3233551" y="0"/>
                </a:lnTo>
                <a:lnTo>
                  <a:pt x="3296534" y="69271"/>
                </a:lnTo>
                <a:cubicBezTo>
                  <a:pt x="4007060" y="929100"/>
                  <a:pt x="4446529" y="2116944"/>
                  <a:pt x="4446529" y="3429000"/>
                </a:cubicBezTo>
                <a:cubicBezTo>
                  <a:pt x="4446529" y="4741056"/>
                  <a:pt x="4007060" y="5928900"/>
                  <a:pt x="3296534" y="6788730"/>
                </a:cubicBezTo>
                <a:lnTo>
                  <a:pt x="3233551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D8CFF26-CC0A-94B2-5089-430B88BD6E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1094" y="1161288"/>
            <a:ext cx="3438144" cy="112572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2800"/>
              <a:t>Regnskabsanalyse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375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7DB4C2F8-7A28-D188-65B9-A77EE7820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1094" y="2718054"/>
            <a:ext cx="3438906" cy="320725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sz="1700" dirty="0" err="1"/>
              <a:t>Årsrapportens</a:t>
            </a:r>
            <a:r>
              <a:rPr lang="en-US" sz="1700" dirty="0"/>
              <a:t> </a:t>
            </a:r>
            <a:r>
              <a:rPr lang="en-US" sz="1700" dirty="0" err="1"/>
              <a:t>formål</a:t>
            </a:r>
            <a:r>
              <a:rPr lang="en-US" sz="1700" dirty="0"/>
              <a:t>. 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sz="1700" dirty="0" err="1"/>
              <a:t>Regnskabsklasser</a:t>
            </a:r>
            <a:r>
              <a:rPr lang="en-US" sz="1700" dirty="0"/>
              <a:t>. 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sz="1700" dirty="0" err="1"/>
              <a:t>Formelle</a:t>
            </a:r>
            <a:r>
              <a:rPr lang="en-US" sz="1700" dirty="0"/>
              <a:t> </a:t>
            </a:r>
            <a:r>
              <a:rPr lang="en-US" sz="1700" dirty="0" err="1"/>
              <a:t>krav</a:t>
            </a:r>
            <a:r>
              <a:rPr lang="en-US" sz="1700" dirty="0"/>
              <a:t> til </a:t>
            </a:r>
            <a:r>
              <a:rPr lang="en-US" sz="1700" dirty="0" err="1"/>
              <a:t>årsrapporten</a:t>
            </a:r>
            <a:r>
              <a:rPr lang="en-US" sz="1700" dirty="0"/>
              <a:t>. 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sz="1700" dirty="0" err="1"/>
              <a:t>Årsrapportens</a:t>
            </a:r>
            <a:r>
              <a:rPr lang="en-US" sz="1700" dirty="0"/>
              <a:t> </a:t>
            </a:r>
            <a:r>
              <a:rPr lang="en-US" sz="1700" dirty="0" err="1"/>
              <a:t>enkelte</a:t>
            </a:r>
            <a:r>
              <a:rPr lang="en-US" sz="1700" dirty="0"/>
              <a:t> </a:t>
            </a:r>
            <a:r>
              <a:rPr lang="en-US" sz="1700" dirty="0" err="1"/>
              <a:t>elementer</a:t>
            </a:r>
            <a:r>
              <a:rPr lang="en-US" sz="17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8655990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09EAF52-76CF-D128-3ACE-615B4AC1A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694" y="741392"/>
            <a:ext cx="4234393" cy="608438"/>
          </a:xfrm>
        </p:spPr>
        <p:txBody>
          <a:bodyPr anchor="b">
            <a:normAutofit/>
          </a:bodyPr>
          <a:lstStyle/>
          <a:p>
            <a:r>
              <a:rPr lang="da-DK" sz="3200" dirty="0"/>
              <a:t>Årsrapportens formål. 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5D02C2C-D13A-2FAB-346C-11FF8B48A6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6693" y="1705084"/>
            <a:ext cx="4234394" cy="3447832"/>
          </a:xfrm>
        </p:spPr>
        <p:txBody>
          <a:bodyPr anchor="t">
            <a:normAutofit fontScale="92500" lnSpcReduction="20000"/>
          </a:bodyPr>
          <a:lstStyle/>
          <a:p>
            <a:pPr marL="0" indent="0" algn="l">
              <a:buNone/>
            </a:pPr>
            <a:r>
              <a:rPr lang="da-DK" b="1" i="0" dirty="0">
                <a:solidFill>
                  <a:srgbClr val="333333"/>
                </a:solidFill>
                <a:effectLst/>
                <a:highlight>
                  <a:srgbClr val="F8F8F8"/>
                </a:highlight>
                <a:latin typeface="Noto Sans" panose="020B0502040504020204" pitchFamily="34" charset="0"/>
              </a:rPr>
              <a:t>Formål med årsrapporten</a:t>
            </a:r>
          </a:p>
          <a:p>
            <a:pPr marL="0" indent="0" algn="l">
              <a:buNone/>
            </a:pPr>
            <a:endParaRPr lang="da-DK" b="0" i="0" dirty="0">
              <a:solidFill>
                <a:srgbClr val="333333"/>
              </a:solidFill>
              <a:effectLst/>
              <a:highlight>
                <a:srgbClr val="F8F8F8"/>
              </a:highlight>
              <a:latin typeface="Noto Sans" panose="020B0502040504020204" pitchFamily="34" charset="0"/>
            </a:endParaRPr>
          </a:p>
          <a:p>
            <a:r>
              <a:rPr lang="da-DK" b="0" i="0" dirty="0">
                <a:solidFill>
                  <a:srgbClr val="333333"/>
                </a:solidFill>
                <a:effectLst/>
                <a:highlight>
                  <a:srgbClr val="F8F8F8"/>
                </a:highlight>
                <a:latin typeface="Noto Sans" panose="020B0502040504020204" pitchFamily="34" charset="0"/>
              </a:rPr>
              <a:t>Ekstern økonomirapportering til interessenterne</a:t>
            </a:r>
          </a:p>
          <a:p>
            <a:pPr marL="0" indent="0">
              <a:buNone/>
            </a:pPr>
            <a:endParaRPr lang="da-DK" b="0" i="0" dirty="0">
              <a:solidFill>
                <a:srgbClr val="333333"/>
              </a:solidFill>
              <a:effectLst/>
              <a:highlight>
                <a:srgbClr val="F8F8F8"/>
              </a:highlight>
              <a:latin typeface="Noto Sans" panose="020B0502040504020204" pitchFamily="34" charset="0"/>
            </a:endParaRPr>
          </a:p>
          <a:p>
            <a:r>
              <a:rPr lang="da-DK" b="0" i="0" dirty="0">
                <a:solidFill>
                  <a:srgbClr val="333333"/>
                </a:solidFill>
                <a:effectLst/>
                <a:highlight>
                  <a:srgbClr val="F8F8F8"/>
                </a:highlight>
                <a:latin typeface="Noto Sans" panose="020B0502040504020204" pitchFamily="34" charset="0"/>
              </a:rPr>
              <a:t>Intern økonomistyring i mindre virksomheder</a:t>
            </a:r>
          </a:p>
          <a:p>
            <a:endParaRPr lang="en-US" sz="2000" dirty="0"/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7DCE1EAD-451D-E03C-F417-E1DA21EA22E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443" r="20070"/>
          <a:stretch/>
        </p:blipFill>
        <p:spPr>
          <a:xfrm>
            <a:off x="5854890" y="877414"/>
            <a:ext cx="5453545" cy="4984683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434FA563-76F6-CDCF-AEA0-A7B78E4464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5025" y="6737718"/>
            <a:ext cx="12207200" cy="123363"/>
            <a:chOff x="-5025" y="6737718"/>
            <a:chExt cx="12207200" cy="123363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D2E3CAA-F1BA-6695-301D-22564C3828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F3F0F2C-04A5-144D-BDCF-C387072897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7986648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EB9CEA-BE2F-9C4B-15FF-0C3325F53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Hvem er interessenter til en virksomhed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0566FF2-04EE-AA5F-6D75-965954C7BE5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8957" y="1825625"/>
            <a:ext cx="4354085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5743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B0068D-EDDE-2370-6E7E-0BFC5AC64D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227" y="169183"/>
            <a:ext cx="10515600" cy="1325563"/>
          </a:xfrm>
        </p:spPr>
        <p:txBody>
          <a:bodyPr/>
          <a:lstStyle/>
          <a:p>
            <a:r>
              <a:rPr lang="da-DK" dirty="0"/>
              <a:t>Regnskabsklasser. 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AF2BEC6C-C394-7EDE-DC23-01E3A0F5E6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6227" y="1172507"/>
            <a:ext cx="11619546" cy="3245253"/>
          </a:xfrm>
        </p:spPr>
      </p:pic>
      <p:sp>
        <p:nvSpPr>
          <p:cNvPr id="7" name="Tekstfelt 6">
            <a:extLst>
              <a:ext uri="{FF2B5EF4-FFF2-40B4-BE49-F238E27FC236}">
                <a16:creationId xmlns:a16="http://schemas.microsoft.com/office/drawing/2014/main" id="{AB530AD1-309C-1B7C-A1CB-906FD14F9A94}"/>
              </a:ext>
            </a:extLst>
          </p:cNvPr>
          <p:cNvSpPr txBox="1"/>
          <p:nvPr/>
        </p:nvSpPr>
        <p:spPr>
          <a:xfrm>
            <a:off x="402771" y="5096077"/>
            <a:ext cx="1150300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Noto Sans" panose="020B0502040504020204" pitchFamily="34" charset="0"/>
              </a:rPr>
              <a:t>En virksomhed skifter til en højere regnskabsklasse, hvis den i to år i træk overskrider mindst to ud af de tre grænser. På samme måde skifter virksomheden til en lavere regnskabsklasse, hvis den to år i træk ikke længere overskrider mindst to ud af de tre grænser.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1736098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28AB70-FD77-EF03-DAD5-095CA1576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Formelle krav til årsrapporten.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A702781-60FD-CF55-F2D0-ED23FC74AF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a-DK" b="0" i="0" dirty="0">
              <a:solidFill>
                <a:srgbClr val="333333"/>
              </a:solidFill>
              <a:effectLst/>
              <a:highlight>
                <a:srgbClr val="F8F8F8"/>
              </a:highlight>
              <a:latin typeface="Noto Sans" panose="020B0502040504020204" pitchFamily="34" charset="0"/>
            </a:endParaRPr>
          </a:p>
          <a:p>
            <a:pPr marL="0" indent="0">
              <a:buNone/>
            </a:pPr>
            <a:r>
              <a:rPr lang="da-DK" b="0" i="0" dirty="0">
                <a:solidFill>
                  <a:srgbClr val="333333"/>
                </a:solidFill>
                <a:effectLst/>
                <a:highlight>
                  <a:srgbClr val="F8F8F8"/>
                </a:highlight>
                <a:latin typeface="Noto Sans" panose="020B0502040504020204" pitchFamily="34" charset="0"/>
              </a:rPr>
              <a:t>Årsrapporten skal give et </a:t>
            </a:r>
            <a:r>
              <a:rPr lang="da-DK" b="1" i="0" dirty="0">
                <a:solidFill>
                  <a:srgbClr val="333333"/>
                </a:solidFill>
                <a:effectLst/>
                <a:highlight>
                  <a:srgbClr val="F8F8F8"/>
                </a:highlight>
                <a:latin typeface="Noto Sans" panose="020B0502040504020204" pitchFamily="34" charset="0"/>
              </a:rPr>
              <a:t>retvisende billede</a:t>
            </a:r>
            <a:r>
              <a:rPr lang="da-DK" b="0" i="0" dirty="0">
                <a:solidFill>
                  <a:srgbClr val="333333"/>
                </a:solidFill>
                <a:effectLst/>
                <a:highlight>
                  <a:srgbClr val="F8F8F8"/>
                </a:highlight>
                <a:latin typeface="Noto Sans" panose="020B0502040504020204" pitchFamily="34" charset="0"/>
              </a:rPr>
              <a:t> af selskabets aktiver og passiver, den finansielle stilling og </a:t>
            </a:r>
            <a:r>
              <a:rPr lang="da-DK" b="0" i="0" u="sng" dirty="0">
                <a:solidFill>
                  <a:srgbClr val="333333"/>
                </a:solidFill>
                <a:effectLst/>
                <a:highlight>
                  <a:srgbClr val="F8F8F8"/>
                </a:highlight>
                <a:latin typeface="Noto Sans" panose="020B0502040504020204" pitchFamily="34" charset="0"/>
              </a:rPr>
              <a:t>resultat</a:t>
            </a:r>
            <a:r>
              <a:rPr lang="da-DK" b="0" i="0" dirty="0">
                <a:solidFill>
                  <a:srgbClr val="333333"/>
                </a:solidFill>
                <a:effectLst/>
                <a:highlight>
                  <a:srgbClr val="F8F8F8"/>
                </a:highlight>
                <a:latin typeface="Noto Sans" panose="020B0502040504020204" pitchFamily="34" charset="0"/>
              </a:rPr>
              <a:t>. </a:t>
            </a:r>
          </a:p>
          <a:p>
            <a:pPr marL="0" indent="0">
              <a:buNone/>
            </a:pPr>
            <a:endParaRPr lang="da-DK" b="0" i="0" dirty="0">
              <a:solidFill>
                <a:srgbClr val="333333"/>
              </a:solidFill>
              <a:effectLst/>
              <a:highlight>
                <a:srgbClr val="F8F8F8"/>
              </a:highlight>
              <a:latin typeface="Noto Sans" panose="020B0502040504020204" pitchFamily="34" charset="0"/>
            </a:endParaRPr>
          </a:p>
          <a:p>
            <a:pPr marL="0" indent="0">
              <a:buNone/>
            </a:pPr>
            <a:r>
              <a:rPr lang="da-DK" b="0" i="0" dirty="0">
                <a:solidFill>
                  <a:srgbClr val="333333"/>
                </a:solidFill>
                <a:effectLst/>
                <a:highlight>
                  <a:srgbClr val="F8F8F8"/>
                </a:highlight>
                <a:latin typeface="Noto Sans" panose="020B0502040504020204" pitchFamily="34" charset="0"/>
              </a:rPr>
              <a:t>Det indebærer, at årsrapporten viser et </a:t>
            </a:r>
            <a:r>
              <a:rPr lang="da-DK" b="1" i="0" dirty="0">
                <a:solidFill>
                  <a:srgbClr val="333333"/>
                </a:solidFill>
                <a:effectLst/>
                <a:highlight>
                  <a:srgbClr val="F8F8F8"/>
                </a:highlight>
                <a:latin typeface="Noto Sans" panose="020B0502040504020204" pitchFamily="34" charset="0"/>
              </a:rPr>
              <a:t>sandt og reelt billede</a:t>
            </a:r>
            <a:r>
              <a:rPr lang="da-DK" b="0" i="0" dirty="0">
                <a:solidFill>
                  <a:srgbClr val="333333"/>
                </a:solidFill>
                <a:effectLst/>
                <a:highlight>
                  <a:srgbClr val="F8F8F8"/>
                </a:highlight>
                <a:latin typeface="Noto Sans" panose="020B0502040504020204" pitchFamily="34" charset="0"/>
              </a:rPr>
              <a:t> af virksomhedens økonomi og, at den indeholder alle </a:t>
            </a:r>
            <a:r>
              <a:rPr lang="da-DK" b="1" i="0" dirty="0">
                <a:solidFill>
                  <a:srgbClr val="333333"/>
                </a:solidFill>
                <a:effectLst/>
                <a:highlight>
                  <a:srgbClr val="F8F8F8"/>
                </a:highlight>
                <a:latin typeface="Noto Sans" panose="020B0502040504020204" pitchFamily="34" charset="0"/>
              </a:rPr>
              <a:t>relevante forhold</a:t>
            </a:r>
            <a:r>
              <a:rPr lang="da-DK" b="0" i="0" dirty="0">
                <a:solidFill>
                  <a:srgbClr val="333333"/>
                </a:solidFill>
                <a:effectLst/>
                <a:highlight>
                  <a:srgbClr val="F8F8F8"/>
                </a:highlight>
                <a:latin typeface="Noto Sans" panose="020B0502040504020204" pitchFamily="34" charset="0"/>
              </a:rPr>
              <a:t> og </a:t>
            </a:r>
            <a:r>
              <a:rPr lang="da-DK" b="1" i="0" dirty="0">
                <a:solidFill>
                  <a:srgbClr val="333333"/>
                </a:solidFill>
                <a:effectLst/>
                <a:highlight>
                  <a:srgbClr val="F8F8F8"/>
                </a:highlight>
                <a:latin typeface="Noto Sans" panose="020B0502040504020204" pitchFamily="34" charset="0"/>
              </a:rPr>
              <a:t>afspejler virkeligheden</a:t>
            </a:r>
            <a:r>
              <a:rPr lang="da-DK" b="0" i="0" dirty="0">
                <a:solidFill>
                  <a:srgbClr val="333333"/>
                </a:solidFill>
                <a:effectLst/>
                <a:highlight>
                  <a:srgbClr val="F8F8F8"/>
                </a:highlight>
                <a:latin typeface="Noto Sans" panose="020B0502040504020204" pitchFamily="34" charset="0"/>
              </a:rPr>
              <a:t> så korrekt som muligt.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006305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FDB628-1971-75B9-96A3-019E3A6D7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Årsregnskabslovens opbygning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6262B54A-E622-46DB-9A8C-4E825C2BDA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3294" y="2656114"/>
            <a:ext cx="11018404" cy="2960844"/>
          </a:xfrm>
        </p:spPr>
      </p:pic>
    </p:spTree>
    <p:extLst>
      <p:ext uri="{BB962C8B-B14F-4D97-AF65-F5344CB8AC3E}">
        <p14:creationId xmlns:p14="http://schemas.microsoft.com/office/powerpoint/2010/main" val="13767516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098385-13E6-DD7A-4BFC-F60A3BE90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Årsregnskabslovens opbygning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C27AF37B-669D-2F3E-BB43-1284D79747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16829" y="1465360"/>
            <a:ext cx="7054534" cy="4872376"/>
          </a:xfrm>
        </p:spPr>
      </p:pic>
    </p:spTree>
    <p:extLst>
      <p:ext uri="{BB962C8B-B14F-4D97-AF65-F5344CB8AC3E}">
        <p14:creationId xmlns:p14="http://schemas.microsoft.com/office/powerpoint/2010/main" val="20251374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098385-13E6-DD7A-4BFC-F60A3BE90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Årsregnskabslovens opbygning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444DE05C-0531-83B8-ABDE-92525F7DD8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0292" y="2523198"/>
            <a:ext cx="11097856" cy="714401"/>
          </a:xfrm>
        </p:spPr>
      </p:pic>
    </p:spTree>
    <p:extLst>
      <p:ext uri="{BB962C8B-B14F-4D97-AF65-F5344CB8AC3E}">
        <p14:creationId xmlns:p14="http://schemas.microsoft.com/office/powerpoint/2010/main" val="35807906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FA42EB-21F9-76B9-D7FA-DD82067B4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Årsrapportens enkelte elementer. 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68A62100-1ADF-FDB3-63DC-EF4FFDA015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2257" y="1428118"/>
            <a:ext cx="5203371" cy="5211915"/>
          </a:xfrm>
        </p:spPr>
      </p:pic>
    </p:spTree>
    <p:extLst>
      <p:ext uri="{BB962C8B-B14F-4D97-AF65-F5344CB8AC3E}">
        <p14:creationId xmlns:p14="http://schemas.microsoft.com/office/powerpoint/2010/main" val="14546915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3DD7D0-BC08-A5E2-A862-49DD8D7E7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Bonus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8A0C0432-85A8-6ED2-3432-CB9D7CDDB6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5428" y="1620174"/>
            <a:ext cx="10205350" cy="3617652"/>
          </a:xfrm>
        </p:spPr>
      </p:pic>
    </p:spTree>
    <p:extLst>
      <p:ext uri="{BB962C8B-B14F-4D97-AF65-F5344CB8AC3E}">
        <p14:creationId xmlns:p14="http://schemas.microsoft.com/office/powerpoint/2010/main" val="6817835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372</TotalTime>
  <Words>153</Words>
  <Application>Microsoft Office PowerPoint</Application>
  <PresentationFormat>Widescreen</PresentationFormat>
  <Paragraphs>24</Paragraphs>
  <Slides>10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10</vt:i4>
      </vt:variant>
    </vt:vector>
  </HeadingPairs>
  <TitlesOfParts>
    <vt:vector size="16" baseType="lpstr">
      <vt:lpstr>Aptos</vt:lpstr>
      <vt:lpstr>Aptos Display</vt:lpstr>
      <vt:lpstr>Arial</vt:lpstr>
      <vt:lpstr>Calibri</vt:lpstr>
      <vt:lpstr>Noto Sans</vt:lpstr>
      <vt:lpstr>Office-tema</vt:lpstr>
      <vt:lpstr>Regnskabsanalyse</vt:lpstr>
      <vt:lpstr>Årsrapportens formål. </vt:lpstr>
      <vt:lpstr>Hvem er interessenter til en virksomhed</vt:lpstr>
      <vt:lpstr>Regnskabsklasser. </vt:lpstr>
      <vt:lpstr>Formelle krav til årsrapporten. </vt:lpstr>
      <vt:lpstr>Årsregnskabslovens opbygning</vt:lpstr>
      <vt:lpstr>Årsregnskabslovens opbygning</vt:lpstr>
      <vt:lpstr>Årsregnskabslovens opbygning</vt:lpstr>
      <vt:lpstr>Årsrapportens enkelte elementer. </vt:lpstr>
      <vt:lpstr>Bonus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Charlotte Bjørnager Kjølby (cbk.cb - Underviser - CB)</dc:creator>
  <cp:lastModifiedBy>Charlotte Bjørnager Kjølby (cbk.cb - Underviser - CB)</cp:lastModifiedBy>
  <cp:revision>8</cp:revision>
  <dcterms:created xsi:type="dcterms:W3CDTF">2024-08-14T12:56:36Z</dcterms:created>
  <dcterms:modified xsi:type="dcterms:W3CDTF">2024-08-28T08:07:49Z</dcterms:modified>
</cp:coreProperties>
</file>