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
  </p:notesMasterIdLst>
  <p:sldIdLst>
    <p:sldId id="285" r:id="rId2"/>
    <p:sldId id="280" r:id="rId3"/>
    <p:sldId id="281" r:id="rId4"/>
    <p:sldId id="282" r:id="rId5"/>
    <p:sldId id="283" r:id="rId6"/>
    <p:sldId id="284" r:id="rId7"/>
    <p:sldId id="279" r:id="rId8"/>
    <p:sldId id="1104" r:id="rId9"/>
    <p:sldId id="1100" r:id="rId10"/>
    <p:sldId id="1101" r:id="rId11"/>
    <p:sldId id="1105" r:id="rId12"/>
    <p:sldId id="287" r:id="rId13"/>
    <p:sldId id="1102" r:id="rId14"/>
    <p:sldId id="1103" r:id="rId15"/>
    <p:sldId id="1106" r:id="rId16"/>
  </p:sldIdLst>
  <p:sldSz cx="12192000" cy="6858000"/>
  <p:notesSz cx="6858000" cy="9144000"/>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4F8585D-16B2-4CBE-9FE2-295B607F9CD4}" v="2" dt="2025-05-06T08:38:06.87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59" d="100"/>
          <a:sy n="59" d="100"/>
        </p:scale>
        <p:origin x="964" y="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ichael Jensen (mjen.cb - Underviser - CB)" userId="c8081793-2563-48fa-b7e8-9196f269f2d5" providerId="ADAL" clId="{94F8585D-16B2-4CBE-9FE2-295B607F9CD4}"/>
    <pc:docChg chg="custSel addSld delSld modSld">
      <pc:chgData name="Michael Jensen (mjen.cb - Underviser - CB)" userId="c8081793-2563-48fa-b7e8-9196f269f2d5" providerId="ADAL" clId="{94F8585D-16B2-4CBE-9FE2-295B607F9CD4}" dt="2025-05-06T15:00:36.434" v="587" actId="207"/>
      <pc:docMkLst>
        <pc:docMk/>
      </pc:docMkLst>
      <pc:sldChg chg="del">
        <pc:chgData name="Michael Jensen (mjen.cb - Underviser - CB)" userId="c8081793-2563-48fa-b7e8-9196f269f2d5" providerId="ADAL" clId="{94F8585D-16B2-4CBE-9FE2-295B607F9CD4}" dt="2025-05-06T08:36:00.703" v="0" actId="47"/>
        <pc:sldMkLst>
          <pc:docMk/>
          <pc:sldMk cId="370898056" sldId="256"/>
        </pc:sldMkLst>
      </pc:sldChg>
      <pc:sldChg chg="addSp delSp modSp new mod">
        <pc:chgData name="Michael Jensen (mjen.cb - Underviser - CB)" userId="c8081793-2563-48fa-b7e8-9196f269f2d5" providerId="ADAL" clId="{94F8585D-16B2-4CBE-9FE2-295B607F9CD4}" dt="2025-05-06T15:00:36.434" v="587" actId="207"/>
        <pc:sldMkLst>
          <pc:docMk/>
          <pc:sldMk cId="1697960107" sldId="1106"/>
        </pc:sldMkLst>
        <pc:spChg chg="del">
          <ac:chgData name="Michael Jensen (mjen.cb - Underviser - CB)" userId="c8081793-2563-48fa-b7e8-9196f269f2d5" providerId="ADAL" clId="{94F8585D-16B2-4CBE-9FE2-295B607F9CD4}" dt="2025-05-06T08:37:41.020" v="2" actId="478"/>
          <ac:spMkLst>
            <pc:docMk/>
            <pc:sldMk cId="1697960107" sldId="1106"/>
            <ac:spMk id="2" creationId="{C2DE5760-E35B-9D5F-A644-34EFFD17527D}"/>
          </ac:spMkLst>
        </pc:spChg>
        <pc:spChg chg="del">
          <ac:chgData name="Michael Jensen (mjen.cb - Underviser - CB)" userId="c8081793-2563-48fa-b7e8-9196f269f2d5" providerId="ADAL" clId="{94F8585D-16B2-4CBE-9FE2-295B607F9CD4}" dt="2025-05-06T08:37:42.091" v="3" actId="478"/>
          <ac:spMkLst>
            <pc:docMk/>
            <pc:sldMk cId="1697960107" sldId="1106"/>
            <ac:spMk id="3" creationId="{B6DD09E4-56B5-66AF-3547-43558D20B169}"/>
          </ac:spMkLst>
        </pc:spChg>
        <pc:spChg chg="add mod">
          <ac:chgData name="Michael Jensen (mjen.cb - Underviser - CB)" userId="c8081793-2563-48fa-b7e8-9196f269f2d5" providerId="ADAL" clId="{94F8585D-16B2-4CBE-9FE2-295B607F9CD4}" dt="2025-05-06T08:48:14.551" v="585" actId="1076"/>
          <ac:spMkLst>
            <pc:docMk/>
            <pc:sldMk cId="1697960107" sldId="1106"/>
            <ac:spMk id="4" creationId="{962AFDE3-4D77-75C2-2984-C9C8B78F360E}"/>
          </ac:spMkLst>
        </pc:spChg>
        <pc:spChg chg="add del mod">
          <ac:chgData name="Michael Jensen (mjen.cb - Underviser - CB)" userId="c8081793-2563-48fa-b7e8-9196f269f2d5" providerId="ADAL" clId="{94F8585D-16B2-4CBE-9FE2-295B607F9CD4}" dt="2025-05-06T08:46:59.751" v="548" actId="478"/>
          <ac:spMkLst>
            <pc:docMk/>
            <pc:sldMk cId="1697960107" sldId="1106"/>
            <ac:spMk id="5" creationId="{0C8912EE-D9C7-1CA0-90FF-67EFA4704D97}"/>
          </ac:spMkLst>
        </pc:spChg>
        <pc:spChg chg="add mod">
          <ac:chgData name="Michael Jensen (mjen.cb - Underviser - CB)" userId="c8081793-2563-48fa-b7e8-9196f269f2d5" providerId="ADAL" clId="{94F8585D-16B2-4CBE-9FE2-295B607F9CD4}" dt="2025-05-06T15:00:36.434" v="587" actId="207"/>
          <ac:spMkLst>
            <pc:docMk/>
            <pc:sldMk cId="1697960107" sldId="1106"/>
            <ac:spMk id="7" creationId="{075EFECA-77C2-9A46-57C8-2594218710D5}"/>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a-DK"/>
          </a:p>
        </p:txBody>
      </p:sp>
      <p:sp>
        <p:nvSpPr>
          <p:cNvPr id="3" name="Pladsholder til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474290C-3B32-457C-9576-FBBA17C61EDE}" type="datetimeFigureOut">
              <a:rPr lang="da-DK" smtClean="0"/>
              <a:t>06-05-2025</a:t>
            </a:fld>
            <a:endParaRPr lang="da-DK"/>
          </a:p>
        </p:txBody>
      </p:sp>
      <p:sp>
        <p:nvSpPr>
          <p:cNvPr id="4" name="Pladsholder til slidebille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a-DK"/>
          </a:p>
        </p:txBody>
      </p:sp>
      <p:sp>
        <p:nvSpPr>
          <p:cNvPr id="5" name="Pladsholder til no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6" name="Pladsholder til sidefod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a-DK"/>
          </a:p>
        </p:txBody>
      </p:sp>
      <p:sp>
        <p:nvSpPr>
          <p:cNvPr id="7" name="Pladsholder til sli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009ADFA-A38D-4EE2-83F4-104A98AB6948}" type="slidenum">
              <a:rPr lang="da-DK" smtClean="0"/>
              <a:t>‹nr.›</a:t>
            </a:fld>
            <a:endParaRPr lang="da-DK"/>
          </a:p>
        </p:txBody>
      </p:sp>
    </p:spTree>
    <p:extLst>
      <p:ext uri="{BB962C8B-B14F-4D97-AF65-F5344CB8AC3E}">
        <p14:creationId xmlns:p14="http://schemas.microsoft.com/office/powerpoint/2010/main" val="22262430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003C989D-97C9-4DCF-B24A-0D1F315D4938}" type="slidenum">
              <a:rPr lang="da-DK" smtClean="0"/>
              <a:t>12</a:t>
            </a:fld>
            <a:endParaRPr lang="da-DK"/>
          </a:p>
        </p:txBody>
      </p:sp>
    </p:spTree>
    <p:extLst>
      <p:ext uri="{BB962C8B-B14F-4D97-AF65-F5344CB8AC3E}">
        <p14:creationId xmlns:p14="http://schemas.microsoft.com/office/powerpoint/2010/main" val="105385502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slid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244608D-26EC-DF39-3981-B5355841F733}"/>
              </a:ext>
            </a:extLst>
          </p:cNvPr>
          <p:cNvSpPr>
            <a:spLocks noGrp="1"/>
          </p:cNvSpPr>
          <p:nvPr>
            <p:ph type="ctrTitle"/>
          </p:nvPr>
        </p:nvSpPr>
        <p:spPr>
          <a:xfrm>
            <a:off x="1524000" y="1122363"/>
            <a:ext cx="9144000" cy="2387600"/>
          </a:xfrm>
        </p:spPr>
        <p:txBody>
          <a:bodyPr anchor="b"/>
          <a:lstStyle>
            <a:lvl1pPr algn="ctr">
              <a:defRPr sz="6000"/>
            </a:lvl1pPr>
          </a:lstStyle>
          <a:p>
            <a:r>
              <a:rPr lang="da-DK"/>
              <a:t>Klik for at redigere titeltypografien i masteren</a:t>
            </a:r>
          </a:p>
        </p:txBody>
      </p:sp>
      <p:sp>
        <p:nvSpPr>
          <p:cNvPr id="3" name="Undertitel 2">
            <a:extLst>
              <a:ext uri="{FF2B5EF4-FFF2-40B4-BE49-F238E27FC236}">
                <a16:creationId xmlns:a16="http://schemas.microsoft.com/office/drawing/2014/main" id="{B581A42A-F152-788C-69A1-F543E533223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Klik for at redigere undertiteltypografien i masteren</a:t>
            </a:r>
          </a:p>
        </p:txBody>
      </p:sp>
      <p:sp>
        <p:nvSpPr>
          <p:cNvPr id="4" name="Pladsholder til dato 3">
            <a:extLst>
              <a:ext uri="{FF2B5EF4-FFF2-40B4-BE49-F238E27FC236}">
                <a16:creationId xmlns:a16="http://schemas.microsoft.com/office/drawing/2014/main" id="{5ADF42CB-BDA9-DFE5-6751-8572B7CC5D60}"/>
              </a:ext>
            </a:extLst>
          </p:cNvPr>
          <p:cNvSpPr>
            <a:spLocks noGrp="1"/>
          </p:cNvSpPr>
          <p:nvPr>
            <p:ph type="dt" sz="half" idx="10"/>
          </p:nvPr>
        </p:nvSpPr>
        <p:spPr/>
        <p:txBody>
          <a:bodyPr/>
          <a:lstStyle/>
          <a:p>
            <a:fld id="{48220E38-AA60-462B-B13C-1338AA15F8E2}" type="datetimeFigureOut">
              <a:rPr lang="da-DK" smtClean="0"/>
              <a:t>06-05-2025</a:t>
            </a:fld>
            <a:endParaRPr lang="da-DK"/>
          </a:p>
        </p:txBody>
      </p:sp>
      <p:sp>
        <p:nvSpPr>
          <p:cNvPr id="5" name="Pladsholder til sidefod 4">
            <a:extLst>
              <a:ext uri="{FF2B5EF4-FFF2-40B4-BE49-F238E27FC236}">
                <a16:creationId xmlns:a16="http://schemas.microsoft.com/office/drawing/2014/main" id="{E9E50C00-FF59-349B-49C5-7248AD8E2B4B}"/>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C733CE2E-9E30-A657-8F6B-7DF3248FBAD2}"/>
              </a:ext>
            </a:extLst>
          </p:cNvPr>
          <p:cNvSpPr>
            <a:spLocks noGrp="1"/>
          </p:cNvSpPr>
          <p:nvPr>
            <p:ph type="sldNum" sz="quarter" idx="12"/>
          </p:nvPr>
        </p:nvSpPr>
        <p:spPr/>
        <p:txBody>
          <a:bodyPr/>
          <a:lstStyle/>
          <a:p>
            <a:fld id="{E4F0AD6A-ECB5-4D96-B118-CAAEF6DBF83E}" type="slidenum">
              <a:rPr lang="da-DK" smtClean="0"/>
              <a:t>‹nr.›</a:t>
            </a:fld>
            <a:endParaRPr lang="da-DK"/>
          </a:p>
        </p:txBody>
      </p:sp>
    </p:spTree>
    <p:extLst>
      <p:ext uri="{BB962C8B-B14F-4D97-AF65-F5344CB8AC3E}">
        <p14:creationId xmlns:p14="http://schemas.microsoft.com/office/powerpoint/2010/main" val="27382161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4D5282F-E705-E4C8-FEE6-59D789051BBE}"/>
              </a:ext>
            </a:extLst>
          </p:cNvPr>
          <p:cNvSpPr>
            <a:spLocks noGrp="1"/>
          </p:cNvSpPr>
          <p:nvPr>
            <p:ph type="title"/>
          </p:nvPr>
        </p:nvSpPr>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E2ED5A55-3B52-BC1A-326A-1C8A040E76AB}"/>
              </a:ext>
            </a:extLst>
          </p:cNvPr>
          <p:cNvSpPr>
            <a:spLocks noGrp="1"/>
          </p:cNvSpPr>
          <p:nvPr>
            <p:ph idx="1"/>
          </p:nvPr>
        </p:nvSpPr>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D70D3104-772E-D7D8-F5DA-90CFE8EFCD5D}"/>
              </a:ext>
            </a:extLst>
          </p:cNvPr>
          <p:cNvSpPr>
            <a:spLocks noGrp="1"/>
          </p:cNvSpPr>
          <p:nvPr>
            <p:ph type="dt" sz="half" idx="10"/>
          </p:nvPr>
        </p:nvSpPr>
        <p:spPr/>
        <p:txBody>
          <a:bodyPr/>
          <a:lstStyle/>
          <a:p>
            <a:fld id="{48220E38-AA60-462B-B13C-1338AA15F8E2}" type="datetimeFigureOut">
              <a:rPr lang="da-DK" smtClean="0"/>
              <a:t>06-05-2025</a:t>
            </a:fld>
            <a:endParaRPr lang="da-DK"/>
          </a:p>
        </p:txBody>
      </p:sp>
      <p:sp>
        <p:nvSpPr>
          <p:cNvPr id="5" name="Pladsholder til sidefod 4">
            <a:extLst>
              <a:ext uri="{FF2B5EF4-FFF2-40B4-BE49-F238E27FC236}">
                <a16:creationId xmlns:a16="http://schemas.microsoft.com/office/drawing/2014/main" id="{C6252E04-C550-A91F-42D9-B9F342160C90}"/>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C6843469-E0D9-FECE-0AEA-4B4E9DFEC8B0}"/>
              </a:ext>
            </a:extLst>
          </p:cNvPr>
          <p:cNvSpPr>
            <a:spLocks noGrp="1"/>
          </p:cNvSpPr>
          <p:nvPr>
            <p:ph type="sldNum" sz="quarter" idx="12"/>
          </p:nvPr>
        </p:nvSpPr>
        <p:spPr/>
        <p:txBody>
          <a:bodyPr/>
          <a:lstStyle/>
          <a:p>
            <a:fld id="{E4F0AD6A-ECB5-4D96-B118-CAAEF6DBF83E}" type="slidenum">
              <a:rPr lang="da-DK" smtClean="0"/>
              <a:t>‹nr.›</a:t>
            </a:fld>
            <a:endParaRPr lang="da-DK"/>
          </a:p>
        </p:txBody>
      </p:sp>
    </p:spTree>
    <p:extLst>
      <p:ext uri="{BB962C8B-B14F-4D97-AF65-F5344CB8AC3E}">
        <p14:creationId xmlns:p14="http://schemas.microsoft.com/office/powerpoint/2010/main" val="22853607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3A4CA8E-41B2-9352-02A6-0052CFA54E1F}"/>
              </a:ext>
            </a:extLst>
          </p:cNvPr>
          <p:cNvSpPr>
            <a:spLocks noGrp="1"/>
          </p:cNvSpPr>
          <p:nvPr>
            <p:ph type="title"/>
          </p:nvPr>
        </p:nvSpPr>
        <p:spPr>
          <a:xfrm>
            <a:off x="831850" y="1709738"/>
            <a:ext cx="10515600" cy="2852737"/>
          </a:xfrm>
        </p:spPr>
        <p:txBody>
          <a:bodyPr anchor="b"/>
          <a:lstStyle>
            <a:lvl1pPr>
              <a:defRPr sz="6000"/>
            </a:lvl1pPr>
          </a:lstStyle>
          <a:p>
            <a:r>
              <a:rPr lang="da-DK"/>
              <a:t>Klik for at redigere titeltypografien i masteren</a:t>
            </a:r>
          </a:p>
        </p:txBody>
      </p:sp>
      <p:sp>
        <p:nvSpPr>
          <p:cNvPr id="3" name="Pladsholder til tekst 2">
            <a:extLst>
              <a:ext uri="{FF2B5EF4-FFF2-40B4-BE49-F238E27FC236}">
                <a16:creationId xmlns:a16="http://schemas.microsoft.com/office/drawing/2014/main" id="{78A59C61-A43C-FCF6-204D-351BAE14B035}"/>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da-DK"/>
              <a:t>Klik for at redigere teksttypografierne i masteren</a:t>
            </a:r>
          </a:p>
        </p:txBody>
      </p:sp>
      <p:sp>
        <p:nvSpPr>
          <p:cNvPr id="4" name="Pladsholder til dato 3">
            <a:extLst>
              <a:ext uri="{FF2B5EF4-FFF2-40B4-BE49-F238E27FC236}">
                <a16:creationId xmlns:a16="http://schemas.microsoft.com/office/drawing/2014/main" id="{9BC6609F-DCA8-1ADB-42FA-61543E9A57D6}"/>
              </a:ext>
            </a:extLst>
          </p:cNvPr>
          <p:cNvSpPr>
            <a:spLocks noGrp="1"/>
          </p:cNvSpPr>
          <p:nvPr>
            <p:ph type="dt" sz="half" idx="10"/>
          </p:nvPr>
        </p:nvSpPr>
        <p:spPr/>
        <p:txBody>
          <a:bodyPr/>
          <a:lstStyle/>
          <a:p>
            <a:fld id="{48220E38-AA60-462B-B13C-1338AA15F8E2}" type="datetimeFigureOut">
              <a:rPr lang="da-DK" smtClean="0"/>
              <a:t>06-05-2025</a:t>
            </a:fld>
            <a:endParaRPr lang="da-DK"/>
          </a:p>
        </p:txBody>
      </p:sp>
      <p:sp>
        <p:nvSpPr>
          <p:cNvPr id="5" name="Pladsholder til sidefod 4">
            <a:extLst>
              <a:ext uri="{FF2B5EF4-FFF2-40B4-BE49-F238E27FC236}">
                <a16:creationId xmlns:a16="http://schemas.microsoft.com/office/drawing/2014/main" id="{D81FD14A-4B84-E497-E4C4-262C28780900}"/>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9A8BF4AC-5EE4-5415-CA59-2A1FCA427C53}"/>
              </a:ext>
            </a:extLst>
          </p:cNvPr>
          <p:cNvSpPr>
            <a:spLocks noGrp="1"/>
          </p:cNvSpPr>
          <p:nvPr>
            <p:ph type="sldNum" sz="quarter" idx="12"/>
          </p:nvPr>
        </p:nvSpPr>
        <p:spPr/>
        <p:txBody>
          <a:bodyPr/>
          <a:lstStyle/>
          <a:p>
            <a:fld id="{E4F0AD6A-ECB5-4D96-B118-CAAEF6DBF83E}" type="slidenum">
              <a:rPr lang="da-DK" smtClean="0"/>
              <a:t>‹nr.›</a:t>
            </a:fld>
            <a:endParaRPr lang="da-DK"/>
          </a:p>
        </p:txBody>
      </p:sp>
    </p:spTree>
    <p:extLst>
      <p:ext uri="{BB962C8B-B14F-4D97-AF65-F5344CB8AC3E}">
        <p14:creationId xmlns:p14="http://schemas.microsoft.com/office/powerpoint/2010/main" val="20940993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FE80A1B-8D8D-C559-3C0A-D9669D2A7CA5}"/>
              </a:ext>
            </a:extLst>
          </p:cNvPr>
          <p:cNvSpPr>
            <a:spLocks noGrp="1"/>
          </p:cNvSpPr>
          <p:nvPr>
            <p:ph type="title"/>
          </p:nvPr>
        </p:nvSpPr>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6F18B1AB-1547-A149-71AD-A15C4BDB88B0}"/>
              </a:ext>
            </a:extLst>
          </p:cNvPr>
          <p:cNvSpPr>
            <a:spLocks noGrp="1"/>
          </p:cNvSpPr>
          <p:nvPr>
            <p:ph sz="half" idx="1"/>
          </p:nvPr>
        </p:nvSpPr>
        <p:spPr>
          <a:xfrm>
            <a:off x="838200" y="1825625"/>
            <a:ext cx="5181600"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indhold 3">
            <a:extLst>
              <a:ext uri="{FF2B5EF4-FFF2-40B4-BE49-F238E27FC236}">
                <a16:creationId xmlns:a16="http://schemas.microsoft.com/office/drawing/2014/main" id="{8CC17483-49E7-4171-9B86-F3FFBB2EFE2C}"/>
              </a:ext>
            </a:extLst>
          </p:cNvPr>
          <p:cNvSpPr>
            <a:spLocks noGrp="1"/>
          </p:cNvSpPr>
          <p:nvPr>
            <p:ph sz="half" idx="2"/>
          </p:nvPr>
        </p:nvSpPr>
        <p:spPr>
          <a:xfrm>
            <a:off x="6172200" y="1825625"/>
            <a:ext cx="5181600"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dato 4">
            <a:extLst>
              <a:ext uri="{FF2B5EF4-FFF2-40B4-BE49-F238E27FC236}">
                <a16:creationId xmlns:a16="http://schemas.microsoft.com/office/drawing/2014/main" id="{9FDBFA0A-67D0-D559-8479-2AADF0AC1BF1}"/>
              </a:ext>
            </a:extLst>
          </p:cNvPr>
          <p:cNvSpPr>
            <a:spLocks noGrp="1"/>
          </p:cNvSpPr>
          <p:nvPr>
            <p:ph type="dt" sz="half" idx="10"/>
          </p:nvPr>
        </p:nvSpPr>
        <p:spPr/>
        <p:txBody>
          <a:bodyPr/>
          <a:lstStyle/>
          <a:p>
            <a:fld id="{48220E38-AA60-462B-B13C-1338AA15F8E2}" type="datetimeFigureOut">
              <a:rPr lang="da-DK" smtClean="0"/>
              <a:t>06-05-2025</a:t>
            </a:fld>
            <a:endParaRPr lang="da-DK"/>
          </a:p>
        </p:txBody>
      </p:sp>
      <p:sp>
        <p:nvSpPr>
          <p:cNvPr id="6" name="Pladsholder til sidefod 5">
            <a:extLst>
              <a:ext uri="{FF2B5EF4-FFF2-40B4-BE49-F238E27FC236}">
                <a16:creationId xmlns:a16="http://schemas.microsoft.com/office/drawing/2014/main" id="{BE356393-DBEF-0DED-F074-729A066245A3}"/>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FC245C1E-47A2-0AD1-9F52-7F7EBB3AF9CE}"/>
              </a:ext>
            </a:extLst>
          </p:cNvPr>
          <p:cNvSpPr>
            <a:spLocks noGrp="1"/>
          </p:cNvSpPr>
          <p:nvPr>
            <p:ph type="sldNum" sz="quarter" idx="12"/>
          </p:nvPr>
        </p:nvSpPr>
        <p:spPr/>
        <p:txBody>
          <a:bodyPr/>
          <a:lstStyle/>
          <a:p>
            <a:fld id="{E4F0AD6A-ECB5-4D96-B118-CAAEF6DBF83E}" type="slidenum">
              <a:rPr lang="da-DK" smtClean="0"/>
              <a:t>‹nr.›</a:t>
            </a:fld>
            <a:endParaRPr lang="da-DK"/>
          </a:p>
        </p:txBody>
      </p:sp>
    </p:spTree>
    <p:extLst>
      <p:ext uri="{BB962C8B-B14F-4D97-AF65-F5344CB8AC3E}">
        <p14:creationId xmlns:p14="http://schemas.microsoft.com/office/powerpoint/2010/main" val="13719606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ABE1FF6-DBD6-2F64-B7CD-6AD07B532309}"/>
              </a:ext>
            </a:extLst>
          </p:cNvPr>
          <p:cNvSpPr>
            <a:spLocks noGrp="1"/>
          </p:cNvSpPr>
          <p:nvPr>
            <p:ph type="title"/>
          </p:nvPr>
        </p:nvSpPr>
        <p:spPr>
          <a:xfrm>
            <a:off x="839788" y="365125"/>
            <a:ext cx="10515600" cy="1325563"/>
          </a:xfrm>
        </p:spPr>
        <p:txBody>
          <a:bodyPr/>
          <a:lstStyle/>
          <a:p>
            <a:r>
              <a:rPr lang="da-DK"/>
              <a:t>Klik for at redigere titeltypografien i masteren</a:t>
            </a:r>
          </a:p>
        </p:txBody>
      </p:sp>
      <p:sp>
        <p:nvSpPr>
          <p:cNvPr id="3" name="Pladsholder til tekst 2">
            <a:extLst>
              <a:ext uri="{FF2B5EF4-FFF2-40B4-BE49-F238E27FC236}">
                <a16:creationId xmlns:a16="http://schemas.microsoft.com/office/drawing/2014/main" id="{F4A3FA16-46B7-C64F-74BD-AFC327E6901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4" name="Pladsholder til indhold 3">
            <a:extLst>
              <a:ext uri="{FF2B5EF4-FFF2-40B4-BE49-F238E27FC236}">
                <a16:creationId xmlns:a16="http://schemas.microsoft.com/office/drawing/2014/main" id="{16C84ECF-44FB-AA14-C749-04CE6EF527A3}"/>
              </a:ext>
            </a:extLst>
          </p:cNvPr>
          <p:cNvSpPr>
            <a:spLocks noGrp="1"/>
          </p:cNvSpPr>
          <p:nvPr>
            <p:ph sz="half" idx="2"/>
          </p:nvPr>
        </p:nvSpPr>
        <p:spPr>
          <a:xfrm>
            <a:off x="839788" y="2505075"/>
            <a:ext cx="5157787" cy="368458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tekst 4">
            <a:extLst>
              <a:ext uri="{FF2B5EF4-FFF2-40B4-BE49-F238E27FC236}">
                <a16:creationId xmlns:a16="http://schemas.microsoft.com/office/drawing/2014/main" id="{23E9A137-4B54-62D7-7A21-90A7088BF30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6" name="Pladsholder til indhold 5">
            <a:extLst>
              <a:ext uri="{FF2B5EF4-FFF2-40B4-BE49-F238E27FC236}">
                <a16:creationId xmlns:a16="http://schemas.microsoft.com/office/drawing/2014/main" id="{DC09833D-9F4A-6C6E-CDE6-E6E6ECCF2E71}"/>
              </a:ext>
            </a:extLst>
          </p:cNvPr>
          <p:cNvSpPr>
            <a:spLocks noGrp="1"/>
          </p:cNvSpPr>
          <p:nvPr>
            <p:ph sz="quarter" idx="4"/>
          </p:nvPr>
        </p:nvSpPr>
        <p:spPr>
          <a:xfrm>
            <a:off x="6172200" y="2505075"/>
            <a:ext cx="5183188" cy="368458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7" name="Pladsholder til dato 6">
            <a:extLst>
              <a:ext uri="{FF2B5EF4-FFF2-40B4-BE49-F238E27FC236}">
                <a16:creationId xmlns:a16="http://schemas.microsoft.com/office/drawing/2014/main" id="{D84E25F3-FCDE-93C7-777D-EDCDB7DA2C27}"/>
              </a:ext>
            </a:extLst>
          </p:cNvPr>
          <p:cNvSpPr>
            <a:spLocks noGrp="1"/>
          </p:cNvSpPr>
          <p:nvPr>
            <p:ph type="dt" sz="half" idx="10"/>
          </p:nvPr>
        </p:nvSpPr>
        <p:spPr/>
        <p:txBody>
          <a:bodyPr/>
          <a:lstStyle/>
          <a:p>
            <a:fld id="{48220E38-AA60-462B-B13C-1338AA15F8E2}" type="datetimeFigureOut">
              <a:rPr lang="da-DK" smtClean="0"/>
              <a:t>06-05-2025</a:t>
            </a:fld>
            <a:endParaRPr lang="da-DK"/>
          </a:p>
        </p:txBody>
      </p:sp>
      <p:sp>
        <p:nvSpPr>
          <p:cNvPr id="8" name="Pladsholder til sidefod 7">
            <a:extLst>
              <a:ext uri="{FF2B5EF4-FFF2-40B4-BE49-F238E27FC236}">
                <a16:creationId xmlns:a16="http://schemas.microsoft.com/office/drawing/2014/main" id="{4A78C3A2-4735-F3E5-102E-70144F6CEEF6}"/>
              </a:ext>
            </a:extLst>
          </p:cNvPr>
          <p:cNvSpPr>
            <a:spLocks noGrp="1"/>
          </p:cNvSpPr>
          <p:nvPr>
            <p:ph type="ftr" sz="quarter" idx="11"/>
          </p:nvPr>
        </p:nvSpPr>
        <p:spPr/>
        <p:txBody>
          <a:bodyPr/>
          <a:lstStyle/>
          <a:p>
            <a:endParaRPr lang="da-DK"/>
          </a:p>
        </p:txBody>
      </p:sp>
      <p:sp>
        <p:nvSpPr>
          <p:cNvPr id="9" name="Pladsholder til slidenummer 8">
            <a:extLst>
              <a:ext uri="{FF2B5EF4-FFF2-40B4-BE49-F238E27FC236}">
                <a16:creationId xmlns:a16="http://schemas.microsoft.com/office/drawing/2014/main" id="{C632EED8-FE33-9764-625E-CA3AEB751483}"/>
              </a:ext>
            </a:extLst>
          </p:cNvPr>
          <p:cNvSpPr>
            <a:spLocks noGrp="1"/>
          </p:cNvSpPr>
          <p:nvPr>
            <p:ph type="sldNum" sz="quarter" idx="12"/>
          </p:nvPr>
        </p:nvSpPr>
        <p:spPr/>
        <p:txBody>
          <a:bodyPr/>
          <a:lstStyle/>
          <a:p>
            <a:fld id="{E4F0AD6A-ECB5-4D96-B118-CAAEF6DBF83E}" type="slidenum">
              <a:rPr lang="da-DK" smtClean="0"/>
              <a:t>‹nr.›</a:t>
            </a:fld>
            <a:endParaRPr lang="da-DK"/>
          </a:p>
        </p:txBody>
      </p:sp>
    </p:spTree>
    <p:extLst>
      <p:ext uri="{BB962C8B-B14F-4D97-AF65-F5344CB8AC3E}">
        <p14:creationId xmlns:p14="http://schemas.microsoft.com/office/powerpoint/2010/main" val="6824318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7465A31-DD32-B0E6-2C50-BF19C454E546}"/>
              </a:ext>
            </a:extLst>
          </p:cNvPr>
          <p:cNvSpPr>
            <a:spLocks noGrp="1"/>
          </p:cNvSpPr>
          <p:nvPr>
            <p:ph type="title"/>
          </p:nvPr>
        </p:nvSpPr>
        <p:spPr/>
        <p:txBody>
          <a:bodyPr/>
          <a:lstStyle/>
          <a:p>
            <a:r>
              <a:rPr lang="da-DK"/>
              <a:t>Klik for at redigere titeltypografien i masteren</a:t>
            </a:r>
          </a:p>
        </p:txBody>
      </p:sp>
      <p:sp>
        <p:nvSpPr>
          <p:cNvPr id="3" name="Pladsholder til dato 2">
            <a:extLst>
              <a:ext uri="{FF2B5EF4-FFF2-40B4-BE49-F238E27FC236}">
                <a16:creationId xmlns:a16="http://schemas.microsoft.com/office/drawing/2014/main" id="{541CEFCC-E49A-70A9-CBE2-BD8F00973E75}"/>
              </a:ext>
            </a:extLst>
          </p:cNvPr>
          <p:cNvSpPr>
            <a:spLocks noGrp="1"/>
          </p:cNvSpPr>
          <p:nvPr>
            <p:ph type="dt" sz="half" idx="10"/>
          </p:nvPr>
        </p:nvSpPr>
        <p:spPr/>
        <p:txBody>
          <a:bodyPr/>
          <a:lstStyle/>
          <a:p>
            <a:fld id="{48220E38-AA60-462B-B13C-1338AA15F8E2}" type="datetimeFigureOut">
              <a:rPr lang="da-DK" smtClean="0"/>
              <a:t>06-05-2025</a:t>
            </a:fld>
            <a:endParaRPr lang="da-DK"/>
          </a:p>
        </p:txBody>
      </p:sp>
      <p:sp>
        <p:nvSpPr>
          <p:cNvPr id="4" name="Pladsholder til sidefod 3">
            <a:extLst>
              <a:ext uri="{FF2B5EF4-FFF2-40B4-BE49-F238E27FC236}">
                <a16:creationId xmlns:a16="http://schemas.microsoft.com/office/drawing/2014/main" id="{588C3372-DB0A-68E3-69DC-7D1223ECD281}"/>
              </a:ext>
            </a:extLst>
          </p:cNvPr>
          <p:cNvSpPr>
            <a:spLocks noGrp="1"/>
          </p:cNvSpPr>
          <p:nvPr>
            <p:ph type="ftr" sz="quarter" idx="11"/>
          </p:nvPr>
        </p:nvSpPr>
        <p:spPr/>
        <p:txBody>
          <a:bodyPr/>
          <a:lstStyle/>
          <a:p>
            <a:endParaRPr lang="da-DK"/>
          </a:p>
        </p:txBody>
      </p:sp>
      <p:sp>
        <p:nvSpPr>
          <p:cNvPr id="5" name="Pladsholder til slidenummer 4">
            <a:extLst>
              <a:ext uri="{FF2B5EF4-FFF2-40B4-BE49-F238E27FC236}">
                <a16:creationId xmlns:a16="http://schemas.microsoft.com/office/drawing/2014/main" id="{73D2BD55-1812-ACEE-056E-A81340B03FA0}"/>
              </a:ext>
            </a:extLst>
          </p:cNvPr>
          <p:cNvSpPr>
            <a:spLocks noGrp="1"/>
          </p:cNvSpPr>
          <p:nvPr>
            <p:ph type="sldNum" sz="quarter" idx="12"/>
          </p:nvPr>
        </p:nvSpPr>
        <p:spPr/>
        <p:txBody>
          <a:bodyPr/>
          <a:lstStyle/>
          <a:p>
            <a:fld id="{E4F0AD6A-ECB5-4D96-B118-CAAEF6DBF83E}" type="slidenum">
              <a:rPr lang="da-DK" smtClean="0"/>
              <a:t>‹nr.›</a:t>
            </a:fld>
            <a:endParaRPr lang="da-DK"/>
          </a:p>
        </p:txBody>
      </p:sp>
    </p:spTree>
    <p:extLst>
      <p:ext uri="{BB962C8B-B14F-4D97-AF65-F5344CB8AC3E}">
        <p14:creationId xmlns:p14="http://schemas.microsoft.com/office/powerpoint/2010/main" val="26154531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dsholder til dato 1">
            <a:extLst>
              <a:ext uri="{FF2B5EF4-FFF2-40B4-BE49-F238E27FC236}">
                <a16:creationId xmlns:a16="http://schemas.microsoft.com/office/drawing/2014/main" id="{218CDC1C-6EC6-F35F-4869-40FC5D8844E9}"/>
              </a:ext>
            </a:extLst>
          </p:cNvPr>
          <p:cNvSpPr>
            <a:spLocks noGrp="1"/>
          </p:cNvSpPr>
          <p:nvPr>
            <p:ph type="dt" sz="half" idx="10"/>
          </p:nvPr>
        </p:nvSpPr>
        <p:spPr/>
        <p:txBody>
          <a:bodyPr/>
          <a:lstStyle/>
          <a:p>
            <a:fld id="{48220E38-AA60-462B-B13C-1338AA15F8E2}" type="datetimeFigureOut">
              <a:rPr lang="da-DK" smtClean="0"/>
              <a:t>06-05-2025</a:t>
            </a:fld>
            <a:endParaRPr lang="da-DK"/>
          </a:p>
        </p:txBody>
      </p:sp>
      <p:sp>
        <p:nvSpPr>
          <p:cNvPr id="3" name="Pladsholder til sidefod 2">
            <a:extLst>
              <a:ext uri="{FF2B5EF4-FFF2-40B4-BE49-F238E27FC236}">
                <a16:creationId xmlns:a16="http://schemas.microsoft.com/office/drawing/2014/main" id="{6691C286-ED35-5A93-FC8F-621430B7BBED}"/>
              </a:ext>
            </a:extLst>
          </p:cNvPr>
          <p:cNvSpPr>
            <a:spLocks noGrp="1"/>
          </p:cNvSpPr>
          <p:nvPr>
            <p:ph type="ftr" sz="quarter" idx="11"/>
          </p:nvPr>
        </p:nvSpPr>
        <p:spPr/>
        <p:txBody>
          <a:bodyPr/>
          <a:lstStyle/>
          <a:p>
            <a:endParaRPr lang="da-DK"/>
          </a:p>
        </p:txBody>
      </p:sp>
      <p:sp>
        <p:nvSpPr>
          <p:cNvPr id="4" name="Pladsholder til slidenummer 3">
            <a:extLst>
              <a:ext uri="{FF2B5EF4-FFF2-40B4-BE49-F238E27FC236}">
                <a16:creationId xmlns:a16="http://schemas.microsoft.com/office/drawing/2014/main" id="{10F5D0E7-2CD9-C271-CC31-FD171FE7D366}"/>
              </a:ext>
            </a:extLst>
          </p:cNvPr>
          <p:cNvSpPr>
            <a:spLocks noGrp="1"/>
          </p:cNvSpPr>
          <p:nvPr>
            <p:ph type="sldNum" sz="quarter" idx="12"/>
          </p:nvPr>
        </p:nvSpPr>
        <p:spPr/>
        <p:txBody>
          <a:bodyPr/>
          <a:lstStyle/>
          <a:p>
            <a:fld id="{E4F0AD6A-ECB5-4D96-B118-CAAEF6DBF83E}" type="slidenum">
              <a:rPr lang="da-DK" smtClean="0"/>
              <a:t>‹nr.›</a:t>
            </a:fld>
            <a:endParaRPr lang="da-DK"/>
          </a:p>
        </p:txBody>
      </p:sp>
    </p:spTree>
    <p:extLst>
      <p:ext uri="{BB962C8B-B14F-4D97-AF65-F5344CB8AC3E}">
        <p14:creationId xmlns:p14="http://schemas.microsoft.com/office/powerpoint/2010/main" val="621155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ECA2513-4FDB-A5CB-1F12-B66340E89965}"/>
              </a:ext>
            </a:extLst>
          </p:cNvPr>
          <p:cNvSpPr>
            <a:spLocks noGrp="1"/>
          </p:cNvSpPr>
          <p:nvPr>
            <p:ph type="title"/>
          </p:nvPr>
        </p:nvSpPr>
        <p:spPr>
          <a:xfrm>
            <a:off x="839788" y="457200"/>
            <a:ext cx="3932237" cy="1600200"/>
          </a:xfrm>
        </p:spPr>
        <p:txBody>
          <a:bodyPr anchor="b"/>
          <a:lstStyle>
            <a:lvl1pPr>
              <a:defRPr sz="3200"/>
            </a:lvl1pPr>
          </a:lstStyle>
          <a:p>
            <a:r>
              <a:rPr lang="da-DK"/>
              <a:t>Klik for at redigere titeltypografien i masteren</a:t>
            </a:r>
          </a:p>
        </p:txBody>
      </p:sp>
      <p:sp>
        <p:nvSpPr>
          <p:cNvPr id="3" name="Pladsholder til indhold 2">
            <a:extLst>
              <a:ext uri="{FF2B5EF4-FFF2-40B4-BE49-F238E27FC236}">
                <a16:creationId xmlns:a16="http://schemas.microsoft.com/office/drawing/2014/main" id="{6426E33A-2967-6A5C-09D6-BACD1B4422C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tekst 3">
            <a:extLst>
              <a:ext uri="{FF2B5EF4-FFF2-40B4-BE49-F238E27FC236}">
                <a16:creationId xmlns:a16="http://schemas.microsoft.com/office/drawing/2014/main" id="{5E38BA9B-B9F5-F7BA-0423-5D9A1ED184E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Pladsholder til dato 4">
            <a:extLst>
              <a:ext uri="{FF2B5EF4-FFF2-40B4-BE49-F238E27FC236}">
                <a16:creationId xmlns:a16="http://schemas.microsoft.com/office/drawing/2014/main" id="{5CE0F00E-CDA3-0281-BC3E-2E776DC96A1B}"/>
              </a:ext>
            </a:extLst>
          </p:cNvPr>
          <p:cNvSpPr>
            <a:spLocks noGrp="1"/>
          </p:cNvSpPr>
          <p:nvPr>
            <p:ph type="dt" sz="half" idx="10"/>
          </p:nvPr>
        </p:nvSpPr>
        <p:spPr/>
        <p:txBody>
          <a:bodyPr/>
          <a:lstStyle/>
          <a:p>
            <a:fld id="{48220E38-AA60-462B-B13C-1338AA15F8E2}" type="datetimeFigureOut">
              <a:rPr lang="da-DK" smtClean="0"/>
              <a:t>06-05-2025</a:t>
            </a:fld>
            <a:endParaRPr lang="da-DK"/>
          </a:p>
        </p:txBody>
      </p:sp>
      <p:sp>
        <p:nvSpPr>
          <p:cNvPr id="6" name="Pladsholder til sidefod 5">
            <a:extLst>
              <a:ext uri="{FF2B5EF4-FFF2-40B4-BE49-F238E27FC236}">
                <a16:creationId xmlns:a16="http://schemas.microsoft.com/office/drawing/2014/main" id="{513464ED-FD8F-6D8C-1E27-59788CC365B2}"/>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B9159D60-3CE4-42CF-B5CA-D096CE23F42C}"/>
              </a:ext>
            </a:extLst>
          </p:cNvPr>
          <p:cNvSpPr>
            <a:spLocks noGrp="1"/>
          </p:cNvSpPr>
          <p:nvPr>
            <p:ph type="sldNum" sz="quarter" idx="12"/>
          </p:nvPr>
        </p:nvSpPr>
        <p:spPr/>
        <p:txBody>
          <a:bodyPr/>
          <a:lstStyle/>
          <a:p>
            <a:fld id="{E4F0AD6A-ECB5-4D96-B118-CAAEF6DBF83E}" type="slidenum">
              <a:rPr lang="da-DK" smtClean="0"/>
              <a:t>‹nr.›</a:t>
            </a:fld>
            <a:endParaRPr lang="da-DK"/>
          </a:p>
        </p:txBody>
      </p:sp>
    </p:spTree>
    <p:extLst>
      <p:ext uri="{BB962C8B-B14F-4D97-AF65-F5344CB8AC3E}">
        <p14:creationId xmlns:p14="http://schemas.microsoft.com/office/powerpoint/2010/main" val="38733492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D6DCCB0-7B9E-9841-1221-33F4DF4E22CD}"/>
              </a:ext>
            </a:extLst>
          </p:cNvPr>
          <p:cNvSpPr>
            <a:spLocks noGrp="1"/>
          </p:cNvSpPr>
          <p:nvPr>
            <p:ph type="title"/>
          </p:nvPr>
        </p:nvSpPr>
        <p:spPr>
          <a:xfrm>
            <a:off x="839788" y="457200"/>
            <a:ext cx="3932237" cy="1600200"/>
          </a:xfrm>
        </p:spPr>
        <p:txBody>
          <a:bodyPr anchor="b"/>
          <a:lstStyle>
            <a:lvl1pPr>
              <a:defRPr sz="3200"/>
            </a:lvl1pPr>
          </a:lstStyle>
          <a:p>
            <a:r>
              <a:rPr lang="da-DK"/>
              <a:t>Klik for at redigere titeltypografien i masteren</a:t>
            </a:r>
          </a:p>
        </p:txBody>
      </p:sp>
      <p:sp>
        <p:nvSpPr>
          <p:cNvPr id="3" name="Pladsholder til billede 2">
            <a:extLst>
              <a:ext uri="{FF2B5EF4-FFF2-40B4-BE49-F238E27FC236}">
                <a16:creationId xmlns:a16="http://schemas.microsoft.com/office/drawing/2014/main" id="{9E1BA8EA-F3A8-B1B8-D6D1-824ABB5A6C7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a-DK"/>
          </a:p>
        </p:txBody>
      </p:sp>
      <p:sp>
        <p:nvSpPr>
          <p:cNvPr id="4" name="Pladsholder til tekst 3">
            <a:extLst>
              <a:ext uri="{FF2B5EF4-FFF2-40B4-BE49-F238E27FC236}">
                <a16:creationId xmlns:a16="http://schemas.microsoft.com/office/drawing/2014/main" id="{0700B9D1-493E-07EF-5F6B-F8064D1681F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Pladsholder til dato 4">
            <a:extLst>
              <a:ext uri="{FF2B5EF4-FFF2-40B4-BE49-F238E27FC236}">
                <a16:creationId xmlns:a16="http://schemas.microsoft.com/office/drawing/2014/main" id="{0CDE6054-FF6A-5973-00E4-A69FD9C29B23}"/>
              </a:ext>
            </a:extLst>
          </p:cNvPr>
          <p:cNvSpPr>
            <a:spLocks noGrp="1"/>
          </p:cNvSpPr>
          <p:nvPr>
            <p:ph type="dt" sz="half" idx="10"/>
          </p:nvPr>
        </p:nvSpPr>
        <p:spPr/>
        <p:txBody>
          <a:bodyPr/>
          <a:lstStyle/>
          <a:p>
            <a:fld id="{48220E38-AA60-462B-B13C-1338AA15F8E2}" type="datetimeFigureOut">
              <a:rPr lang="da-DK" smtClean="0"/>
              <a:t>06-05-2025</a:t>
            </a:fld>
            <a:endParaRPr lang="da-DK"/>
          </a:p>
        </p:txBody>
      </p:sp>
      <p:sp>
        <p:nvSpPr>
          <p:cNvPr id="6" name="Pladsholder til sidefod 5">
            <a:extLst>
              <a:ext uri="{FF2B5EF4-FFF2-40B4-BE49-F238E27FC236}">
                <a16:creationId xmlns:a16="http://schemas.microsoft.com/office/drawing/2014/main" id="{4EAB1991-8619-DE49-785B-266456D568C2}"/>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00EDA0F4-E09A-F295-2113-46499121F718}"/>
              </a:ext>
            </a:extLst>
          </p:cNvPr>
          <p:cNvSpPr>
            <a:spLocks noGrp="1"/>
          </p:cNvSpPr>
          <p:nvPr>
            <p:ph type="sldNum" sz="quarter" idx="12"/>
          </p:nvPr>
        </p:nvSpPr>
        <p:spPr/>
        <p:txBody>
          <a:bodyPr/>
          <a:lstStyle/>
          <a:p>
            <a:fld id="{E4F0AD6A-ECB5-4D96-B118-CAAEF6DBF83E}" type="slidenum">
              <a:rPr lang="da-DK" smtClean="0"/>
              <a:t>‹nr.›</a:t>
            </a:fld>
            <a:endParaRPr lang="da-DK"/>
          </a:p>
        </p:txBody>
      </p:sp>
    </p:spTree>
    <p:extLst>
      <p:ext uri="{BB962C8B-B14F-4D97-AF65-F5344CB8AC3E}">
        <p14:creationId xmlns:p14="http://schemas.microsoft.com/office/powerpoint/2010/main" val="19820804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3A90C46-7C36-F91B-554F-EAAF404B52A2}"/>
              </a:ext>
            </a:extLst>
          </p:cNvPr>
          <p:cNvSpPr>
            <a:spLocks noGrp="1"/>
          </p:cNvSpPr>
          <p:nvPr>
            <p:ph type="title"/>
          </p:nvPr>
        </p:nvSpPr>
        <p:spPr/>
        <p:txBody>
          <a:bodyPr/>
          <a:lstStyle/>
          <a:p>
            <a:r>
              <a:rPr lang="da-DK"/>
              <a:t>Klik for at redigere titeltypografien i masteren</a:t>
            </a:r>
          </a:p>
        </p:txBody>
      </p:sp>
      <p:sp>
        <p:nvSpPr>
          <p:cNvPr id="3" name="Pladsholder til lodret titel 2">
            <a:extLst>
              <a:ext uri="{FF2B5EF4-FFF2-40B4-BE49-F238E27FC236}">
                <a16:creationId xmlns:a16="http://schemas.microsoft.com/office/drawing/2014/main" id="{29B0E9B2-EE42-5202-C9FD-3F54E7CAF232}"/>
              </a:ext>
            </a:extLst>
          </p:cNvPr>
          <p:cNvSpPr>
            <a:spLocks noGrp="1"/>
          </p:cNvSpPr>
          <p:nvPr>
            <p:ph type="body" orient="vert" idx="1"/>
          </p:nvPr>
        </p:nvSpPr>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BF9C6CF8-ADB6-5988-B45F-890810882B4F}"/>
              </a:ext>
            </a:extLst>
          </p:cNvPr>
          <p:cNvSpPr>
            <a:spLocks noGrp="1"/>
          </p:cNvSpPr>
          <p:nvPr>
            <p:ph type="dt" sz="half" idx="10"/>
          </p:nvPr>
        </p:nvSpPr>
        <p:spPr/>
        <p:txBody>
          <a:bodyPr/>
          <a:lstStyle/>
          <a:p>
            <a:fld id="{48220E38-AA60-462B-B13C-1338AA15F8E2}" type="datetimeFigureOut">
              <a:rPr lang="da-DK" smtClean="0"/>
              <a:t>06-05-2025</a:t>
            </a:fld>
            <a:endParaRPr lang="da-DK"/>
          </a:p>
        </p:txBody>
      </p:sp>
      <p:sp>
        <p:nvSpPr>
          <p:cNvPr id="5" name="Pladsholder til sidefod 4">
            <a:extLst>
              <a:ext uri="{FF2B5EF4-FFF2-40B4-BE49-F238E27FC236}">
                <a16:creationId xmlns:a16="http://schemas.microsoft.com/office/drawing/2014/main" id="{52E6BB0F-86F3-594B-0D87-C730980CBE90}"/>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8F6C2FA2-F2CF-41B1-A7D7-CAB9FAED4E1A}"/>
              </a:ext>
            </a:extLst>
          </p:cNvPr>
          <p:cNvSpPr>
            <a:spLocks noGrp="1"/>
          </p:cNvSpPr>
          <p:nvPr>
            <p:ph type="sldNum" sz="quarter" idx="12"/>
          </p:nvPr>
        </p:nvSpPr>
        <p:spPr/>
        <p:txBody>
          <a:bodyPr/>
          <a:lstStyle/>
          <a:p>
            <a:fld id="{E4F0AD6A-ECB5-4D96-B118-CAAEF6DBF83E}" type="slidenum">
              <a:rPr lang="da-DK" smtClean="0"/>
              <a:t>‹nr.›</a:t>
            </a:fld>
            <a:endParaRPr lang="da-DK"/>
          </a:p>
        </p:txBody>
      </p:sp>
    </p:spTree>
    <p:extLst>
      <p:ext uri="{BB962C8B-B14F-4D97-AF65-F5344CB8AC3E}">
        <p14:creationId xmlns:p14="http://schemas.microsoft.com/office/powerpoint/2010/main" val="7231539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Lodret titel 1">
            <a:extLst>
              <a:ext uri="{FF2B5EF4-FFF2-40B4-BE49-F238E27FC236}">
                <a16:creationId xmlns:a16="http://schemas.microsoft.com/office/drawing/2014/main" id="{F9F6CEA3-F528-6802-50CF-6429542C0E34}"/>
              </a:ext>
            </a:extLst>
          </p:cNvPr>
          <p:cNvSpPr>
            <a:spLocks noGrp="1"/>
          </p:cNvSpPr>
          <p:nvPr>
            <p:ph type="title" orient="vert"/>
          </p:nvPr>
        </p:nvSpPr>
        <p:spPr>
          <a:xfrm>
            <a:off x="8724900" y="365125"/>
            <a:ext cx="2628900" cy="5811838"/>
          </a:xfrm>
        </p:spPr>
        <p:txBody>
          <a:bodyPr vert="eaVert"/>
          <a:lstStyle/>
          <a:p>
            <a:r>
              <a:rPr lang="da-DK"/>
              <a:t>Klik for at redigere titeltypografien i masteren</a:t>
            </a:r>
          </a:p>
        </p:txBody>
      </p:sp>
      <p:sp>
        <p:nvSpPr>
          <p:cNvPr id="3" name="Pladsholder til lodret titel 2">
            <a:extLst>
              <a:ext uri="{FF2B5EF4-FFF2-40B4-BE49-F238E27FC236}">
                <a16:creationId xmlns:a16="http://schemas.microsoft.com/office/drawing/2014/main" id="{5D155B0A-ED25-3692-13EA-759B81F5A411}"/>
              </a:ext>
            </a:extLst>
          </p:cNvPr>
          <p:cNvSpPr>
            <a:spLocks noGrp="1"/>
          </p:cNvSpPr>
          <p:nvPr>
            <p:ph type="body" orient="vert" idx="1"/>
          </p:nvPr>
        </p:nvSpPr>
        <p:spPr>
          <a:xfrm>
            <a:off x="838200" y="365125"/>
            <a:ext cx="7734300" cy="5811838"/>
          </a:xfrm>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4C2B0E0F-7001-6492-893D-88C25AFAE9DA}"/>
              </a:ext>
            </a:extLst>
          </p:cNvPr>
          <p:cNvSpPr>
            <a:spLocks noGrp="1"/>
          </p:cNvSpPr>
          <p:nvPr>
            <p:ph type="dt" sz="half" idx="10"/>
          </p:nvPr>
        </p:nvSpPr>
        <p:spPr/>
        <p:txBody>
          <a:bodyPr/>
          <a:lstStyle/>
          <a:p>
            <a:fld id="{48220E38-AA60-462B-B13C-1338AA15F8E2}" type="datetimeFigureOut">
              <a:rPr lang="da-DK" smtClean="0"/>
              <a:t>06-05-2025</a:t>
            </a:fld>
            <a:endParaRPr lang="da-DK"/>
          </a:p>
        </p:txBody>
      </p:sp>
      <p:sp>
        <p:nvSpPr>
          <p:cNvPr id="5" name="Pladsholder til sidefod 4">
            <a:extLst>
              <a:ext uri="{FF2B5EF4-FFF2-40B4-BE49-F238E27FC236}">
                <a16:creationId xmlns:a16="http://schemas.microsoft.com/office/drawing/2014/main" id="{46D981EF-4CEB-FD5C-C525-40545D7A4085}"/>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F0EB33F8-3B8D-175A-4BE1-791C21C86272}"/>
              </a:ext>
            </a:extLst>
          </p:cNvPr>
          <p:cNvSpPr>
            <a:spLocks noGrp="1"/>
          </p:cNvSpPr>
          <p:nvPr>
            <p:ph type="sldNum" sz="quarter" idx="12"/>
          </p:nvPr>
        </p:nvSpPr>
        <p:spPr/>
        <p:txBody>
          <a:bodyPr/>
          <a:lstStyle/>
          <a:p>
            <a:fld id="{E4F0AD6A-ECB5-4D96-B118-CAAEF6DBF83E}" type="slidenum">
              <a:rPr lang="da-DK" smtClean="0"/>
              <a:t>‹nr.›</a:t>
            </a:fld>
            <a:endParaRPr lang="da-DK"/>
          </a:p>
        </p:txBody>
      </p:sp>
    </p:spTree>
    <p:extLst>
      <p:ext uri="{BB962C8B-B14F-4D97-AF65-F5344CB8AC3E}">
        <p14:creationId xmlns:p14="http://schemas.microsoft.com/office/powerpoint/2010/main" val="14092830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titel 1">
            <a:extLst>
              <a:ext uri="{FF2B5EF4-FFF2-40B4-BE49-F238E27FC236}">
                <a16:creationId xmlns:a16="http://schemas.microsoft.com/office/drawing/2014/main" id="{27969F2E-1AEC-7232-357F-1BAD0BA3BE5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a-DK"/>
              <a:t>Klik for at redigere titeltypografien i masteren</a:t>
            </a:r>
          </a:p>
        </p:txBody>
      </p:sp>
      <p:sp>
        <p:nvSpPr>
          <p:cNvPr id="3" name="Pladsholder til tekst 2">
            <a:extLst>
              <a:ext uri="{FF2B5EF4-FFF2-40B4-BE49-F238E27FC236}">
                <a16:creationId xmlns:a16="http://schemas.microsoft.com/office/drawing/2014/main" id="{A4519E65-45C2-7D1A-6A58-2BDED69E6CA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62F37601-5780-E872-9789-C1229442556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48220E38-AA60-462B-B13C-1338AA15F8E2}" type="datetimeFigureOut">
              <a:rPr lang="da-DK" smtClean="0"/>
              <a:t>06-05-2025</a:t>
            </a:fld>
            <a:endParaRPr lang="da-DK"/>
          </a:p>
        </p:txBody>
      </p:sp>
      <p:sp>
        <p:nvSpPr>
          <p:cNvPr id="5" name="Pladsholder til sidefod 4">
            <a:extLst>
              <a:ext uri="{FF2B5EF4-FFF2-40B4-BE49-F238E27FC236}">
                <a16:creationId xmlns:a16="http://schemas.microsoft.com/office/drawing/2014/main" id="{54D3B6FF-0FB7-9843-B52F-D638BF275D9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da-DK"/>
          </a:p>
        </p:txBody>
      </p:sp>
      <p:sp>
        <p:nvSpPr>
          <p:cNvPr id="6" name="Pladsholder til slidenummer 5">
            <a:extLst>
              <a:ext uri="{FF2B5EF4-FFF2-40B4-BE49-F238E27FC236}">
                <a16:creationId xmlns:a16="http://schemas.microsoft.com/office/drawing/2014/main" id="{FF98F637-8490-23AC-6B9B-532A36E86B2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E4F0AD6A-ECB5-4D96-B118-CAAEF6DBF83E}" type="slidenum">
              <a:rPr lang="da-DK" smtClean="0"/>
              <a:t>‹nr.›</a:t>
            </a:fld>
            <a:endParaRPr lang="da-DK"/>
          </a:p>
        </p:txBody>
      </p:sp>
    </p:spTree>
    <p:extLst>
      <p:ext uri="{BB962C8B-B14F-4D97-AF65-F5344CB8AC3E}">
        <p14:creationId xmlns:p14="http://schemas.microsoft.com/office/powerpoint/2010/main" val="389981055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image" Target="../media/image4.sv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kstfelt 3">
            <a:extLst>
              <a:ext uri="{FF2B5EF4-FFF2-40B4-BE49-F238E27FC236}">
                <a16:creationId xmlns:a16="http://schemas.microsoft.com/office/drawing/2014/main" id="{2B387281-C528-1E20-D53D-B89975F3D23C}"/>
              </a:ext>
            </a:extLst>
          </p:cNvPr>
          <p:cNvSpPr txBox="1"/>
          <p:nvPr/>
        </p:nvSpPr>
        <p:spPr>
          <a:xfrm>
            <a:off x="466344" y="1360670"/>
            <a:ext cx="11567160" cy="707886"/>
          </a:xfrm>
          <a:prstGeom prst="rect">
            <a:avLst/>
          </a:prstGeom>
          <a:noFill/>
        </p:spPr>
        <p:txBody>
          <a:bodyPr wrap="square">
            <a:spAutoFit/>
          </a:bodyPr>
          <a:lstStyle/>
          <a:p>
            <a:pPr algn="ctr"/>
            <a:r>
              <a:rPr lang="da-DK" sz="4000" b="1" dirty="0"/>
              <a:t>PLC-kurven &amp; BCG-modellen</a:t>
            </a:r>
            <a:endParaRPr lang="da-DK" sz="4000" i="1" dirty="0"/>
          </a:p>
        </p:txBody>
      </p:sp>
      <p:sp>
        <p:nvSpPr>
          <p:cNvPr id="6" name="Tekstfelt 5">
            <a:extLst>
              <a:ext uri="{FF2B5EF4-FFF2-40B4-BE49-F238E27FC236}">
                <a16:creationId xmlns:a16="http://schemas.microsoft.com/office/drawing/2014/main" id="{3801887B-4C69-5FE8-C329-06A6F1BDB7EB}"/>
              </a:ext>
            </a:extLst>
          </p:cNvPr>
          <p:cNvSpPr txBox="1"/>
          <p:nvPr/>
        </p:nvSpPr>
        <p:spPr>
          <a:xfrm>
            <a:off x="3559302" y="1883890"/>
            <a:ext cx="6094476" cy="369332"/>
          </a:xfrm>
          <a:prstGeom prst="rect">
            <a:avLst/>
          </a:prstGeom>
          <a:noFill/>
        </p:spPr>
        <p:txBody>
          <a:bodyPr wrap="square">
            <a:spAutoFit/>
          </a:bodyPr>
          <a:lstStyle/>
          <a:p>
            <a:pPr algn="r"/>
            <a:r>
              <a:rPr lang="da-DK" sz="1800" i="1" dirty="0"/>
              <a:t>(Boston-modellen)</a:t>
            </a:r>
            <a:endParaRPr lang="da-DK" dirty="0"/>
          </a:p>
        </p:txBody>
      </p:sp>
      <p:pic>
        <p:nvPicPr>
          <p:cNvPr id="7" name="Billede 6" descr="Et billede, der indeholder linje/række, skærmbillede, design, kunst&#10;&#10;Indhold genereret af kunstig intelligens kan være forkert.">
            <a:extLst>
              <a:ext uri="{FF2B5EF4-FFF2-40B4-BE49-F238E27FC236}">
                <a16:creationId xmlns:a16="http://schemas.microsoft.com/office/drawing/2014/main" id="{C283C281-69FA-CA70-EE21-9615C60AF5A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55475" y="2591776"/>
            <a:ext cx="3407653" cy="1573910"/>
          </a:xfrm>
          <a:prstGeom prst="rect">
            <a:avLst/>
          </a:prstGeom>
        </p:spPr>
      </p:pic>
      <p:pic>
        <p:nvPicPr>
          <p:cNvPr id="8" name="Billede 7" descr="Et billede, der indeholder Grafik, skærmbillede, tegneserie, clipart&#10;&#10;Indhold genereret af kunstig intelligens kan være forkert.">
            <a:extLst>
              <a:ext uri="{FF2B5EF4-FFF2-40B4-BE49-F238E27FC236}">
                <a16:creationId xmlns:a16="http://schemas.microsoft.com/office/drawing/2014/main" id="{1A698743-8710-A330-F880-6A508C23B56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72534" y="2511339"/>
            <a:ext cx="2263991" cy="1734783"/>
          </a:xfrm>
          <a:prstGeom prst="rect">
            <a:avLst/>
          </a:prstGeom>
        </p:spPr>
      </p:pic>
      <p:pic>
        <p:nvPicPr>
          <p:cNvPr id="10" name="Grafik 9" descr="Badge Følg kontur">
            <a:extLst>
              <a:ext uri="{FF2B5EF4-FFF2-40B4-BE49-F238E27FC236}">
                <a16:creationId xmlns:a16="http://schemas.microsoft.com/office/drawing/2014/main" id="{74CD6EC5-A12D-C894-CB2F-8E9BC96C2332}"/>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6210631" y="2921531"/>
            <a:ext cx="914400" cy="914400"/>
          </a:xfrm>
          <a:prstGeom prst="rect">
            <a:avLst/>
          </a:prstGeom>
        </p:spPr>
      </p:pic>
      <p:sp>
        <p:nvSpPr>
          <p:cNvPr id="12" name="Tekstfelt 11">
            <a:extLst>
              <a:ext uri="{FF2B5EF4-FFF2-40B4-BE49-F238E27FC236}">
                <a16:creationId xmlns:a16="http://schemas.microsoft.com/office/drawing/2014/main" id="{6E1ABB25-A050-CFDF-C661-6EDB989882F1}"/>
              </a:ext>
            </a:extLst>
          </p:cNvPr>
          <p:cNvSpPr txBox="1"/>
          <p:nvPr/>
        </p:nvSpPr>
        <p:spPr>
          <a:xfrm>
            <a:off x="3163393" y="468118"/>
            <a:ext cx="6094476" cy="646331"/>
          </a:xfrm>
          <a:prstGeom prst="rect">
            <a:avLst/>
          </a:prstGeom>
          <a:noFill/>
        </p:spPr>
        <p:txBody>
          <a:bodyPr wrap="square">
            <a:spAutoFit/>
          </a:bodyPr>
          <a:lstStyle/>
          <a:p>
            <a:pPr algn="ctr"/>
            <a:r>
              <a:rPr lang="da-DK" b="1" dirty="0"/>
              <a:t>Marketingstrategi</a:t>
            </a:r>
          </a:p>
          <a:p>
            <a:pPr algn="ctr"/>
            <a:endParaRPr lang="da-DK" b="1" dirty="0"/>
          </a:p>
        </p:txBody>
      </p:sp>
    </p:spTree>
    <p:extLst>
      <p:ext uri="{BB962C8B-B14F-4D97-AF65-F5344CB8AC3E}">
        <p14:creationId xmlns:p14="http://schemas.microsoft.com/office/powerpoint/2010/main" val="20669763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996E92-6B34-F277-A6F6-E37305EFE8A0}"/>
            </a:ext>
          </a:extLst>
        </p:cNvPr>
        <p:cNvGrpSpPr/>
        <p:nvPr/>
      </p:nvGrpSpPr>
      <p:grpSpPr>
        <a:xfrm>
          <a:off x="0" y="0"/>
          <a:ext cx="0" cy="0"/>
          <a:chOff x="0" y="0"/>
          <a:chExt cx="0" cy="0"/>
        </a:xfrm>
      </p:grpSpPr>
      <p:pic>
        <p:nvPicPr>
          <p:cNvPr id="7" name="Billede 6" descr="Et billede, der indeholder linje/række, skærmbillede, design, kunst&#10;&#10;Indhold genereret af kunstig intelligens kan være forkert.">
            <a:extLst>
              <a:ext uri="{FF2B5EF4-FFF2-40B4-BE49-F238E27FC236}">
                <a16:creationId xmlns:a16="http://schemas.microsoft.com/office/drawing/2014/main" id="{872045A8-C3F0-1FF1-4147-79B3AE6186E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02718" y="2185415"/>
            <a:ext cx="5842756" cy="2698623"/>
          </a:xfrm>
          <a:prstGeom prst="rect">
            <a:avLst/>
          </a:prstGeom>
        </p:spPr>
      </p:pic>
      <p:sp>
        <p:nvSpPr>
          <p:cNvPr id="6" name="Tekstfelt 5">
            <a:extLst>
              <a:ext uri="{FF2B5EF4-FFF2-40B4-BE49-F238E27FC236}">
                <a16:creationId xmlns:a16="http://schemas.microsoft.com/office/drawing/2014/main" id="{E856316E-A23F-A430-16EE-1E1798D92DD0}"/>
              </a:ext>
            </a:extLst>
          </p:cNvPr>
          <p:cNvSpPr txBox="1"/>
          <p:nvPr/>
        </p:nvSpPr>
        <p:spPr>
          <a:xfrm>
            <a:off x="557784" y="1166842"/>
            <a:ext cx="5065776" cy="4524315"/>
          </a:xfrm>
          <a:prstGeom prst="rect">
            <a:avLst/>
          </a:prstGeom>
          <a:noFill/>
        </p:spPr>
        <p:txBody>
          <a:bodyPr wrap="square">
            <a:spAutoFit/>
          </a:bodyPr>
          <a:lstStyle/>
          <a:p>
            <a:r>
              <a:rPr lang="da-DK" b="1" dirty="0"/>
              <a:t>Virksomhedens produktportefølje</a:t>
            </a:r>
          </a:p>
          <a:p>
            <a:pPr>
              <a:buNone/>
            </a:pPr>
            <a:endParaRPr lang="da-DK" dirty="0"/>
          </a:p>
          <a:p>
            <a:pPr>
              <a:buNone/>
            </a:pPr>
            <a:r>
              <a:rPr lang="da-DK" dirty="0"/>
              <a:t>Produktstrategien omfatter også beslutninger om den rette </a:t>
            </a:r>
            <a:r>
              <a:rPr lang="da-DK" b="1" dirty="0"/>
              <a:t>produktportefølje</a:t>
            </a:r>
            <a:r>
              <a:rPr lang="da-DK" dirty="0"/>
              <a:t>. En produktportefølje handler om, at virksomheden helst skal have flere produkter i spil for ikke at være afhængig af kun én ydelse, som på et tidspunkt ikke længere efterspørges.</a:t>
            </a:r>
          </a:p>
          <a:p>
            <a:r>
              <a:rPr lang="da-DK" dirty="0"/>
              <a:t>Denne tankegang bygger på en teori om, at alle produkter og serviceydelser følger nogle faste faser i en </a:t>
            </a:r>
            <a:r>
              <a:rPr lang="da-DK" b="1" dirty="0"/>
              <a:t>produktlivscyklus</a:t>
            </a:r>
            <a:r>
              <a:rPr lang="da-DK" dirty="0"/>
              <a:t> (engelsk: </a:t>
            </a:r>
            <a:r>
              <a:rPr lang="da-DK" b="1" i="1" dirty="0"/>
              <a:t>P</a:t>
            </a:r>
            <a:r>
              <a:rPr lang="da-DK" i="1" dirty="0"/>
              <a:t>roduct </a:t>
            </a:r>
            <a:r>
              <a:rPr lang="da-DK" b="1" i="1" dirty="0"/>
              <a:t>L</a:t>
            </a:r>
            <a:r>
              <a:rPr lang="da-DK" i="1" dirty="0"/>
              <a:t>ife </a:t>
            </a:r>
            <a:r>
              <a:rPr lang="da-DK" b="1" i="1" dirty="0" err="1"/>
              <a:t>C</a:t>
            </a:r>
            <a:r>
              <a:rPr lang="da-DK" i="1" dirty="0" err="1"/>
              <a:t>ycle</a:t>
            </a:r>
            <a:r>
              <a:rPr lang="da-DK" i="1" dirty="0"/>
              <a:t> </a:t>
            </a:r>
            <a:r>
              <a:rPr lang="da-DK" dirty="0"/>
              <a:t>forkortet </a:t>
            </a:r>
            <a:r>
              <a:rPr lang="da-DK" b="1" dirty="0"/>
              <a:t>PLC</a:t>
            </a:r>
            <a:r>
              <a:rPr lang="da-DK" dirty="0"/>
              <a:t>): De fødes (udviklingsfase), vokser</a:t>
            </a:r>
            <a:r>
              <a:rPr lang="da-DK" i="1" dirty="0"/>
              <a:t> </a:t>
            </a:r>
            <a:r>
              <a:rPr lang="da-DK" dirty="0"/>
              <a:t>(introduktions- og vækstfase), ældes (modningsfase, hvor efterspørgslen er størst) og dør (nedgangsfase, hvor efterspørgslen falder).</a:t>
            </a:r>
          </a:p>
        </p:txBody>
      </p:sp>
      <p:sp>
        <p:nvSpPr>
          <p:cNvPr id="10" name="Tekstfelt 9">
            <a:extLst>
              <a:ext uri="{FF2B5EF4-FFF2-40B4-BE49-F238E27FC236}">
                <a16:creationId xmlns:a16="http://schemas.microsoft.com/office/drawing/2014/main" id="{791AEA48-096C-C7A3-9873-A993BE548506}"/>
              </a:ext>
            </a:extLst>
          </p:cNvPr>
          <p:cNvSpPr txBox="1"/>
          <p:nvPr/>
        </p:nvSpPr>
        <p:spPr>
          <a:xfrm>
            <a:off x="3048762" y="382262"/>
            <a:ext cx="6094476" cy="369332"/>
          </a:xfrm>
          <a:prstGeom prst="rect">
            <a:avLst/>
          </a:prstGeom>
          <a:noFill/>
        </p:spPr>
        <p:txBody>
          <a:bodyPr wrap="square">
            <a:spAutoFit/>
          </a:bodyPr>
          <a:lstStyle/>
          <a:p>
            <a:pPr algn="ctr"/>
            <a:r>
              <a:rPr lang="da-DK" b="1" dirty="0"/>
              <a:t>PLC-kurven</a:t>
            </a:r>
            <a:endParaRPr lang="da-DK" dirty="0"/>
          </a:p>
        </p:txBody>
      </p:sp>
    </p:spTree>
    <p:extLst>
      <p:ext uri="{BB962C8B-B14F-4D97-AF65-F5344CB8AC3E}">
        <p14:creationId xmlns:p14="http://schemas.microsoft.com/office/powerpoint/2010/main" val="7924999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A42C88-F49A-7A21-D505-998DE81FC0EB}"/>
            </a:ext>
          </a:extLst>
        </p:cNvPr>
        <p:cNvGrpSpPr/>
        <p:nvPr/>
      </p:nvGrpSpPr>
      <p:grpSpPr>
        <a:xfrm>
          <a:off x="0" y="0"/>
          <a:ext cx="0" cy="0"/>
          <a:chOff x="0" y="0"/>
          <a:chExt cx="0" cy="0"/>
        </a:xfrm>
      </p:grpSpPr>
      <p:pic>
        <p:nvPicPr>
          <p:cNvPr id="7" name="Billede 6" descr="Et billede, der indeholder linje/række, skærmbillede, design, kunst&#10;&#10;Indhold genereret af kunstig intelligens kan være forkert.">
            <a:extLst>
              <a:ext uri="{FF2B5EF4-FFF2-40B4-BE49-F238E27FC236}">
                <a16:creationId xmlns:a16="http://schemas.microsoft.com/office/drawing/2014/main" id="{AAFDF131-DEE3-90DE-A1D6-97C95CFC3E4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02718" y="2185415"/>
            <a:ext cx="5842756" cy="2698623"/>
          </a:xfrm>
          <a:prstGeom prst="rect">
            <a:avLst/>
          </a:prstGeom>
        </p:spPr>
      </p:pic>
      <p:sp>
        <p:nvSpPr>
          <p:cNvPr id="3" name="Tekstfelt 2">
            <a:extLst>
              <a:ext uri="{FF2B5EF4-FFF2-40B4-BE49-F238E27FC236}">
                <a16:creationId xmlns:a16="http://schemas.microsoft.com/office/drawing/2014/main" id="{8D0A73EB-4AA3-E6F7-6FE0-A3533B7943CC}"/>
              </a:ext>
            </a:extLst>
          </p:cNvPr>
          <p:cNvSpPr txBox="1"/>
          <p:nvPr/>
        </p:nvSpPr>
        <p:spPr>
          <a:xfrm>
            <a:off x="314436" y="2551836"/>
            <a:ext cx="6094476" cy="1754326"/>
          </a:xfrm>
          <a:prstGeom prst="rect">
            <a:avLst/>
          </a:prstGeom>
          <a:solidFill>
            <a:schemeClr val="accent2"/>
          </a:solidFill>
        </p:spPr>
        <p:txBody>
          <a:bodyPr wrap="square">
            <a:spAutoFit/>
          </a:bodyPr>
          <a:lstStyle/>
          <a:p>
            <a:r>
              <a:rPr lang="da-DK" dirty="0"/>
              <a:t>Der er stor forskel på, hvordan PLC-kurven ser ud for det enkelte produkt. En ny </a:t>
            </a:r>
            <a:r>
              <a:rPr lang="da-DK" b="1" dirty="0"/>
              <a:t>smartphone</a:t>
            </a:r>
            <a:r>
              <a:rPr lang="da-DK" dirty="0"/>
              <a:t> har fx en kort modningsfase, bl.a. fordi der hurtigt udvikles ny teknologi, mens den klassiske </a:t>
            </a:r>
            <a:r>
              <a:rPr lang="da-DK" b="1" dirty="0"/>
              <a:t>Coca-Cola</a:t>
            </a:r>
            <a:r>
              <a:rPr lang="da-DK" dirty="0"/>
              <a:t> har formået at forblive på sit modne livsstadie i mange årtier ved hjælp af massiv markedsføring.</a:t>
            </a:r>
          </a:p>
        </p:txBody>
      </p:sp>
    </p:spTree>
    <p:extLst>
      <p:ext uri="{BB962C8B-B14F-4D97-AF65-F5344CB8AC3E}">
        <p14:creationId xmlns:p14="http://schemas.microsoft.com/office/powerpoint/2010/main" val="14824134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C06074-6D09-D8A3-E182-3BCA810425BA}"/>
            </a:ext>
          </a:extLst>
        </p:cNvPr>
        <p:cNvGrpSpPr/>
        <p:nvPr/>
      </p:nvGrpSpPr>
      <p:grpSpPr>
        <a:xfrm>
          <a:off x="0" y="0"/>
          <a:ext cx="0" cy="0"/>
          <a:chOff x="0" y="0"/>
          <a:chExt cx="0" cy="0"/>
        </a:xfrm>
      </p:grpSpPr>
      <p:pic>
        <p:nvPicPr>
          <p:cNvPr id="2" name="Billede 1" descr="Et billede, der indeholder Grafik, skærmbillede, tegneserie, clipart&#10;&#10;Indhold genereret af kunstig intelligens kan være forkert.">
            <a:extLst>
              <a:ext uri="{FF2B5EF4-FFF2-40B4-BE49-F238E27FC236}">
                <a16:creationId xmlns:a16="http://schemas.microsoft.com/office/drawing/2014/main" id="{164DFAF8-0938-39B4-F4F4-11D6AB30DC9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8748" y="1544163"/>
            <a:ext cx="4919640" cy="3769674"/>
          </a:xfrm>
          <a:prstGeom prst="rect">
            <a:avLst/>
          </a:prstGeom>
        </p:spPr>
      </p:pic>
      <p:sp>
        <p:nvSpPr>
          <p:cNvPr id="5" name="Tekstfelt 4">
            <a:extLst>
              <a:ext uri="{FF2B5EF4-FFF2-40B4-BE49-F238E27FC236}">
                <a16:creationId xmlns:a16="http://schemas.microsoft.com/office/drawing/2014/main" id="{6C5F0DE5-2863-4068-10DB-A9C7D242A72F}"/>
              </a:ext>
            </a:extLst>
          </p:cNvPr>
          <p:cNvSpPr txBox="1"/>
          <p:nvPr/>
        </p:nvSpPr>
        <p:spPr>
          <a:xfrm>
            <a:off x="6096000" y="1897517"/>
            <a:ext cx="5584698" cy="3416320"/>
          </a:xfrm>
          <a:prstGeom prst="rect">
            <a:avLst/>
          </a:prstGeom>
          <a:noFill/>
        </p:spPr>
        <p:txBody>
          <a:bodyPr wrap="square">
            <a:spAutoFit/>
          </a:bodyPr>
          <a:lstStyle/>
          <a:p>
            <a:pPr>
              <a:buNone/>
            </a:pPr>
            <a:r>
              <a:rPr lang="da-DK" dirty="0"/>
              <a:t>Som redskab til at diskutere styrker og svagheder i virksomhedens produktportefølje kan man anvende </a:t>
            </a:r>
            <a:r>
              <a:rPr lang="da-DK" b="1" dirty="0"/>
              <a:t>BCG-modellen</a:t>
            </a:r>
            <a:r>
              <a:rPr lang="da-DK" dirty="0"/>
              <a:t>, eller </a:t>
            </a:r>
            <a:r>
              <a:rPr lang="da-DK" b="1" dirty="0"/>
              <a:t>Boston-modellen</a:t>
            </a:r>
            <a:r>
              <a:rPr lang="da-DK" dirty="0"/>
              <a:t>, opkaldt efter konsulentvirksomheden </a:t>
            </a:r>
            <a:r>
              <a:rPr lang="da-DK" b="1" i="1" dirty="0"/>
              <a:t>B</a:t>
            </a:r>
            <a:r>
              <a:rPr lang="da-DK" i="1" dirty="0"/>
              <a:t>oston </a:t>
            </a:r>
            <a:r>
              <a:rPr lang="da-DK" b="1" i="1" dirty="0"/>
              <a:t>C</a:t>
            </a:r>
            <a:r>
              <a:rPr lang="da-DK" i="1" dirty="0"/>
              <a:t>onsulting </a:t>
            </a:r>
            <a:r>
              <a:rPr lang="da-DK" b="1" i="1" dirty="0"/>
              <a:t>G</a:t>
            </a:r>
            <a:r>
              <a:rPr lang="da-DK" i="1" dirty="0"/>
              <a:t>roup</a:t>
            </a:r>
            <a:r>
              <a:rPr lang="da-DK" dirty="0"/>
              <a:t>, der har udviklet den.</a:t>
            </a:r>
          </a:p>
          <a:p>
            <a:r>
              <a:rPr lang="da-DK" dirty="0"/>
              <a:t>Modellen består af </a:t>
            </a:r>
            <a:r>
              <a:rPr lang="da-DK" b="1" dirty="0"/>
              <a:t>fire kategorier</a:t>
            </a:r>
            <a:r>
              <a:rPr lang="da-DK" dirty="0"/>
              <a:t> (</a:t>
            </a:r>
            <a:r>
              <a:rPr lang="da-DK" i="1" dirty="0" err="1"/>
              <a:t>Question</a:t>
            </a:r>
            <a:r>
              <a:rPr lang="da-DK" i="1" dirty="0"/>
              <a:t> Marks</a:t>
            </a:r>
            <a:r>
              <a:rPr lang="da-DK" dirty="0"/>
              <a:t>, </a:t>
            </a:r>
            <a:r>
              <a:rPr lang="da-DK" i="1" dirty="0"/>
              <a:t>Stars</a:t>
            </a:r>
            <a:r>
              <a:rPr lang="da-DK" dirty="0"/>
              <a:t>, </a:t>
            </a:r>
            <a:r>
              <a:rPr lang="da-DK" i="1" dirty="0"/>
              <a:t>Cash </a:t>
            </a:r>
            <a:r>
              <a:rPr lang="da-DK" i="1" dirty="0" err="1"/>
              <a:t>Cows</a:t>
            </a:r>
            <a:r>
              <a:rPr lang="da-DK" dirty="0"/>
              <a:t> og </a:t>
            </a:r>
            <a:r>
              <a:rPr lang="da-DK" i="1" dirty="0"/>
              <a:t>Dogs</a:t>
            </a:r>
            <a:r>
              <a:rPr lang="da-DK" dirty="0"/>
              <a:t>), som hver repræsenterer et produkt, en serviceydelse, en produktgruppe eller et strategisk forretningsområde, der befinder sig i hver sin livsfase med forskellig markedsvækst og markedsandel. En forenklet udgave af modellen er forklaret nedenfor.</a:t>
            </a:r>
          </a:p>
        </p:txBody>
      </p:sp>
      <p:sp>
        <p:nvSpPr>
          <p:cNvPr id="8" name="Tekstfelt 7">
            <a:extLst>
              <a:ext uri="{FF2B5EF4-FFF2-40B4-BE49-F238E27FC236}">
                <a16:creationId xmlns:a16="http://schemas.microsoft.com/office/drawing/2014/main" id="{B60A348F-1B98-2845-3337-7E95035554D5}"/>
              </a:ext>
            </a:extLst>
          </p:cNvPr>
          <p:cNvSpPr txBox="1"/>
          <p:nvPr/>
        </p:nvSpPr>
        <p:spPr>
          <a:xfrm>
            <a:off x="3048762" y="382262"/>
            <a:ext cx="6094476" cy="369332"/>
          </a:xfrm>
          <a:prstGeom prst="rect">
            <a:avLst/>
          </a:prstGeom>
          <a:noFill/>
        </p:spPr>
        <p:txBody>
          <a:bodyPr wrap="square">
            <a:spAutoFit/>
          </a:bodyPr>
          <a:lstStyle/>
          <a:p>
            <a:pPr algn="ctr"/>
            <a:r>
              <a:rPr lang="da-DK" b="1" dirty="0"/>
              <a:t>Boston-modellen</a:t>
            </a:r>
            <a:endParaRPr lang="da-DK" dirty="0"/>
          </a:p>
        </p:txBody>
      </p:sp>
    </p:spTree>
    <p:extLst>
      <p:ext uri="{BB962C8B-B14F-4D97-AF65-F5344CB8AC3E}">
        <p14:creationId xmlns:p14="http://schemas.microsoft.com/office/powerpoint/2010/main" val="33992098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868594-F64A-E489-61FE-DFD24A09083C}"/>
            </a:ext>
          </a:extLst>
        </p:cNvPr>
        <p:cNvGrpSpPr/>
        <p:nvPr/>
      </p:nvGrpSpPr>
      <p:grpSpPr>
        <a:xfrm>
          <a:off x="0" y="0"/>
          <a:ext cx="0" cy="0"/>
          <a:chOff x="0" y="0"/>
          <a:chExt cx="0" cy="0"/>
        </a:xfrm>
      </p:grpSpPr>
      <p:pic>
        <p:nvPicPr>
          <p:cNvPr id="2" name="Billede 1" descr="Et billede, der indeholder Grafik, skærmbillede, tegneserie, clipart&#10;&#10;Indhold genereret af kunstig intelligens kan være forkert.">
            <a:extLst>
              <a:ext uri="{FF2B5EF4-FFF2-40B4-BE49-F238E27FC236}">
                <a16:creationId xmlns:a16="http://schemas.microsoft.com/office/drawing/2014/main" id="{B9C8F1AD-F8C9-BB4F-DCE7-B181914DB3F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8496" y="382262"/>
            <a:ext cx="2530621" cy="1939088"/>
          </a:xfrm>
          <a:prstGeom prst="rect">
            <a:avLst/>
          </a:prstGeom>
        </p:spPr>
      </p:pic>
      <p:sp>
        <p:nvSpPr>
          <p:cNvPr id="8" name="Tekstfelt 7">
            <a:extLst>
              <a:ext uri="{FF2B5EF4-FFF2-40B4-BE49-F238E27FC236}">
                <a16:creationId xmlns:a16="http://schemas.microsoft.com/office/drawing/2014/main" id="{BE91B8A8-92FB-F4E0-B7ED-B9201D29E998}"/>
              </a:ext>
            </a:extLst>
          </p:cNvPr>
          <p:cNvSpPr txBox="1"/>
          <p:nvPr/>
        </p:nvSpPr>
        <p:spPr>
          <a:xfrm>
            <a:off x="3048762" y="382262"/>
            <a:ext cx="6094476" cy="369332"/>
          </a:xfrm>
          <a:prstGeom prst="rect">
            <a:avLst/>
          </a:prstGeom>
          <a:noFill/>
        </p:spPr>
        <p:txBody>
          <a:bodyPr wrap="square">
            <a:spAutoFit/>
          </a:bodyPr>
          <a:lstStyle/>
          <a:p>
            <a:pPr algn="ctr"/>
            <a:r>
              <a:rPr lang="da-DK" b="1" dirty="0"/>
              <a:t>Boston-modellen</a:t>
            </a:r>
            <a:endParaRPr lang="da-DK" dirty="0"/>
          </a:p>
        </p:txBody>
      </p:sp>
      <p:sp>
        <p:nvSpPr>
          <p:cNvPr id="4" name="Tekstfelt 3">
            <a:extLst>
              <a:ext uri="{FF2B5EF4-FFF2-40B4-BE49-F238E27FC236}">
                <a16:creationId xmlns:a16="http://schemas.microsoft.com/office/drawing/2014/main" id="{99542DC8-139A-AAA3-B46A-ACB8F0462FD9}"/>
              </a:ext>
            </a:extLst>
          </p:cNvPr>
          <p:cNvSpPr txBox="1"/>
          <p:nvPr/>
        </p:nvSpPr>
        <p:spPr>
          <a:xfrm>
            <a:off x="212979" y="2622953"/>
            <a:ext cx="11766042" cy="3970318"/>
          </a:xfrm>
          <a:prstGeom prst="rect">
            <a:avLst/>
          </a:prstGeom>
          <a:noFill/>
        </p:spPr>
        <p:txBody>
          <a:bodyPr wrap="square">
            <a:spAutoFit/>
          </a:bodyPr>
          <a:lstStyle/>
          <a:p>
            <a:pPr>
              <a:buNone/>
            </a:pPr>
            <a:r>
              <a:rPr lang="da-DK" b="1" i="1" dirty="0" err="1"/>
              <a:t>Question</a:t>
            </a:r>
            <a:r>
              <a:rPr lang="da-DK" b="1" i="1" dirty="0"/>
              <a:t> Marks</a:t>
            </a:r>
            <a:r>
              <a:rPr lang="da-DK" dirty="0"/>
              <a:t> er produkter, der har en høj vækst, men endnu en lille markedsandel. Disse produktgrupper, som ofte befinder sig i en introduktionsfase, kaldes spørgsmålstegn, fordi det er uvist, om de vil slå igennem på markedet. Her skal der i særlig grad tages stilling til, hvor mange ressourcer der skal investeres i markedsføring og distribution.</a:t>
            </a:r>
          </a:p>
          <a:p>
            <a:pPr>
              <a:buNone/>
            </a:pPr>
            <a:endParaRPr lang="da-DK" dirty="0"/>
          </a:p>
          <a:p>
            <a:pPr>
              <a:buNone/>
            </a:pPr>
            <a:r>
              <a:rPr lang="da-DK" b="1" i="1" dirty="0"/>
              <a:t>Stars</a:t>
            </a:r>
            <a:r>
              <a:rPr lang="da-DK" dirty="0"/>
              <a:t> er produkter, der både har en høj markedsandel og stadig vokser i omsætning. Stjernerne ligger i PLC-kurvens vækstfase og kræver fortsat investeringer, før de bliver lige så profitable som </a:t>
            </a:r>
            <a:r>
              <a:rPr lang="da-DK" i="1" dirty="0"/>
              <a:t>Cash </a:t>
            </a:r>
            <a:r>
              <a:rPr lang="da-DK" i="1" dirty="0" err="1"/>
              <a:t>Cows</a:t>
            </a:r>
            <a:r>
              <a:rPr lang="da-DK" dirty="0"/>
              <a:t>.</a:t>
            </a:r>
          </a:p>
          <a:p>
            <a:pPr>
              <a:buNone/>
            </a:pPr>
            <a:endParaRPr lang="da-DK" dirty="0"/>
          </a:p>
          <a:p>
            <a:pPr>
              <a:buNone/>
            </a:pPr>
            <a:r>
              <a:rPr lang="da-DK" b="1" i="1" dirty="0"/>
              <a:t>Cash </a:t>
            </a:r>
            <a:r>
              <a:rPr lang="da-DK" b="1" i="1" dirty="0" err="1"/>
              <a:t>Cows</a:t>
            </a:r>
            <a:r>
              <a:rPr lang="da-DK" dirty="0"/>
              <a:t> er produkter eller forretningsområder, der for længst er modnet og har en høj markedsandel. Derimod har produkterne ikke længere en høj vækst. Disse produkter giver både stor omsætning og indtjening, og virksomheden bør derfor forsøge at fastholde sin markedsandel i denne kategori.</a:t>
            </a:r>
          </a:p>
          <a:p>
            <a:pPr>
              <a:buNone/>
            </a:pPr>
            <a:endParaRPr lang="da-DK" dirty="0"/>
          </a:p>
          <a:p>
            <a:pPr>
              <a:buNone/>
            </a:pPr>
            <a:r>
              <a:rPr lang="da-DK" b="1" i="1" dirty="0"/>
              <a:t>Dogs</a:t>
            </a:r>
            <a:r>
              <a:rPr lang="da-DK" dirty="0"/>
              <a:t> er de produktgrupper eller forretningsområder, der både har lav markedsandel og lav vækst. Disse bør som hovedregel afvikles, medmindre de tjener et særligt strategisk formål. Det kan fx være et område, som giver god PR eller på anden måde gavner virksomhedens image og positionering i markedet.</a:t>
            </a:r>
          </a:p>
        </p:txBody>
      </p:sp>
    </p:spTree>
    <p:extLst>
      <p:ext uri="{BB962C8B-B14F-4D97-AF65-F5344CB8AC3E}">
        <p14:creationId xmlns:p14="http://schemas.microsoft.com/office/powerpoint/2010/main" val="29252641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4F4AC6-EFEC-296E-6AEF-14B6D51C7B63}"/>
            </a:ext>
          </a:extLst>
        </p:cNvPr>
        <p:cNvGrpSpPr/>
        <p:nvPr/>
      </p:nvGrpSpPr>
      <p:grpSpPr>
        <a:xfrm>
          <a:off x="0" y="0"/>
          <a:ext cx="0" cy="0"/>
          <a:chOff x="0" y="0"/>
          <a:chExt cx="0" cy="0"/>
        </a:xfrm>
      </p:grpSpPr>
      <p:sp>
        <p:nvSpPr>
          <p:cNvPr id="8" name="Tekstfelt 7">
            <a:extLst>
              <a:ext uri="{FF2B5EF4-FFF2-40B4-BE49-F238E27FC236}">
                <a16:creationId xmlns:a16="http://schemas.microsoft.com/office/drawing/2014/main" id="{044834E2-2172-523A-1655-235A3968A028}"/>
              </a:ext>
            </a:extLst>
          </p:cNvPr>
          <p:cNvSpPr txBox="1"/>
          <p:nvPr/>
        </p:nvSpPr>
        <p:spPr>
          <a:xfrm>
            <a:off x="3048762" y="382262"/>
            <a:ext cx="6094476" cy="369332"/>
          </a:xfrm>
          <a:prstGeom prst="rect">
            <a:avLst/>
          </a:prstGeom>
          <a:noFill/>
        </p:spPr>
        <p:txBody>
          <a:bodyPr wrap="square">
            <a:spAutoFit/>
          </a:bodyPr>
          <a:lstStyle/>
          <a:p>
            <a:pPr algn="ctr"/>
            <a:r>
              <a:rPr lang="da-DK" b="1" dirty="0"/>
              <a:t>Boston-modellen</a:t>
            </a:r>
            <a:endParaRPr lang="da-DK" dirty="0"/>
          </a:p>
        </p:txBody>
      </p:sp>
      <p:sp>
        <p:nvSpPr>
          <p:cNvPr id="5" name="Tekstfelt 4">
            <a:extLst>
              <a:ext uri="{FF2B5EF4-FFF2-40B4-BE49-F238E27FC236}">
                <a16:creationId xmlns:a16="http://schemas.microsoft.com/office/drawing/2014/main" id="{05BD436B-0999-4B60-9B1A-084FF12E61B2}"/>
              </a:ext>
            </a:extLst>
          </p:cNvPr>
          <p:cNvSpPr txBox="1"/>
          <p:nvPr/>
        </p:nvSpPr>
        <p:spPr>
          <a:xfrm>
            <a:off x="5808726" y="2690336"/>
            <a:ext cx="6094476" cy="1477328"/>
          </a:xfrm>
          <a:prstGeom prst="rect">
            <a:avLst/>
          </a:prstGeom>
          <a:solidFill>
            <a:schemeClr val="accent4">
              <a:lumMod val="20000"/>
              <a:lumOff val="80000"/>
            </a:schemeClr>
          </a:solidFill>
        </p:spPr>
        <p:txBody>
          <a:bodyPr wrap="square">
            <a:spAutoFit/>
          </a:bodyPr>
          <a:lstStyle/>
          <a:p>
            <a:r>
              <a:rPr lang="da-DK" dirty="0"/>
              <a:t>BCG-modellen kan anvendes til alle virksomhedstyper, men den er særlig relevant for produktionsvirksomheder, der er afhængige af længere tid til produktudvikling, og som dermed skal være ekstra opmærksomme på produkternes placering i PLC-kurven.</a:t>
            </a:r>
          </a:p>
        </p:txBody>
      </p:sp>
      <p:pic>
        <p:nvPicPr>
          <p:cNvPr id="6" name="Billede 5" descr="Et billede, der indeholder Grafik, skærmbillede, tegneserie, clipart&#10;&#10;Indhold genereret af kunstig intelligens kan være forkert.">
            <a:extLst>
              <a:ext uri="{FF2B5EF4-FFF2-40B4-BE49-F238E27FC236}">
                <a16:creationId xmlns:a16="http://schemas.microsoft.com/office/drawing/2014/main" id="{5172E046-04AB-4AEB-CEB7-723D62FD68C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8748" y="1544163"/>
            <a:ext cx="4919640" cy="3769674"/>
          </a:xfrm>
          <a:prstGeom prst="rect">
            <a:avLst/>
          </a:prstGeom>
        </p:spPr>
      </p:pic>
    </p:spTree>
    <p:extLst>
      <p:ext uri="{BB962C8B-B14F-4D97-AF65-F5344CB8AC3E}">
        <p14:creationId xmlns:p14="http://schemas.microsoft.com/office/powerpoint/2010/main" val="25492396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lede 4" descr="Et billede, der indeholder Grafik, skærmbillede, tegneserie, clipart&#10;&#10;Indhold genereret af kunstig intelligens kan være forkert.">
            <a:extLst>
              <a:ext uri="{FF2B5EF4-FFF2-40B4-BE49-F238E27FC236}">
                <a16:creationId xmlns:a16="http://schemas.microsoft.com/office/drawing/2014/main" id="{C0A7CD03-879D-D291-25FA-8D0E1468928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81244" y="479238"/>
            <a:ext cx="7301434" cy="5594724"/>
          </a:xfrm>
          <a:prstGeom prst="rect">
            <a:avLst/>
          </a:prstGeom>
        </p:spPr>
      </p:pic>
      <p:pic>
        <p:nvPicPr>
          <p:cNvPr id="7" name="Billede 6" descr="Et billede, der indeholder linje/række, skærmbillede, design, kunst&#10;&#10;Indhold genereret af kunstig intelligens kan være forkert.">
            <a:extLst>
              <a:ext uri="{FF2B5EF4-FFF2-40B4-BE49-F238E27FC236}">
                <a16:creationId xmlns:a16="http://schemas.microsoft.com/office/drawing/2014/main" id="{349F090C-D9CE-7420-25E5-C4A2811E389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62175" y="1906905"/>
            <a:ext cx="7539572" cy="3482340"/>
          </a:xfrm>
          <a:prstGeom prst="rect">
            <a:avLst/>
          </a:prstGeom>
        </p:spPr>
      </p:pic>
    </p:spTree>
    <p:extLst>
      <p:ext uri="{BB962C8B-B14F-4D97-AF65-F5344CB8AC3E}">
        <p14:creationId xmlns:p14="http://schemas.microsoft.com/office/powerpoint/2010/main" val="21967327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kstfelt 4">
            <a:extLst>
              <a:ext uri="{FF2B5EF4-FFF2-40B4-BE49-F238E27FC236}">
                <a16:creationId xmlns:a16="http://schemas.microsoft.com/office/drawing/2014/main" id="{FA6BFFB7-08F7-C7DC-3386-2C418E862716}"/>
              </a:ext>
            </a:extLst>
          </p:cNvPr>
          <p:cNvSpPr txBox="1"/>
          <p:nvPr/>
        </p:nvSpPr>
        <p:spPr>
          <a:xfrm>
            <a:off x="3048762" y="2782669"/>
            <a:ext cx="6094476" cy="646331"/>
          </a:xfrm>
          <a:prstGeom prst="rect">
            <a:avLst/>
          </a:prstGeom>
          <a:noFill/>
        </p:spPr>
        <p:txBody>
          <a:bodyPr wrap="square">
            <a:spAutoFit/>
          </a:bodyPr>
          <a:lstStyle/>
          <a:p>
            <a:pPr algn="ctr"/>
            <a:r>
              <a:rPr lang="da-DK" sz="3600" b="1" dirty="0"/>
              <a:t>Greiners vækstmodel</a:t>
            </a:r>
            <a:r>
              <a:rPr lang="da-DK" sz="3600" dirty="0"/>
              <a:t> </a:t>
            </a:r>
          </a:p>
        </p:txBody>
      </p:sp>
    </p:spTree>
    <p:extLst>
      <p:ext uri="{BB962C8B-B14F-4D97-AF65-F5344CB8AC3E}">
        <p14:creationId xmlns:p14="http://schemas.microsoft.com/office/powerpoint/2010/main" val="36443112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kstfelt 4">
            <a:extLst>
              <a:ext uri="{FF2B5EF4-FFF2-40B4-BE49-F238E27FC236}">
                <a16:creationId xmlns:a16="http://schemas.microsoft.com/office/drawing/2014/main" id="{B975708F-6D35-A635-DDFB-7B44AA4D7E5C}"/>
              </a:ext>
            </a:extLst>
          </p:cNvPr>
          <p:cNvSpPr txBox="1"/>
          <p:nvPr/>
        </p:nvSpPr>
        <p:spPr>
          <a:xfrm>
            <a:off x="925068" y="1048316"/>
            <a:ext cx="10341864" cy="4761368"/>
          </a:xfrm>
          <a:prstGeom prst="rect">
            <a:avLst/>
          </a:prstGeom>
          <a:noFill/>
        </p:spPr>
        <p:txBody>
          <a:bodyPr wrap="square">
            <a:spAutoFit/>
          </a:bodyPr>
          <a:lstStyle/>
          <a:p>
            <a:pPr>
              <a:buNone/>
            </a:pPr>
            <a:r>
              <a:rPr lang="da-DK" b="1" dirty="0"/>
              <a:t>Greiners vækstmodel</a:t>
            </a:r>
            <a:r>
              <a:rPr lang="da-DK" dirty="0"/>
              <a:t> er en model, der beskriver, hvordan organisationer typisk udvikler sig over tid gennem forskellige </a:t>
            </a:r>
            <a:r>
              <a:rPr lang="da-DK" b="1" dirty="0"/>
              <a:t>vækstfaser</a:t>
            </a:r>
            <a:r>
              <a:rPr lang="da-DK" dirty="0"/>
              <a:t>, som hver afsluttes med en </a:t>
            </a:r>
            <a:r>
              <a:rPr lang="da-DK" b="1" dirty="0"/>
              <a:t>krise</a:t>
            </a:r>
            <a:r>
              <a:rPr lang="da-DK" dirty="0"/>
              <a:t>. Modellen blev udviklet af Larry E. Greiner og viser, at vækst ikke sker lineært, men i spring, hvor virksomheden skal tilpasse sin struktur og ledelse for at kunne fortsætte udviklingen.</a:t>
            </a:r>
          </a:p>
          <a:p>
            <a:pPr>
              <a:buNone/>
            </a:pPr>
            <a:endParaRPr lang="da-DK" b="1" dirty="0"/>
          </a:p>
          <a:p>
            <a:pPr>
              <a:buNone/>
            </a:pPr>
            <a:r>
              <a:rPr lang="da-DK" b="1" dirty="0"/>
              <a:t>Hvad er Greiners model?</a:t>
            </a:r>
          </a:p>
          <a:p>
            <a:r>
              <a:rPr lang="da-DK" dirty="0"/>
              <a:t>Modellen består af følgende faser og tilhørende kriser:</a:t>
            </a:r>
          </a:p>
          <a:p>
            <a:pPr>
              <a:buNone/>
            </a:pPr>
            <a:endParaRPr lang="da-DK" dirty="0"/>
          </a:p>
          <a:p>
            <a:pPr>
              <a:lnSpc>
                <a:spcPct val="150000"/>
              </a:lnSpc>
              <a:buFont typeface="+mj-lt"/>
              <a:buAutoNum type="arabicPeriod"/>
            </a:pPr>
            <a:r>
              <a:rPr lang="da-DK" b="1" dirty="0"/>
              <a:t>Vækst gennem kreativitet → krise om ledelse</a:t>
            </a:r>
            <a:endParaRPr lang="da-DK" dirty="0"/>
          </a:p>
          <a:p>
            <a:pPr>
              <a:lnSpc>
                <a:spcPct val="150000"/>
              </a:lnSpc>
              <a:buFont typeface="+mj-lt"/>
              <a:buAutoNum type="arabicPeriod"/>
            </a:pPr>
            <a:r>
              <a:rPr lang="da-DK" b="1" dirty="0"/>
              <a:t>Vækst gennem ledelse → krise om autonomi</a:t>
            </a:r>
            <a:endParaRPr lang="da-DK" dirty="0"/>
          </a:p>
          <a:p>
            <a:pPr>
              <a:lnSpc>
                <a:spcPct val="150000"/>
              </a:lnSpc>
              <a:buFont typeface="+mj-lt"/>
              <a:buAutoNum type="arabicPeriod"/>
            </a:pPr>
            <a:r>
              <a:rPr lang="da-DK" b="1" dirty="0"/>
              <a:t>Vækst gennem decentralisering → krise om kontrol</a:t>
            </a:r>
            <a:endParaRPr lang="da-DK" dirty="0"/>
          </a:p>
          <a:p>
            <a:pPr>
              <a:lnSpc>
                <a:spcPct val="150000"/>
              </a:lnSpc>
              <a:buFont typeface="+mj-lt"/>
              <a:buAutoNum type="arabicPeriod"/>
            </a:pPr>
            <a:r>
              <a:rPr lang="da-DK" b="1" dirty="0"/>
              <a:t>Vækst gennem koordinering → krise om bureaukrati</a:t>
            </a:r>
            <a:endParaRPr lang="da-DK" dirty="0"/>
          </a:p>
          <a:p>
            <a:pPr>
              <a:lnSpc>
                <a:spcPct val="150000"/>
              </a:lnSpc>
              <a:buFont typeface="+mj-lt"/>
              <a:buAutoNum type="arabicPeriod"/>
            </a:pPr>
            <a:r>
              <a:rPr lang="da-DK" b="1" dirty="0"/>
              <a:t>Vækst gennem samarbejde → krise om fornyelse</a:t>
            </a:r>
            <a:endParaRPr lang="da-DK" dirty="0"/>
          </a:p>
          <a:p>
            <a:pPr>
              <a:lnSpc>
                <a:spcPct val="150000"/>
              </a:lnSpc>
              <a:buFont typeface="+mj-lt"/>
              <a:buAutoNum type="arabicPeriod"/>
            </a:pPr>
            <a:r>
              <a:rPr lang="da-DK" dirty="0"/>
              <a:t>(senere tilføjet): </a:t>
            </a:r>
            <a:r>
              <a:rPr lang="da-DK" b="1" dirty="0"/>
              <a:t>Vækst gennem alliancer</a:t>
            </a:r>
            <a:endParaRPr lang="da-DK" dirty="0"/>
          </a:p>
        </p:txBody>
      </p:sp>
      <p:pic>
        <p:nvPicPr>
          <p:cNvPr id="6" name="Picture 2">
            <a:extLst>
              <a:ext uri="{FF2B5EF4-FFF2-40B4-BE49-F238E27FC236}">
                <a16:creationId xmlns:a16="http://schemas.microsoft.com/office/drawing/2014/main" id="{862B4BB7-D05C-4211-AC43-F6667CB30FA9}"/>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7373167" y="3877055"/>
            <a:ext cx="3893765" cy="20072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1574616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49583A-9560-11E4-E298-668517841C6C}"/>
            </a:ext>
          </a:extLst>
        </p:cNvPr>
        <p:cNvGrpSpPr/>
        <p:nvPr/>
      </p:nvGrpSpPr>
      <p:grpSpPr>
        <a:xfrm>
          <a:off x="0" y="0"/>
          <a:ext cx="0" cy="0"/>
          <a:chOff x="0" y="0"/>
          <a:chExt cx="0" cy="0"/>
        </a:xfrm>
      </p:grpSpPr>
      <p:sp>
        <p:nvSpPr>
          <p:cNvPr id="3" name="Tekstfelt 2">
            <a:extLst>
              <a:ext uri="{FF2B5EF4-FFF2-40B4-BE49-F238E27FC236}">
                <a16:creationId xmlns:a16="http://schemas.microsoft.com/office/drawing/2014/main" id="{9904EA77-50F1-2DA4-1523-E59357E21CF7}"/>
              </a:ext>
            </a:extLst>
          </p:cNvPr>
          <p:cNvSpPr txBox="1"/>
          <p:nvPr/>
        </p:nvSpPr>
        <p:spPr>
          <a:xfrm>
            <a:off x="1290828" y="1790090"/>
            <a:ext cx="9610344" cy="3277820"/>
          </a:xfrm>
          <a:prstGeom prst="rect">
            <a:avLst/>
          </a:prstGeom>
          <a:noFill/>
        </p:spPr>
        <p:txBody>
          <a:bodyPr wrap="square">
            <a:spAutoFit/>
          </a:bodyPr>
          <a:lstStyle/>
          <a:p>
            <a:pPr>
              <a:buNone/>
            </a:pPr>
            <a:r>
              <a:rPr lang="da-DK" b="1" dirty="0"/>
              <a:t>Hvad kan den bruges til i en analyse?</a:t>
            </a:r>
          </a:p>
          <a:p>
            <a:pPr>
              <a:buNone/>
            </a:pPr>
            <a:r>
              <a:rPr lang="da-DK" dirty="0"/>
              <a:t>Greiners model kan bruges til:</a:t>
            </a:r>
          </a:p>
          <a:p>
            <a:pPr>
              <a:lnSpc>
                <a:spcPct val="150000"/>
              </a:lnSpc>
              <a:buFont typeface="Arial" panose="020B0604020202020204" pitchFamily="34" charset="0"/>
              <a:buChar char="•"/>
            </a:pPr>
            <a:r>
              <a:rPr lang="da-DK" dirty="0"/>
              <a:t>At </a:t>
            </a:r>
            <a:r>
              <a:rPr lang="da-DK" b="1" dirty="0"/>
              <a:t>analysere, hvor en virksomhed befinder sig i sin udvikling</a:t>
            </a:r>
            <a:endParaRPr lang="da-DK" dirty="0"/>
          </a:p>
          <a:p>
            <a:pPr>
              <a:lnSpc>
                <a:spcPct val="150000"/>
              </a:lnSpc>
              <a:buFont typeface="Arial" panose="020B0604020202020204" pitchFamily="34" charset="0"/>
              <a:buChar char="•"/>
            </a:pPr>
            <a:r>
              <a:rPr lang="da-DK" dirty="0"/>
              <a:t>At </a:t>
            </a:r>
            <a:r>
              <a:rPr lang="da-DK" b="1" dirty="0"/>
              <a:t>forstå de udfordringer</a:t>
            </a:r>
            <a:r>
              <a:rPr lang="da-DK" dirty="0"/>
              <a:t>, som virksomheder møder, når de vokser</a:t>
            </a:r>
          </a:p>
          <a:p>
            <a:pPr>
              <a:lnSpc>
                <a:spcPct val="150000"/>
              </a:lnSpc>
              <a:buFont typeface="Arial" panose="020B0604020202020204" pitchFamily="34" charset="0"/>
              <a:buChar char="•"/>
            </a:pPr>
            <a:r>
              <a:rPr lang="da-DK" dirty="0"/>
              <a:t>At </a:t>
            </a:r>
            <a:r>
              <a:rPr lang="da-DK" b="1" dirty="0"/>
              <a:t>forudsige kommende problemer</a:t>
            </a:r>
            <a:r>
              <a:rPr lang="da-DK" dirty="0"/>
              <a:t> (kriser), som skal løses for at fortsætte væksten</a:t>
            </a:r>
          </a:p>
          <a:p>
            <a:pPr>
              <a:buFont typeface="Arial" panose="020B0604020202020204" pitchFamily="34" charset="0"/>
              <a:buChar char="•"/>
            </a:pPr>
            <a:r>
              <a:rPr lang="da-DK" dirty="0"/>
              <a:t>At </a:t>
            </a:r>
            <a:r>
              <a:rPr lang="da-DK" b="1" dirty="0"/>
              <a:t>identificere, hvorfor en virksomhed måske er gået i stå eller lukket</a:t>
            </a:r>
            <a:r>
              <a:rPr lang="da-DK" dirty="0"/>
              <a:t>, fx ved at matche symptomer med de typiske kriser i modellen</a:t>
            </a:r>
          </a:p>
          <a:p>
            <a:pPr>
              <a:buFont typeface="Arial" panose="020B0604020202020204" pitchFamily="34" charset="0"/>
              <a:buChar char="•"/>
            </a:pPr>
            <a:endParaRPr lang="da-DK" dirty="0"/>
          </a:p>
          <a:p>
            <a:r>
              <a:rPr lang="da-DK" dirty="0"/>
              <a:t>Modellen er især nyttig i analysearbejde, hvor man vil forstå sammenhængen mellem </a:t>
            </a:r>
            <a:r>
              <a:rPr lang="da-DK" b="1" dirty="0"/>
              <a:t>organisatorisk vækst</a:t>
            </a:r>
            <a:r>
              <a:rPr lang="da-DK" dirty="0"/>
              <a:t>, </a:t>
            </a:r>
            <a:r>
              <a:rPr lang="da-DK" b="1" dirty="0"/>
              <a:t>ledelse</a:t>
            </a:r>
            <a:r>
              <a:rPr lang="da-DK" dirty="0"/>
              <a:t> og </a:t>
            </a:r>
            <a:r>
              <a:rPr lang="da-DK" b="1" dirty="0"/>
              <a:t>struktur</a:t>
            </a:r>
            <a:r>
              <a:rPr lang="da-DK" dirty="0"/>
              <a:t>.</a:t>
            </a:r>
          </a:p>
        </p:txBody>
      </p:sp>
      <p:pic>
        <p:nvPicPr>
          <p:cNvPr id="4" name="Picture 2">
            <a:extLst>
              <a:ext uri="{FF2B5EF4-FFF2-40B4-BE49-F238E27FC236}">
                <a16:creationId xmlns:a16="http://schemas.microsoft.com/office/drawing/2014/main" id="{2AAA81FF-BA3C-A32A-949A-9FBEA851ACB9}"/>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7784647" y="265175"/>
            <a:ext cx="3893765" cy="20072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1199034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5172401-249E-C661-78E5-047C85ABC0B7}"/>
              </a:ext>
            </a:extLst>
          </p:cNvPr>
          <p:cNvSpPr>
            <a:spLocks noGrp="1"/>
          </p:cNvSpPr>
          <p:nvPr>
            <p:ph type="title"/>
          </p:nvPr>
        </p:nvSpPr>
        <p:spPr/>
        <p:txBody>
          <a:bodyPr>
            <a:normAutofit/>
          </a:bodyPr>
          <a:lstStyle/>
          <a:p>
            <a:r>
              <a:rPr lang="da-DK" i="0" dirty="0">
                <a:solidFill>
                  <a:srgbClr val="333333"/>
                </a:solidFill>
                <a:effectLst/>
              </a:rPr>
              <a:t>Greiners model - organisationens krise og udviklingsstadier</a:t>
            </a:r>
            <a:endParaRPr lang="da-DK" dirty="0"/>
          </a:p>
        </p:txBody>
      </p:sp>
      <p:pic>
        <p:nvPicPr>
          <p:cNvPr id="6146" name="Picture 2">
            <a:extLst>
              <a:ext uri="{FF2B5EF4-FFF2-40B4-BE49-F238E27FC236}">
                <a16:creationId xmlns:a16="http://schemas.microsoft.com/office/drawing/2014/main" id="{33DD2FE7-12C8-6FB2-AEED-FD94F26F084D}"/>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875630" y="1825625"/>
            <a:ext cx="8440740" cy="43513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9580550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airplane"/>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a:extLst>
              <a:ext uri="{FF2B5EF4-FFF2-40B4-BE49-F238E27FC236}">
                <a16:creationId xmlns:a16="http://schemas.microsoft.com/office/drawing/2014/main" id="{9D2C6FD5-B635-61B0-930F-3B5DEF3A56E0}"/>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6393246" y="-22401"/>
            <a:ext cx="5413375" cy="6880401"/>
          </a:xfrm>
          <a:prstGeom prst="rect">
            <a:avLst/>
          </a:prstGeom>
          <a:noFill/>
          <a:extLst>
            <a:ext uri="{909E8E84-426E-40DD-AFC4-6F175D3DCCD1}">
              <a14:hiddenFill xmlns:a14="http://schemas.microsoft.com/office/drawing/2010/main">
                <a:solidFill>
                  <a:srgbClr val="FFFFFF"/>
                </a:solidFill>
              </a14:hiddenFill>
            </a:ext>
          </a:extLst>
        </p:spPr>
      </p:pic>
      <p:pic>
        <p:nvPicPr>
          <p:cNvPr id="7172" name="Picture 4">
            <a:extLst>
              <a:ext uri="{FF2B5EF4-FFF2-40B4-BE49-F238E27FC236}">
                <a16:creationId xmlns:a16="http://schemas.microsoft.com/office/drawing/2014/main" id="{9B77F734-933B-B149-D2E1-93429290081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4984" y="0"/>
            <a:ext cx="5413375"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5756729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airplane"/>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kstfelt 7">
            <a:extLst>
              <a:ext uri="{FF2B5EF4-FFF2-40B4-BE49-F238E27FC236}">
                <a16:creationId xmlns:a16="http://schemas.microsoft.com/office/drawing/2014/main" id="{0801D888-4657-CB2A-026D-3DFBEDD694F0}"/>
              </a:ext>
            </a:extLst>
          </p:cNvPr>
          <p:cNvSpPr txBox="1"/>
          <p:nvPr/>
        </p:nvSpPr>
        <p:spPr>
          <a:xfrm>
            <a:off x="1927479" y="1171619"/>
            <a:ext cx="8337042" cy="4514762"/>
          </a:xfrm>
          <a:prstGeom prst="rect">
            <a:avLst/>
          </a:prstGeom>
          <a:noFill/>
        </p:spPr>
        <p:txBody>
          <a:bodyPr wrap="square">
            <a:spAutoFit/>
          </a:bodyPr>
          <a:lstStyle/>
          <a:p>
            <a:pPr>
              <a:lnSpc>
                <a:spcPct val="115000"/>
              </a:lnSpc>
              <a:spcAft>
                <a:spcPts val="800"/>
              </a:spcAft>
              <a:buNone/>
            </a:pPr>
            <a:r>
              <a:rPr lang="da-DK" sz="1800" b="1" kern="100" dirty="0" err="1">
                <a:effectLst/>
                <a:latin typeface="Aptos" panose="020B0004020202020204" pitchFamily="34" charset="0"/>
                <a:ea typeface="Aptos" panose="020B0004020202020204" pitchFamily="34" charset="0"/>
                <a:cs typeface="Times New Roman" panose="02020603050405020304" pitchFamily="18" charset="0"/>
              </a:rPr>
              <a:t>Gorm’s</a:t>
            </a:r>
            <a:r>
              <a:rPr lang="da-DK" sz="1800" b="1" kern="100" dirty="0">
                <a:effectLst/>
                <a:latin typeface="Aptos" panose="020B0004020202020204" pitchFamily="34" charset="0"/>
                <a:ea typeface="Aptos" panose="020B0004020202020204" pitchFamily="34" charset="0"/>
                <a:cs typeface="Times New Roman" panose="02020603050405020304" pitchFamily="18" charset="0"/>
              </a:rPr>
              <a:t> Pizza – et eksempel</a:t>
            </a:r>
            <a:endParaRPr lang="da-DK"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15000"/>
              </a:lnSpc>
              <a:spcAft>
                <a:spcPts val="800"/>
              </a:spcAft>
              <a:buNone/>
            </a:pPr>
            <a:r>
              <a:rPr lang="da-DK" sz="1800" kern="100" dirty="0" err="1">
                <a:effectLst/>
                <a:latin typeface="Aptos" panose="020B0004020202020204" pitchFamily="34" charset="0"/>
                <a:ea typeface="Aptos" panose="020B0004020202020204" pitchFamily="34" charset="0"/>
                <a:cs typeface="Times New Roman" panose="02020603050405020304" pitchFamily="18" charset="0"/>
              </a:rPr>
              <a:t>Gorm’s</a:t>
            </a:r>
            <a:r>
              <a:rPr lang="da-DK" sz="1800" kern="100" dirty="0">
                <a:effectLst/>
                <a:latin typeface="Aptos" panose="020B0004020202020204" pitchFamily="34" charset="0"/>
                <a:ea typeface="Aptos" panose="020B0004020202020204" pitchFamily="34" charset="0"/>
                <a:cs typeface="Times New Roman" panose="02020603050405020304" pitchFamily="18" charset="0"/>
              </a:rPr>
              <a:t> Pizza var en dansk pizzakæde med flere butikker og et populært brand. Alligevel måtte virksomheden lukke, hvilket giver anledning til en interessant analyse med Greiners model.</a:t>
            </a:r>
          </a:p>
          <a:p>
            <a:pPr>
              <a:lnSpc>
                <a:spcPct val="115000"/>
              </a:lnSpc>
              <a:spcAft>
                <a:spcPts val="800"/>
              </a:spcAft>
              <a:buNone/>
            </a:pPr>
            <a:r>
              <a:rPr lang="da-DK" sz="1800" b="1" kern="100" dirty="0">
                <a:effectLst/>
                <a:latin typeface="Aptos" panose="020B0004020202020204" pitchFamily="34" charset="0"/>
                <a:ea typeface="Aptos" panose="020B0004020202020204" pitchFamily="34" charset="0"/>
                <a:cs typeface="Times New Roman" panose="02020603050405020304" pitchFamily="18" charset="0"/>
              </a:rPr>
              <a:t>Hvor var </a:t>
            </a:r>
            <a:r>
              <a:rPr lang="da-DK" sz="1800" b="1" kern="100" dirty="0" err="1">
                <a:effectLst/>
                <a:latin typeface="Aptos" panose="020B0004020202020204" pitchFamily="34" charset="0"/>
                <a:ea typeface="Aptos" panose="020B0004020202020204" pitchFamily="34" charset="0"/>
                <a:cs typeface="Times New Roman" panose="02020603050405020304" pitchFamily="18" charset="0"/>
              </a:rPr>
              <a:t>Gorm’s</a:t>
            </a:r>
            <a:r>
              <a:rPr lang="da-DK" sz="1800" b="1" kern="100" dirty="0">
                <a:effectLst/>
                <a:latin typeface="Aptos" panose="020B0004020202020204" pitchFamily="34" charset="0"/>
                <a:ea typeface="Aptos" panose="020B0004020202020204" pitchFamily="34" charset="0"/>
                <a:cs typeface="Times New Roman" panose="02020603050405020304" pitchFamily="18" charset="0"/>
              </a:rPr>
              <a:t> Pizza i modellen?</a:t>
            </a:r>
            <a:endParaRPr lang="da-DK"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15000"/>
              </a:lnSpc>
              <a:spcAft>
                <a:spcPts val="800"/>
              </a:spcAft>
              <a:buNone/>
            </a:pPr>
            <a:r>
              <a:rPr lang="da-DK" sz="1800" kern="100" dirty="0">
                <a:effectLst/>
                <a:latin typeface="Aptos" panose="020B0004020202020204" pitchFamily="34" charset="0"/>
                <a:ea typeface="Aptos" panose="020B0004020202020204" pitchFamily="34" charset="0"/>
                <a:cs typeface="Times New Roman" panose="02020603050405020304" pitchFamily="18" charset="0"/>
              </a:rPr>
              <a:t>Virksomheden var sandsynligvis i </a:t>
            </a:r>
            <a:r>
              <a:rPr lang="da-DK" sz="1800" b="1" kern="100" dirty="0">
                <a:effectLst/>
                <a:latin typeface="Aptos" panose="020B0004020202020204" pitchFamily="34" charset="0"/>
                <a:ea typeface="Aptos" panose="020B0004020202020204" pitchFamily="34" charset="0"/>
                <a:cs typeface="Times New Roman" panose="02020603050405020304" pitchFamily="18" charset="0"/>
              </a:rPr>
              <a:t>fase 3 (decentralisering)</a:t>
            </a:r>
            <a:r>
              <a:rPr lang="da-DK" sz="1800" kern="100" dirty="0">
                <a:effectLst/>
                <a:latin typeface="Aptos" panose="020B0004020202020204" pitchFamily="34" charset="0"/>
                <a:ea typeface="Aptos" panose="020B0004020202020204" pitchFamily="34" charset="0"/>
                <a:cs typeface="Times New Roman" panose="02020603050405020304" pitchFamily="18" charset="0"/>
              </a:rPr>
              <a:t> eller </a:t>
            </a:r>
            <a:r>
              <a:rPr lang="da-DK" sz="1800" b="1" kern="100" dirty="0">
                <a:effectLst/>
                <a:latin typeface="Aptos" panose="020B0004020202020204" pitchFamily="34" charset="0"/>
                <a:ea typeface="Aptos" panose="020B0004020202020204" pitchFamily="34" charset="0"/>
                <a:cs typeface="Times New Roman" panose="02020603050405020304" pitchFamily="18" charset="0"/>
              </a:rPr>
              <a:t>fase 4 (koordinering)</a:t>
            </a:r>
            <a:r>
              <a:rPr lang="da-DK" sz="1800" kern="100" dirty="0">
                <a:effectLst/>
                <a:latin typeface="Aptos" panose="020B0004020202020204" pitchFamily="34" charset="0"/>
                <a:ea typeface="Aptos" panose="020B0004020202020204" pitchFamily="34" charset="0"/>
                <a:cs typeface="Times New Roman" panose="02020603050405020304" pitchFamily="18" charset="0"/>
              </a:rPr>
              <a:t>:</a:t>
            </a:r>
          </a:p>
          <a:p>
            <a:pPr marL="342900" lvl="0" indent="-342900">
              <a:lnSpc>
                <a:spcPct val="115000"/>
              </a:lnSpc>
              <a:spcAft>
                <a:spcPts val="800"/>
              </a:spcAft>
              <a:buSzPts val="1000"/>
              <a:buFont typeface="Symbol" panose="05050102010706020507" pitchFamily="18" charset="2"/>
              <a:buChar char=""/>
              <a:tabLst>
                <a:tab pos="457200" algn="l"/>
              </a:tabLst>
            </a:pPr>
            <a:r>
              <a:rPr lang="da-DK" sz="1800" kern="100" dirty="0">
                <a:effectLst/>
                <a:latin typeface="Aptos" panose="020B0004020202020204" pitchFamily="34" charset="0"/>
                <a:ea typeface="Aptos" panose="020B0004020202020204" pitchFamily="34" charset="0"/>
                <a:cs typeface="Times New Roman" panose="02020603050405020304" pitchFamily="18" charset="0"/>
              </a:rPr>
              <a:t>De havde mange enheder (restauranter) og var vokset ud over den oprindelige iværksætterfase.</a:t>
            </a:r>
          </a:p>
          <a:p>
            <a:pPr marL="342900" lvl="0" indent="-342900">
              <a:lnSpc>
                <a:spcPct val="115000"/>
              </a:lnSpc>
              <a:spcAft>
                <a:spcPts val="800"/>
              </a:spcAft>
              <a:buSzPts val="1000"/>
              <a:buFont typeface="Symbol" panose="05050102010706020507" pitchFamily="18" charset="2"/>
              <a:buChar char=""/>
              <a:tabLst>
                <a:tab pos="457200" algn="l"/>
              </a:tabLst>
            </a:pPr>
            <a:r>
              <a:rPr lang="da-DK" sz="1800" kern="100" dirty="0">
                <a:effectLst/>
                <a:latin typeface="Aptos" panose="020B0004020202020204" pitchFamily="34" charset="0"/>
                <a:ea typeface="Aptos" panose="020B0004020202020204" pitchFamily="34" charset="0"/>
                <a:cs typeface="Times New Roman" panose="02020603050405020304" pitchFamily="18" charset="0"/>
              </a:rPr>
              <a:t>Det krævede, at ledelsen styrede flere lokationer og opretholdt kvalitet og effektivitet.</a:t>
            </a:r>
          </a:p>
          <a:p>
            <a:pPr>
              <a:lnSpc>
                <a:spcPct val="115000"/>
              </a:lnSpc>
              <a:spcAft>
                <a:spcPts val="800"/>
              </a:spcAft>
            </a:pPr>
            <a:r>
              <a:rPr lang="da-DK" sz="1800" b="1" kern="100" dirty="0">
                <a:effectLst/>
                <a:latin typeface="Aptos" panose="020B0004020202020204" pitchFamily="34" charset="0"/>
                <a:ea typeface="Aptos" panose="020B0004020202020204" pitchFamily="34" charset="0"/>
                <a:cs typeface="Times New Roman" panose="02020603050405020304" pitchFamily="18" charset="0"/>
              </a:rPr>
              <a:t>Hvad gik galt?</a:t>
            </a:r>
            <a:endParaRPr lang="da-DK" sz="18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41512221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FD12A5-4960-CA4E-BC0A-D3700E78701D}"/>
            </a:ext>
          </a:extLst>
        </p:cNvPr>
        <p:cNvGrpSpPr/>
        <p:nvPr/>
      </p:nvGrpSpPr>
      <p:grpSpPr>
        <a:xfrm>
          <a:off x="0" y="0"/>
          <a:ext cx="0" cy="0"/>
          <a:chOff x="0" y="0"/>
          <a:chExt cx="0" cy="0"/>
        </a:xfrm>
      </p:grpSpPr>
      <p:sp>
        <p:nvSpPr>
          <p:cNvPr id="3" name="Tekstfelt 2">
            <a:extLst>
              <a:ext uri="{FF2B5EF4-FFF2-40B4-BE49-F238E27FC236}">
                <a16:creationId xmlns:a16="http://schemas.microsoft.com/office/drawing/2014/main" id="{8AAFC4E2-AE08-1BAA-9262-096123BF55DC}"/>
              </a:ext>
            </a:extLst>
          </p:cNvPr>
          <p:cNvSpPr txBox="1"/>
          <p:nvPr/>
        </p:nvSpPr>
        <p:spPr>
          <a:xfrm>
            <a:off x="1835277" y="537374"/>
            <a:ext cx="8521446" cy="3035383"/>
          </a:xfrm>
          <a:prstGeom prst="rect">
            <a:avLst/>
          </a:prstGeom>
          <a:noFill/>
        </p:spPr>
        <p:txBody>
          <a:bodyPr wrap="square">
            <a:spAutoFit/>
          </a:bodyPr>
          <a:lstStyle/>
          <a:p>
            <a:pPr>
              <a:lnSpc>
                <a:spcPct val="115000"/>
              </a:lnSpc>
              <a:spcAft>
                <a:spcPts val="800"/>
              </a:spcAft>
              <a:buNone/>
            </a:pPr>
            <a:r>
              <a:rPr lang="da-DK" sz="1800" b="1" kern="100" dirty="0">
                <a:effectLst/>
                <a:latin typeface="Aptos" panose="020B0004020202020204" pitchFamily="34" charset="0"/>
                <a:ea typeface="Aptos" panose="020B0004020202020204" pitchFamily="34" charset="0"/>
                <a:cs typeface="Times New Roman" panose="02020603050405020304" pitchFamily="18" charset="0"/>
              </a:rPr>
              <a:t>Hvad gik galt?</a:t>
            </a:r>
            <a:endParaRPr lang="da-DK"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15000"/>
              </a:lnSpc>
              <a:spcAft>
                <a:spcPts val="800"/>
              </a:spcAft>
              <a:buNone/>
            </a:pPr>
            <a:r>
              <a:rPr lang="da-DK" sz="1800" kern="100" dirty="0">
                <a:effectLst/>
                <a:latin typeface="Aptos" panose="020B0004020202020204" pitchFamily="34" charset="0"/>
                <a:ea typeface="Aptos" panose="020B0004020202020204" pitchFamily="34" charset="0"/>
                <a:cs typeface="Times New Roman" panose="02020603050405020304" pitchFamily="18" charset="0"/>
              </a:rPr>
              <a:t>Greiners model peger på to mulige kriser:</a:t>
            </a:r>
          </a:p>
          <a:p>
            <a:pPr marL="342900" lvl="0" indent="-342900">
              <a:lnSpc>
                <a:spcPct val="115000"/>
              </a:lnSpc>
              <a:spcAft>
                <a:spcPts val="800"/>
              </a:spcAft>
              <a:buSzPts val="1000"/>
              <a:buFont typeface="Symbol" panose="05050102010706020507" pitchFamily="18" charset="2"/>
              <a:buChar char=""/>
              <a:tabLst>
                <a:tab pos="457200" algn="l"/>
              </a:tabLst>
            </a:pPr>
            <a:r>
              <a:rPr lang="da-DK" sz="1800" b="1" kern="100" dirty="0">
                <a:effectLst/>
                <a:latin typeface="Aptos" panose="020B0004020202020204" pitchFamily="34" charset="0"/>
                <a:ea typeface="Aptos" panose="020B0004020202020204" pitchFamily="34" charset="0"/>
                <a:cs typeface="Times New Roman" panose="02020603050405020304" pitchFamily="18" charset="0"/>
              </a:rPr>
              <a:t>Kontrolkrise</a:t>
            </a:r>
            <a:r>
              <a:rPr lang="da-DK" sz="1800" kern="100" dirty="0">
                <a:effectLst/>
                <a:latin typeface="Aptos" panose="020B0004020202020204" pitchFamily="34" charset="0"/>
                <a:ea typeface="Aptos" panose="020B0004020202020204" pitchFamily="34" charset="0"/>
                <a:cs typeface="Times New Roman" panose="02020603050405020304" pitchFamily="18" charset="0"/>
              </a:rPr>
              <a:t> (fase 3): Hvis butikkerne havde for meget selvstændighed, kunne ledelsen have haft svært ved at sikre ensartethed og økonomisk styring.</a:t>
            </a:r>
          </a:p>
          <a:p>
            <a:pPr marL="342900" lvl="0" indent="-342900">
              <a:lnSpc>
                <a:spcPct val="115000"/>
              </a:lnSpc>
              <a:spcAft>
                <a:spcPts val="800"/>
              </a:spcAft>
              <a:buSzPts val="1000"/>
              <a:buFont typeface="Symbol" panose="05050102010706020507" pitchFamily="18" charset="2"/>
              <a:buChar char=""/>
              <a:tabLst>
                <a:tab pos="457200" algn="l"/>
              </a:tabLst>
            </a:pPr>
            <a:r>
              <a:rPr lang="da-DK" sz="1800" b="1" kern="100" dirty="0">
                <a:effectLst/>
                <a:latin typeface="Aptos" panose="020B0004020202020204" pitchFamily="34" charset="0"/>
                <a:ea typeface="Aptos" panose="020B0004020202020204" pitchFamily="34" charset="0"/>
                <a:cs typeface="Times New Roman" panose="02020603050405020304" pitchFamily="18" charset="0"/>
              </a:rPr>
              <a:t>Bureaukratisk krise</a:t>
            </a:r>
            <a:r>
              <a:rPr lang="da-DK" sz="1800" kern="100" dirty="0">
                <a:effectLst/>
                <a:latin typeface="Aptos" panose="020B0004020202020204" pitchFamily="34" charset="0"/>
                <a:ea typeface="Aptos" panose="020B0004020202020204" pitchFamily="34" charset="0"/>
                <a:cs typeface="Times New Roman" panose="02020603050405020304" pitchFamily="18" charset="0"/>
              </a:rPr>
              <a:t> (fase 4): Hvis der var indført for mange procedurer og regler, kunne det have kvalt innovation, fleksibilitet og medarbejderengagement.</a:t>
            </a:r>
          </a:p>
          <a:p>
            <a:pPr>
              <a:lnSpc>
                <a:spcPct val="115000"/>
              </a:lnSpc>
              <a:spcAft>
                <a:spcPts val="800"/>
              </a:spcAft>
            </a:pPr>
            <a:r>
              <a:rPr lang="da-DK" sz="1800" kern="100" dirty="0">
                <a:effectLst/>
                <a:latin typeface="Aptos" panose="020B0004020202020204" pitchFamily="34" charset="0"/>
                <a:ea typeface="Aptos" panose="020B0004020202020204" pitchFamily="34" charset="0"/>
                <a:cs typeface="Times New Roman" panose="02020603050405020304" pitchFamily="18" charset="0"/>
              </a:rPr>
              <a:t>Derudover kan hurtig ekspansion uden tilstrækkelig organisatorisk kapacitet have forstærket krisen – noget modellen også forudsiger som en risiko ved vækst.</a:t>
            </a:r>
          </a:p>
        </p:txBody>
      </p:sp>
      <p:sp>
        <p:nvSpPr>
          <p:cNvPr id="5" name="Tekstfelt 4">
            <a:extLst>
              <a:ext uri="{FF2B5EF4-FFF2-40B4-BE49-F238E27FC236}">
                <a16:creationId xmlns:a16="http://schemas.microsoft.com/office/drawing/2014/main" id="{AD574521-B789-B2C2-7949-9163F1D9F9C1}"/>
              </a:ext>
            </a:extLst>
          </p:cNvPr>
          <p:cNvSpPr txBox="1"/>
          <p:nvPr/>
        </p:nvSpPr>
        <p:spPr>
          <a:xfrm>
            <a:off x="1835277" y="4167117"/>
            <a:ext cx="8521445" cy="1771960"/>
          </a:xfrm>
          <a:prstGeom prst="rect">
            <a:avLst/>
          </a:prstGeom>
          <a:solidFill>
            <a:schemeClr val="accent4">
              <a:lumMod val="20000"/>
              <a:lumOff val="80000"/>
            </a:schemeClr>
          </a:solidFill>
        </p:spPr>
        <p:txBody>
          <a:bodyPr wrap="square">
            <a:spAutoFit/>
          </a:bodyPr>
          <a:lstStyle/>
          <a:p>
            <a:pPr>
              <a:lnSpc>
                <a:spcPct val="115000"/>
              </a:lnSpc>
              <a:spcAft>
                <a:spcPts val="800"/>
              </a:spcAft>
              <a:buNone/>
            </a:pPr>
            <a:r>
              <a:rPr lang="da-DK" sz="1800" b="1" kern="100" dirty="0">
                <a:effectLst/>
                <a:latin typeface="Aptos" panose="020B0004020202020204" pitchFamily="34" charset="0"/>
                <a:ea typeface="Aptos" panose="020B0004020202020204" pitchFamily="34" charset="0"/>
                <a:cs typeface="Times New Roman" panose="02020603050405020304" pitchFamily="18" charset="0"/>
              </a:rPr>
              <a:t>Konklusion</a:t>
            </a:r>
            <a:endParaRPr lang="da-DK"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15000"/>
              </a:lnSpc>
              <a:spcAft>
                <a:spcPts val="800"/>
              </a:spcAft>
            </a:pPr>
            <a:r>
              <a:rPr lang="da-DK" sz="1800" kern="100" dirty="0">
                <a:effectLst/>
                <a:latin typeface="Aptos" panose="020B0004020202020204" pitchFamily="34" charset="0"/>
                <a:ea typeface="Aptos" panose="020B0004020202020204" pitchFamily="34" charset="0"/>
                <a:cs typeface="Times New Roman" panose="02020603050405020304" pitchFamily="18" charset="0"/>
              </a:rPr>
              <a:t>Ved at bruge Greiners vækstmodel kan man analysere, hvordan </a:t>
            </a:r>
            <a:r>
              <a:rPr lang="da-DK" sz="1800" kern="100" dirty="0" err="1">
                <a:effectLst/>
                <a:latin typeface="Aptos" panose="020B0004020202020204" pitchFamily="34" charset="0"/>
                <a:ea typeface="Aptos" panose="020B0004020202020204" pitchFamily="34" charset="0"/>
                <a:cs typeface="Times New Roman" panose="02020603050405020304" pitchFamily="18" charset="0"/>
              </a:rPr>
              <a:t>Gorm’s</a:t>
            </a:r>
            <a:r>
              <a:rPr lang="da-DK" sz="1800" kern="100" dirty="0">
                <a:effectLst/>
                <a:latin typeface="Aptos" panose="020B0004020202020204" pitchFamily="34" charset="0"/>
                <a:ea typeface="Aptos" panose="020B0004020202020204" pitchFamily="34" charset="0"/>
                <a:cs typeface="Times New Roman" panose="02020603050405020304" pitchFamily="18" charset="0"/>
              </a:rPr>
              <a:t> Pizza udviklede sig som virksomhed, og hvorfor vækst alene ikke er garanti for succes. Modellen viser, at hver vækstfase kræver, at ledelsen tilpasser organisationens struktur og styring – ellers risikerer virksomheden at gå i stå eller bryde sammen.</a:t>
            </a:r>
          </a:p>
        </p:txBody>
      </p:sp>
    </p:spTree>
    <p:extLst>
      <p:ext uri="{BB962C8B-B14F-4D97-AF65-F5344CB8AC3E}">
        <p14:creationId xmlns:p14="http://schemas.microsoft.com/office/powerpoint/2010/main" val="51587918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kstfelt 3">
            <a:extLst>
              <a:ext uri="{FF2B5EF4-FFF2-40B4-BE49-F238E27FC236}">
                <a16:creationId xmlns:a16="http://schemas.microsoft.com/office/drawing/2014/main" id="{962AFDE3-4D77-75C2-2984-C9C8B78F360E}"/>
              </a:ext>
            </a:extLst>
          </p:cNvPr>
          <p:cNvSpPr txBox="1"/>
          <p:nvPr/>
        </p:nvSpPr>
        <p:spPr>
          <a:xfrm>
            <a:off x="3048762" y="356842"/>
            <a:ext cx="6094476" cy="400110"/>
          </a:xfrm>
          <a:prstGeom prst="rect">
            <a:avLst/>
          </a:prstGeom>
          <a:noFill/>
        </p:spPr>
        <p:txBody>
          <a:bodyPr wrap="square">
            <a:spAutoFit/>
          </a:bodyPr>
          <a:lstStyle/>
          <a:p>
            <a:pPr algn="ctr"/>
            <a:r>
              <a:rPr lang="da-DK" sz="2000" b="1" dirty="0"/>
              <a:t>Opgave</a:t>
            </a:r>
            <a:endParaRPr lang="da-DK" sz="2000" dirty="0"/>
          </a:p>
        </p:txBody>
      </p:sp>
      <p:sp>
        <p:nvSpPr>
          <p:cNvPr id="7" name="Tekstfelt 6">
            <a:extLst>
              <a:ext uri="{FF2B5EF4-FFF2-40B4-BE49-F238E27FC236}">
                <a16:creationId xmlns:a16="http://schemas.microsoft.com/office/drawing/2014/main" id="{075EFECA-77C2-9A46-57C8-2594218710D5}"/>
              </a:ext>
            </a:extLst>
          </p:cNvPr>
          <p:cNvSpPr txBox="1"/>
          <p:nvPr/>
        </p:nvSpPr>
        <p:spPr>
          <a:xfrm>
            <a:off x="1802892" y="1223296"/>
            <a:ext cx="8586216" cy="4703595"/>
          </a:xfrm>
          <a:prstGeom prst="rect">
            <a:avLst/>
          </a:prstGeom>
          <a:noFill/>
        </p:spPr>
        <p:txBody>
          <a:bodyPr wrap="square">
            <a:spAutoFit/>
          </a:bodyPr>
          <a:lstStyle/>
          <a:p>
            <a:pPr>
              <a:lnSpc>
                <a:spcPct val="115000"/>
              </a:lnSpc>
              <a:spcAft>
                <a:spcPts val="800"/>
              </a:spcAft>
              <a:buNone/>
            </a:pPr>
            <a:r>
              <a:rPr lang="da-DK" sz="1200" b="1" kern="100" dirty="0">
                <a:effectLst/>
                <a:latin typeface="Aptos" panose="020B0004020202020204" pitchFamily="34" charset="0"/>
                <a:ea typeface="Aptos" panose="020B0004020202020204" pitchFamily="34" charset="0"/>
                <a:cs typeface="Times New Roman" panose="02020603050405020304" pitchFamily="18" charset="0"/>
              </a:rPr>
              <a:t>Del 1: </a:t>
            </a:r>
            <a:r>
              <a:rPr lang="da-DK" sz="1200" b="1" kern="100" dirty="0" err="1">
                <a:effectLst/>
                <a:latin typeface="Aptos" panose="020B0004020202020204" pitchFamily="34" charset="0"/>
                <a:ea typeface="Aptos" panose="020B0004020202020204" pitchFamily="34" charset="0"/>
                <a:cs typeface="Times New Roman" panose="02020603050405020304" pitchFamily="18" charset="0"/>
              </a:rPr>
              <a:t>Greiner’s</a:t>
            </a:r>
            <a:r>
              <a:rPr lang="da-DK" sz="1200" b="1" kern="100" dirty="0">
                <a:effectLst/>
                <a:latin typeface="Aptos" panose="020B0004020202020204" pitchFamily="34" charset="0"/>
                <a:ea typeface="Aptos" panose="020B0004020202020204" pitchFamily="34" charset="0"/>
                <a:cs typeface="Times New Roman" panose="02020603050405020304" pitchFamily="18" charset="0"/>
              </a:rPr>
              <a:t> Growth Model</a:t>
            </a:r>
            <a:endParaRPr lang="da-DK" sz="12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15000"/>
              </a:lnSpc>
              <a:spcAft>
                <a:spcPts val="800"/>
              </a:spcAft>
              <a:buSzPts val="1000"/>
              <a:buFont typeface="Symbol" panose="05050102010706020507" pitchFamily="18" charset="2"/>
              <a:buChar char=""/>
              <a:tabLst>
                <a:tab pos="457200" algn="l"/>
              </a:tabLst>
            </a:pPr>
            <a:r>
              <a:rPr lang="da-DK" sz="1200" kern="100" dirty="0">
                <a:effectLst/>
                <a:latin typeface="Aptos" panose="020B0004020202020204" pitchFamily="34" charset="0"/>
                <a:ea typeface="Aptos" panose="020B0004020202020204" pitchFamily="34" charset="0"/>
                <a:cs typeface="Times New Roman" panose="02020603050405020304" pitchFamily="18" charset="0"/>
              </a:rPr>
              <a:t>Beskriv, hvor du vurderer, at din virksomhed befinder sig i </a:t>
            </a:r>
            <a:r>
              <a:rPr lang="da-DK" sz="1200" b="1" kern="100" dirty="0" err="1">
                <a:effectLst/>
                <a:latin typeface="Aptos" panose="020B0004020202020204" pitchFamily="34" charset="0"/>
                <a:ea typeface="Aptos" panose="020B0004020202020204" pitchFamily="34" charset="0"/>
                <a:cs typeface="Times New Roman" panose="02020603050405020304" pitchFamily="18" charset="0"/>
              </a:rPr>
              <a:t>Greiner’s</a:t>
            </a:r>
            <a:r>
              <a:rPr lang="da-DK" sz="1200" b="1" kern="100" dirty="0">
                <a:effectLst/>
                <a:latin typeface="Aptos" panose="020B0004020202020204" pitchFamily="34" charset="0"/>
                <a:ea typeface="Aptos" panose="020B0004020202020204" pitchFamily="34" charset="0"/>
                <a:cs typeface="Times New Roman" panose="02020603050405020304" pitchFamily="18" charset="0"/>
              </a:rPr>
              <a:t> vækstmodel</a:t>
            </a:r>
            <a:r>
              <a:rPr lang="da-DK" sz="1200" kern="100" dirty="0">
                <a:effectLst/>
                <a:latin typeface="Aptos" panose="020B0004020202020204" pitchFamily="34" charset="0"/>
                <a:ea typeface="Aptos" panose="020B0004020202020204" pitchFamily="34" charset="0"/>
                <a:cs typeface="Times New Roman" panose="02020603050405020304" pitchFamily="18" charset="0"/>
              </a:rPr>
              <a:t>.</a:t>
            </a:r>
          </a:p>
          <a:p>
            <a:pPr marL="342900" lvl="0" indent="-342900">
              <a:lnSpc>
                <a:spcPct val="115000"/>
              </a:lnSpc>
              <a:spcAft>
                <a:spcPts val="800"/>
              </a:spcAft>
              <a:buSzPts val="1000"/>
              <a:buFont typeface="Symbol" panose="05050102010706020507" pitchFamily="18" charset="2"/>
              <a:buChar char=""/>
              <a:tabLst>
                <a:tab pos="457200" algn="l"/>
              </a:tabLst>
            </a:pPr>
            <a:r>
              <a:rPr lang="da-DK" sz="1200" kern="100" dirty="0">
                <a:effectLst/>
                <a:latin typeface="Aptos" panose="020B0004020202020204" pitchFamily="34" charset="0"/>
                <a:ea typeface="Aptos" panose="020B0004020202020204" pitchFamily="34" charset="0"/>
                <a:cs typeface="Times New Roman" panose="02020603050405020304" pitchFamily="18" charset="0"/>
              </a:rPr>
              <a:t>Brug konkrete eksempler fra virksomheden, fx ledelsesstruktur, antal ansatte, opkøb eller vækstproblemer.</a:t>
            </a:r>
          </a:p>
          <a:p>
            <a:pPr>
              <a:lnSpc>
                <a:spcPct val="115000"/>
              </a:lnSpc>
              <a:spcAft>
                <a:spcPts val="800"/>
              </a:spcAft>
              <a:buNone/>
            </a:pPr>
            <a:r>
              <a:rPr lang="da-DK" sz="1200" kern="100" dirty="0">
                <a:effectLst/>
                <a:latin typeface="Aptos" panose="020B0004020202020204" pitchFamily="34" charset="0"/>
                <a:ea typeface="Aptos" panose="020B0004020202020204" pitchFamily="34" charset="0"/>
                <a:cs typeface="Times New Roman" panose="02020603050405020304" pitchFamily="18" charset="0"/>
              </a:rPr>
              <a:t> </a:t>
            </a:r>
          </a:p>
          <a:p>
            <a:pPr>
              <a:lnSpc>
                <a:spcPct val="115000"/>
              </a:lnSpc>
              <a:spcAft>
                <a:spcPts val="800"/>
              </a:spcAft>
              <a:buNone/>
            </a:pPr>
            <a:r>
              <a:rPr lang="en-US" sz="1200" b="1" kern="100" dirty="0">
                <a:solidFill>
                  <a:schemeClr val="bg2"/>
                </a:solidFill>
                <a:effectLst/>
                <a:latin typeface="Aptos" panose="020B0004020202020204" pitchFamily="34" charset="0"/>
                <a:ea typeface="Aptos" panose="020B0004020202020204" pitchFamily="34" charset="0"/>
                <a:cs typeface="Times New Roman" panose="02020603050405020304" pitchFamily="18" charset="0"/>
              </a:rPr>
              <a:t>Del 2: Product Life Cycle (PLC)</a:t>
            </a:r>
            <a:endParaRPr lang="da-DK" sz="1200" kern="100" dirty="0">
              <a:solidFill>
                <a:schemeClr val="bg2"/>
              </a:solidFill>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15000"/>
              </a:lnSpc>
              <a:spcAft>
                <a:spcPts val="800"/>
              </a:spcAft>
              <a:buSzPts val="1000"/>
              <a:buFont typeface="Symbol" panose="05050102010706020507" pitchFamily="18" charset="2"/>
              <a:buChar char=""/>
              <a:tabLst>
                <a:tab pos="457200" algn="l"/>
              </a:tabLst>
            </a:pPr>
            <a:r>
              <a:rPr lang="da-DK" sz="1200" kern="100" dirty="0">
                <a:solidFill>
                  <a:schemeClr val="bg2"/>
                </a:solidFill>
                <a:effectLst/>
                <a:latin typeface="Aptos" panose="020B0004020202020204" pitchFamily="34" charset="0"/>
                <a:ea typeface="Aptos" panose="020B0004020202020204" pitchFamily="34" charset="0"/>
                <a:cs typeface="Times New Roman" panose="02020603050405020304" pitchFamily="18" charset="0"/>
              </a:rPr>
              <a:t>Vælg mindst </a:t>
            </a:r>
            <a:r>
              <a:rPr lang="da-DK" sz="1200" b="1" kern="100" dirty="0">
                <a:solidFill>
                  <a:schemeClr val="bg2"/>
                </a:solidFill>
                <a:effectLst/>
                <a:latin typeface="Aptos" panose="020B0004020202020204" pitchFamily="34" charset="0"/>
                <a:ea typeface="Aptos" panose="020B0004020202020204" pitchFamily="34" charset="0"/>
                <a:cs typeface="Times New Roman" panose="02020603050405020304" pitchFamily="18" charset="0"/>
              </a:rPr>
              <a:t>ét konkret produkt</a:t>
            </a:r>
            <a:r>
              <a:rPr lang="da-DK" sz="1200" kern="100" dirty="0">
                <a:solidFill>
                  <a:schemeClr val="bg2"/>
                </a:solidFill>
                <a:effectLst/>
                <a:latin typeface="Aptos" panose="020B0004020202020204" pitchFamily="34" charset="0"/>
                <a:ea typeface="Aptos" panose="020B0004020202020204" pitchFamily="34" charset="0"/>
                <a:cs typeface="Times New Roman" panose="02020603050405020304" pitchFamily="18" charset="0"/>
              </a:rPr>
              <a:t> eller en produktkategori, som virksomheden tilbyder.</a:t>
            </a:r>
          </a:p>
          <a:p>
            <a:pPr marL="342900" lvl="0" indent="-342900">
              <a:lnSpc>
                <a:spcPct val="115000"/>
              </a:lnSpc>
              <a:spcAft>
                <a:spcPts val="800"/>
              </a:spcAft>
              <a:buSzPts val="1000"/>
              <a:buFont typeface="Symbol" panose="05050102010706020507" pitchFamily="18" charset="2"/>
              <a:buChar char=""/>
              <a:tabLst>
                <a:tab pos="457200" algn="l"/>
              </a:tabLst>
            </a:pPr>
            <a:r>
              <a:rPr lang="da-DK" sz="1200" kern="100" dirty="0">
                <a:solidFill>
                  <a:schemeClr val="bg2"/>
                </a:solidFill>
                <a:effectLst/>
                <a:latin typeface="Aptos" panose="020B0004020202020204" pitchFamily="34" charset="0"/>
                <a:ea typeface="Aptos" panose="020B0004020202020204" pitchFamily="34" charset="0"/>
                <a:cs typeface="Times New Roman" panose="02020603050405020304" pitchFamily="18" charset="0"/>
              </a:rPr>
              <a:t>Vurder, hvor produktet befinder sig i </a:t>
            </a:r>
            <a:r>
              <a:rPr lang="da-DK" sz="1200" b="1" kern="100" dirty="0">
                <a:solidFill>
                  <a:schemeClr val="bg2"/>
                </a:solidFill>
                <a:effectLst/>
                <a:latin typeface="Aptos" panose="020B0004020202020204" pitchFamily="34" charset="0"/>
                <a:ea typeface="Aptos" panose="020B0004020202020204" pitchFamily="34" charset="0"/>
                <a:cs typeface="Times New Roman" panose="02020603050405020304" pitchFamily="18" charset="0"/>
              </a:rPr>
              <a:t>PLC-kurven</a:t>
            </a:r>
            <a:r>
              <a:rPr lang="da-DK" sz="1200" kern="100" dirty="0">
                <a:solidFill>
                  <a:schemeClr val="bg2"/>
                </a:solidFill>
                <a:effectLst/>
                <a:latin typeface="Aptos" panose="020B0004020202020204" pitchFamily="34" charset="0"/>
                <a:ea typeface="Aptos" panose="020B0004020202020204" pitchFamily="34" charset="0"/>
                <a:cs typeface="Times New Roman" panose="02020603050405020304" pitchFamily="18" charset="0"/>
              </a:rPr>
              <a:t>:</a:t>
            </a:r>
          </a:p>
          <a:p>
            <a:pPr lvl="1">
              <a:lnSpc>
                <a:spcPct val="115000"/>
              </a:lnSpc>
              <a:spcAft>
                <a:spcPts val="800"/>
              </a:spcAft>
              <a:buSzPts val="1000"/>
              <a:tabLst>
                <a:tab pos="914400" algn="l"/>
              </a:tabLst>
            </a:pPr>
            <a:r>
              <a:rPr lang="da-DK" sz="1200" kern="100" dirty="0">
                <a:solidFill>
                  <a:schemeClr val="bg2"/>
                </a:solidFill>
                <a:effectLst/>
                <a:latin typeface="Aptos" panose="020B0004020202020204" pitchFamily="34" charset="0"/>
                <a:ea typeface="Aptos" panose="020B0004020202020204" pitchFamily="34" charset="0"/>
                <a:cs typeface="Times New Roman" panose="02020603050405020304" pitchFamily="18" charset="0"/>
              </a:rPr>
              <a:t>(</a:t>
            </a:r>
            <a:r>
              <a:rPr lang="da-DK" sz="1200" kern="100" dirty="0" err="1">
                <a:solidFill>
                  <a:schemeClr val="bg2"/>
                </a:solidFill>
                <a:effectLst/>
                <a:latin typeface="Aptos" panose="020B0004020202020204" pitchFamily="34" charset="0"/>
                <a:ea typeface="Aptos" panose="020B0004020202020204" pitchFamily="34" charset="0"/>
                <a:cs typeface="Times New Roman" panose="02020603050405020304" pitchFamily="18" charset="0"/>
              </a:rPr>
              <a:t>Introduction</a:t>
            </a:r>
            <a:r>
              <a:rPr lang="da-DK" sz="1200" kern="100" dirty="0">
                <a:solidFill>
                  <a:schemeClr val="bg2"/>
                </a:solidFill>
                <a:effectLst/>
                <a:latin typeface="Aptos" panose="020B0004020202020204" pitchFamily="34" charset="0"/>
                <a:ea typeface="Aptos" panose="020B0004020202020204" pitchFamily="34" charset="0"/>
                <a:cs typeface="Times New Roman" panose="02020603050405020304" pitchFamily="18" charset="0"/>
              </a:rPr>
              <a:t> / Growth / </a:t>
            </a:r>
            <a:r>
              <a:rPr lang="da-DK" sz="1200" kern="100" dirty="0" err="1">
                <a:solidFill>
                  <a:schemeClr val="bg2"/>
                </a:solidFill>
                <a:effectLst/>
                <a:latin typeface="Aptos" panose="020B0004020202020204" pitchFamily="34" charset="0"/>
                <a:ea typeface="Aptos" panose="020B0004020202020204" pitchFamily="34" charset="0"/>
                <a:cs typeface="Times New Roman" panose="02020603050405020304" pitchFamily="18" charset="0"/>
              </a:rPr>
              <a:t>Maturity</a:t>
            </a:r>
            <a:r>
              <a:rPr lang="da-DK" sz="1200" kern="100" dirty="0">
                <a:solidFill>
                  <a:schemeClr val="bg2"/>
                </a:solidFill>
                <a:effectLst/>
                <a:latin typeface="Aptos" panose="020B0004020202020204" pitchFamily="34" charset="0"/>
                <a:ea typeface="Aptos" panose="020B0004020202020204" pitchFamily="34" charset="0"/>
                <a:cs typeface="Times New Roman" panose="02020603050405020304" pitchFamily="18" charset="0"/>
              </a:rPr>
              <a:t> / </a:t>
            </a:r>
            <a:r>
              <a:rPr lang="da-DK" sz="1200" kern="100" dirty="0" err="1">
                <a:solidFill>
                  <a:schemeClr val="bg2"/>
                </a:solidFill>
                <a:effectLst/>
                <a:latin typeface="Aptos" panose="020B0004020202020204" pitchFamily="34" charset="0"/>
                <a:ea typeface="Aptos" panose="020B0004020202020204" pitchFamily="34" charset="0"/>
                <a:cs typeface="Times New Roman" panose="02020603050405020304" pitchFamily="18" charset="0"/>
              </a:rPr>
              <a:t>Decline</a:t>
            </a:r>
            <a:r>
              <a:rPr lang="da-DK" sz="1200" kern="100" dirty="0">
                <a:solidFill>
                  <a:schemeClr val="bg2"/>
                </a:solidFill>
                <a:effectLst/>
                <a:latin typeface="Aptos" panose="020B0004020202020204" pitchFamily="34" charset="0"/>
                <a:ea typeface="Aptos" panose="020B0004020202020204" pitchFamily="34" charset="0"/>
                <a:cs typeface="Times New Roman" panose="02020603050405020304" pitchFamily="18" charset="0"/>
              </a:rPr>
              <a:t>)</a:t>
            </a:r>
          </a:p>
          <a:p>
            <a:pPr marL="342900" lvl="0" indent="-342900">
              <a:lnSpc>
                <a:spcPct val="115000"/>
              </a:lnSpc>
              <a:spcAft>
                <a:spcPts val="800"/>
              </a:spcAft>
              <a:buSzPts val="1000"/>
              <a:buFont typeface="Symbol" panose="05050102010706020507" pitchFamily="18" charset="2"/>
              <a:buChar char=""/>
              <a:tabLst>
                <a:tab pos="457200" algn="l"/>
              </a:tabLst>
            </a:pPr>
            <a:r>
              <a:rPr lang="da-DK" sz="1200" kern="100" dirty="0">
                <a:solidFill>
                  <a:schemeClr val="bg2"/>
                </a:solidFill>
                <a:effectLst/>
                <a:latin typeface="Aptos" panose="020B0004020202020204" pitchFamily="34" charset="0"/>
                <a:ea typeface="Aptos" panose="020B0004020202020204" pitchFamily="34" charset="0"/>
                <a:cs typeface="Times New Roman" panose="02020603050405020304" pitchFamily="18" charset="0"/>
              </a:rPr>
              <a:t>Argumentér for din placering med fakta eller eksempler.</a:t>
            </a:r>
          </a:p>
          <a:p>
            <a:pPr>
              <a:lnSpc>
                <a:spcPct val="115000"/>
              </a:lnSpc>
              <a:spcAft>
                <a:spcPts val="800"/>
              </a:spcAft>
              <a:buNone/>
            </a:pPr>
            <a:r>
              <a:rPr lang="da-DK" sz="1200" kern="100" dirty="0">
                <a:effectLst/>
                <a:latin typeface="Aptos" panose="020B0004020202020204" pitchFamily="34" charset="0"/>
                <a:ea typeface="Aptos" panose="020B0004020202020204" pitchFamily="34" charset="0"/>
                <a:cs typeface="Times New Roman" panose="02020603050405020304" pitchFamily="18" charset="0"/>
              </a:rPr>
              <a:t> </a:t>
            </a:r>
          </a:p>
          <a:p>
            <a:pPr>
              <a:lnSpc>
                <a:spcPct val="115000"/>
              </a:lnSpc>
              <a:spcAft>
                <a:spcPts val="800"/>
              </a:spcAft>
              <a:buNone/>
            </a:pPr>
            <a:r>
              <a:rPr lang="en-US" sz="1200" b="1" kern="100" dirty="0">
                <a:effectLst/>
                <a:latin typeface="Aptos" panose="020B0004020202020204" pitchFamily="34" charset="0"/>
                <a:ea typeface="Aptos" panose="020B0004020202020204" pitchFamily="34" charset="0"/>
                <a:cs typeface="Times New Roman" panose="02020603050405020304" pitchFamily="18" charset="0"/>
              </a:rPr>
              <a:t>Del 3: The Boston Matrix (BCG)</a:t>
            </a:r>
            <a:endParaRPr lang="da-DK" sz="12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15000"/>
              </a:lnSpc>
              <a:spcAft>
                <a:spcPts val="800"/>
              </a:spcAft>
              <a:buSzPts val="1000"/>
              <a:buFont typeface="Symbol" panose="05050102010706020507" pitchFamily="18" charset="2"/>
              <a:buChar char=""/>
              <a:tabLst>
                <a:tab pos="457200" algn="l"/>
              </a:tabLst>
            </a:pPr>
            <a:r>
              <a:rPr lang="da-DK" sz="1200" kern="100" dirty="0">
                <a:effectLst/>
                <a:latin typeface="Aptos" panose="020B0004020202020204" pitchFamily="34" charset="0"/>
                <a:ea typeface="Aptos" panose="020B0004020202020204" pitchFamily="34" charset="0"/>
                <a:cs typeface="Times New Roman" panose="02020603050405020304" pitchFamily="18" charset="0"/>
              </a:rPr>
              <a:t>Brug </a:t>
            </a:r>
            <a:r>
              <a:rPr lang="da-DK" sz="1200" b="1" kern="100" dirty="0">
                <a:effectLst/>
                <a:latin typeface="Aptos" panose="020B0004020202020204" pitchFamily="34" charset="0"/>
                <a:ea typeface="Aptos" panose="020B0004020202020204" pitchFamily="34" charset="0"/>
                <a:cs typeface="Times New Roman" panose="02020603050405020304" pitchFamily="18" charset="0"/>
              </a:rPr>
              <a:t>The Boston Matrix</a:t>
            </a:r>
            <a:r>
              <a:rPr lang="da-DK" sz="1200" kern="100" dirty="0">
                <a:effectLst/>
                <a:latin typeface="Aptos" panose="020B0004020202020204" pitchFamily="34" charset="0"/>
                <a:ea typeface="Aptos" panose="020B0004020202020204" pitchFamily="34" charset="0"/>
                <a:cs typeface="Times New Roman" panose="02020603050405020304" pitchFamily="18" charset="0"/>
              </a:rPr>
              <a:t> til at placere dit valgte produkt i én af de fire kategorier:</a:t>
            </a:r>
          </a:p>
          <a:p>
            <a:pPr lvl="1">
              <a:lnSpc>
                <a:spcPct val="115000"/>
              </a:lnSpc>
              <a:spcAft>
                <a:spcPts val="800"/>
              </a:spcAft>
              <a:buSzPts val="1000"/>
              <a:tabLst>
                <a:tab pos="914400" algn="l"/>
              </a:tabLst>
            </a:pPr>
            <a:r>
              <a:rPr lang="da-DK" sz="1200" kern="100" dirty="0">
                <a:effectLst/>
                <a:latin typeface="Aptos" panose="020B0004020202020204" pitchFamily="34" charset="0"/>
                <a:ea typeface="Aptos" panose="020B0004020202020204" pitchFamily="34" charset="0"/>
                <a:cs typeface="Times New Roman" panose="02020603050405020304" pitchFamily="18" charset="0"/>
              </a:rPr>
              <a:t>(Star / Cash </a:t>
            </a:r>
            <a:r>
              <a:rPr lang="da-DK" sz="1200" kern="100" dirty="0" err="1">
                <a:effectLst/>
                <a:latin typeface="Aptos" panose="020B0004020202020204" pitchFamily="34" charset="0"/>
                <a:ea typeface="Aptos" panose="020B0004020202020204" pitchFamily="34" charset="0"/>
                <a:cs typeface="Times New Roman" panose="02020603050405020304" pitchFamily="18" charset="0"/>
              </a:rPr>
              <a:t>Cow</a:t>
            </a:r>
            <a:r>
              <a:rPr lang="da-DK" sz="1200" kern="100" dirty="0">
                <a:effectLst/>
                <a:latin typeface="Aptos" panose="020B0004020202020204" pitchFamily="34" charset="0"/>
                <a:ea typeface="Aptos" panose="020B0004020202020204" pitchFamily="34" charset="0"/>
                <a:cs typeface="Times New Roman" panose="02020603050405020304" pitchFamily="18" charset="0"/>
              </a:rPr>
              <a:t> / </a:t>
            </a:r>
            <a:r>
              <a:rPr lang="da-DK" sz="1200" kern="100" dirty="0" err="1">
                <a:effectLst/>
                <a:latin typeface="Aptos" panose="020B0004020202020204" pitchFamily="34" charset="0"/>
                <a:ea typeface="Aptos" panose="020B0004020202020204" pitchFamily="34" charset="0"/>
                <a:cs typeface="Times New Roman" panose="02020603050405020304" pitchFamily="18" charset="0"/>
              </a:rPr>
              <a:t>Question</a:t>
            </a:r>
            <a:r>
              <a:rPr lang="da-DK" sz="1200" kern="100" dirty="0">
                <a:effectLst/>
                <a:latin typeface="Aptos" panose="020B0004020202020204" pitchFamily="34" charset="0"/>
                <a:ea typeface="Aptos" panose="020B0004020202020204" pitchFamily="34" charset="0"/>
                <a:cs typeface="Times New Roman" panose="02020603050405020304" pitchFamily="18" charset="0"/>
              </a:rPr>
              <a:t> Mark / Dog)</a:t>
            </a:r>
          </a:p>
          <a:p>
            <a:pPr marL="342900" lvl="0" indent="-342900">
              <a:lnSpc>
                <a:spcPct val="115000"/>
              </a:lnSpc>
              <a:spcAft>
                <a:spcPts val="800"/>
              </a:spcAft>
              <a:buSzPts val="1000"/>
              <a:buFont typeface="Symbol" panose="05050102010706020507" pitchFamily="18" charset="2"/>
              <a:buChar char=""/>
              <a:tabLst>
                <a:tab pos="457200" algn="l"/>
              </a:tabLst>
            </a:pPr>
            <a:r>
              <a:rPr lang="da-DK" sz="1200" kern="100" dirty="0">
                <a:effectLst/>
                <a:latin typeface="Aptos" panose="020B0004020202020204" pitchFamily="34" charset="0"/>
                <a:ea typeface="Aptos" panose="020B0004020202020204" pitchFamily="34" charset="0"/>
                <a:cs typeface="Times New Roman" panose="02020603050405020304" pitchFamily="18" charset="0"/>
              </a:rPr>
              <a:t>Sammenhold din placering med PLC-analysen: Stemmer de to analyser overens?</a:t>
            </a:r>
          </a:p>
          <a:p>
            <a:pPr marL="342900" lvl="0" indent="-342900">
              <a:lnSpc>
                <a:spcPct val="115000"/>
              </a:lnSpc>
              <a:spcAft>
                <a:spcPts val="800"/>
              </a:spcAft>
              <a:buSzPts val="1000"/>
              <a:buFont typeface="Symbol" panose="05050102010706020507" pitchFamily="18" charset="2"/>
              <a:buChar char=""/>
              <a:tabLst>
                <a:tab pos="457200" algn="l"/>
              </a:tabLst>
            </a:pPr>
            <a:r>
              <a:rPr lang="da-DK" sz="1200" kern="100" dirty="0">
                <a:effectLst/>
                <a:latin typeface="Aptos" panose="020B0004020202020204" pitchFamily="34" charset="0"/>
                <a:ea typeface="Aptos" panose="020B0004020202020204" pitchFamily="34" charset="0"/>
                <a:cs typeface="Times New Roman" panose="02020603050405020304" pitchFamily="18" charset="0"/>
              </a:rPr>
              <a:t>Argumentér for, hvad virksomheden </a:t>
            </a:r>
            <a:r>
              <a:rPr lang="da-DK" sz="1200" b="1" kern="100" dirty="0">
                <a:effectLst/>
                <a:latin typeface="Aptos" panose="020B0004020202020204" pitchFamily="34" charset="0"/>
                <a:ea typeface="Aptos" panose="020B0004020202020204" pitchFamily="34" charset="0"/>
                <a:cs typeface="Times New Roman" panose="02020603050405020304" pitchFamily="18" charset="0"/>
              </a:rPr>
              <a:t>bør gøre nu</a:t>
            </a:r>
            <a:r>
              <a:rPr lang="da-DK" sz="1200" kern="100" dirty="0">
                <a:effectLst/>
                <a:latin typeface="Aptos" panose="020B0004020202020204" pitchFamily="34" charset="0"/>
                <a:ea typeface="Aptos" panose="020B0004020202020204" pitchFamily="34" charset="0"/>
                <a:cs typeface="Times New Roman" panose="02020603050405020304" pitchFamily="18" charset="0"/>
              </a:rPr>
              <a:t> ifølge Boston-modellen, og hvad de </a:t>
            </a:r>
            <a:r>
              <a:rPr lang="da-DK" sz="1200" b="1" kern="100" dirty="0">
                <a:effectLst/>
                <a:latin typeface="Aptos" panose="020B0004020202020204" pitchFamily="34" charset="0"/>
                <a:ea typeface="Aptos" panose="020B0004020202020204" pitchFamily="34" charset="0"/>
                <a:cs typeface="Times New Roman" panose="02020603050405020304" pitchFamily="18" charset="0"/>
              </a:rPr>
              <a:t>skal forberede sig på i fremtiden</a:t>
            </a:r>
            <a:r>
              <a:rPr lang="da-DK" sz="1200" kern="100" dirty="0">
                <a:effectLst/>
                <a:latin typeface="Aptos" panose="020B0004020202020204" pitchFamily="34" charset="0"/>
                <a:ea typeface="Aptos" panose="020B0004020202020204" pitchFamily="34" charset="0"/>
                <a:cs typeface="Times New Roman" panose="02020603050405020304" pitchFamily="18" charset="0"/>
              </a:rPr>
              <a:t>.</a:t>
            </a:r>
          </a:p>
        </p:txBody>
      </p:sp>
    </p:spTree>
    <p:extLst>
      <p:ext uri="{BB962C8B-B14F-4D97-AF65-F5344CB8AC3E}">
        <p14:creationId xmlns:p14="http://schemas.microsoft.com/office/powerpoint/2010/main" val="1697960107"/>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Metadata/LabelInfo.xml><?xml version="1.0" encoding="utf-8"?>
<clbl:labelList xmlns:clbl="http://schemas.microsoft.com/office/2020/mipLabelMetadata">
  <clbl:label id="{1b29427a-4ed3-4f0e-a3ff-ced1342f64ac}" enabled="0" method="" siteId="{1b29427a-4ed3-4f0e-a3ff-ced1342f64ac}" removed="1"/>
</clbl:labelList>
</file>

<file path=docProps/app.xml><?xml version="1.0" encoding="utf-8"?>
<Properties xmlns="http://schemas.openxmlformats.org/officeDocument/2006/extended-properties" xmlns:vt="http://schemas.openxmlformats.org/officeDocument/2006/docPropsVTypes">
  <TotalTime>149</TotalTime>
  <Words>1108</Words>
  <Application>Microsoft Office PowerPoint</Application>
  <PresentationFormat>Widescreen</PresentationFormat>
  <Paragraphs>74</Paragraphs>
  <Slides>15</Slides>
  <Notes>1</Notes>
  <HiddenSlides>0</HiddenSlides>
  <MMClips>0</MMClips>
  <ScaleCrop>false</ScaleCrop>
  <HeadingPairs>
    <vt:vector size="6" baseType="variant">
      <vt:variant>
        <vt:lpstr>Benyttede skrifttyper</vt:lpstr>
      </vt:variant>
      <vt:variant>
        <vt:i4>4</vt:i4>
      </vt:variant>
      <vt:variant>
        <vt:lpstr>Tema</vt:lpstr>
      </vt:variant>
      <vt:variant>
        <vt:i4>1</vt:i4>
      </vt:variant>
      <vt:variant>
        <vt:lpstr>Slidetitler</vt:lpstr>
      </vt:variant>
      <vt:variant>
        <vt:i4>15</vt:i4>
      </vt:variant>
    </vt:vector>
  </HeadingPairs>
  <TitlesOfParts>
    <vt:vector size="20" baseType="lpstr">
      <vt:lpstr>Aptos</vt:lpstr>
      <vt:lpstr>Aptos Display</vt:lpstr>
      <vt:lpstr>Arial</vt:lpstr>
      <vt:lpstr>Symbol</vt:lpstr>
      <vt:lpstr>Office-tema</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Greiners model - organisationens krise og udviklingsstadier</vt:lpstr>
      <vt:lpstr>PowerPoint-præsentation</vt:lpstr>
      <vt:lpstr>PowerPoint-præsentation</vt:lpstr>
      <vt:lpstr>PowerPoint-præsentation</vt:lpstr>
      <vt:lpstr>PowerPoint-præsentation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Michael Jensen (mjen.cb - Underviser - CB)</dc:creator>
  <cp:lastModifiedBy>Michael Jensen (mjen.cb - Underviser - CB)</cp:lastModifiedBy>
  <cp:revision>1</cp:revision>
  <dcterms:created xsi:type="dcterms:W3CDTF">2025-05-06T07:14:41Z</dcterms:created>
  <dcterms:modified xsi:type="dcterms:W3CDTF">2025-05-06T15:00:38Z</dcterms:modified>
</cp:coreProperties>
</file>