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8A6E1A-6FFF-44E2-8652-CAF1C3950212}" type="datetimeFigureOut">
              <a:rPr lang="da-DK" smtClean="0"/>
              <a:t>17-09-2024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6F2DCD-1A92-4BFD-882E-B78B6B977F45}" type="slidenum">
              <a:rPr lang="da-DK" smtClean="0"/>
              <a:t>‹nr.›</a:t>
            </a:fld>
            <a:endParaRPr lang="da-DK"/>
          </a:p>
        </p:txBody>
      </p:sp>
    </p:spTree>
    <p:extLst>
      <p:ext uri="{BB962C8B-B14F-4D97-AF65-F5344CB8AC3E}">
        <p14:creationId xmlns:p14="http://schemas.microsoft.com/office/powerpoint/2010/main" val="901956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33333"/>
                </a:solidFill>
                <a:effectLst/>
                <a:latin typeface="var(--font-title)"/>
              </a:rPr>
              <a:t>De fem aktører i brancheanalysemodellen</a:t>
            </a:r>
          </a:p>
          <a:p>
            <a:pPr algn="l"/>
            <a:r>
              <a:rPr lang="da-DK" b="0" i="0" dirty="0">
                <a:solidFill>
                  <a:srgbClr val="333333"/>
                </a:solidFill>
                <a:effectLst/>
                <a:latin typeface="var(--font-content)"/>
              </a:rPr>
              <a:t>Modellens lodrette dimension vedrører aktører, der på forskellig vis kan være i konkurrence med hver enkelt virksomhed i branchen og derfor kan anses som en trussel for den enkelte virksomhed. Modellens vandrette dimension vedrører aktører (leverandører og kunder), som de enkelte virksomheder i branchen er afhængige af for at kunne udbyde og afsætte sine produkter. Branchens indtjeningsmuligheder afhænger i høj grad af leverandørernes og kundernes forhandlingsstyrke over for de enkelte udbydere i branchen.  </a:t>
            </a:r>
          </a:p>
          <a:p>
            <a:pPr algn="l"/>
            <a:r>
              <a:rPr lang="da-DK" b="0" i="0" dirty="0">
                <a:solidFill>
                  <a:srgbClr val="333333"/>
                </a:solidFill>
                <a:effectLst/>
                <a:latin typeface="var(--font-content)"/>
              </a:rPr>
              <a:t>Det er vigtigt at forstå, hvori begrebet “force” opstår i modellen. I illustration 5.2 ses fx en boks, hvori der står “Leverandører”. Leverandører er ikke en force i sig selv, men en aktør i branchen. Forcen opstår, når man betragter leverandørens forhandlingsstyrke. </a:t>
            </a:r>
          </a:p>
          <a:p>
            <a:pPr algn="l"/>
            <a:r>
              <a:rPr lang="da-DK" b="0" i="0" dirty="0">
                <a:solidFill>
                  <a:srgbClr val="333333"/>
                </a:solidFill>
                <a:effectLst/>
                <a:latin typeface="var(--font-content)"/>
              </a:rPr>
              <a:t>Inden der foretages en analyse af branchen, er det vigtigt at konkretisere, hvem de 5 forces aktører består af: Hvilke virksomheder er leverandører, udbydere af substituerende produkter, hvem udgør kunderne osv.? Selve analysen består i at vurdere styrken af hver enkelt af de 5 forces; jo større trussel/forhandlingsstyrke de 5 forces hver især udøver, jo stærkere betegnes den enkelte force. Analysen kan afrundes med at konkludere, hvorvidt branchen er attraktiv eller ikke attraktiv. </a:t>
            </a:r>
          </a:p>
          <a:p>
            <a:pPr algn="l"/>
            <a:r>
              <a:rPr lang="da-DK" b="0" i="0" dirty="0">
                <a:solidFill>
                  <a:srgbClr val="333333"/>
                </a:solidFill>
                <a:effectLst/>
                <a:latin typeface="var(--font-content)"/>
              </a:rPr>
              <a:t>Porter betragter en branche som mest attraktiv, hvis de 5 forces </a:t>
            </a:r>
            <a:r>
              <a:rPr lang="da-DK" b="0" i="0" dirty="0" err="1">
                <a:solidFill>
                  <a:srgbClr val="333333"/>
                </a:solidFill>
                <a:effectLst/>
                <a:latin typeface="var(--font-content)"/>
              </a:rPr>
              <a:t>forces</a:t>
            </a:r>
            <a:r>
              <a:rPr lang="da-DK" b="0" i="0" dirty="0">
                <a:solidFill>
                  <a:srgbClr val="333333"/>
                </a:solidFill>
                <a:effectLst/>
                <a:latin typeface="var(--font-content)"/>
              </a:rPr>
              <a:t> er relativt svage. En betragtning, der dog har været udsat for en del kritik, idet der er mange eksempler på brancher med stærke forces, der har haft høj langsigtet indtjening, da stærke forces styrker de enkelte udbydere i branchen, der lærer at agere i et konkurrencepræget miljø.  </a:t>
            </a:r>
          </a:p>
          <a:p>
            <a:pPr algn="l"/>
            <a:r>
              <a:rPr lang="da-DK" b="0" i="0" dirty="0">
                <a:solidFill>
                  <a:srgbClr val="333333"/>
                </a:solidFill>
                <a:effectLst/>
                <a:latin typeface="var(--font-content)"/>
              </a:rPr>
              <a:t>I det følgende vil vi gennemgå de 5 forces i modellen. </a:t>
            </a:r>
          </a:p>
          <a:p>
            <a:pPr algn="l"/>
            <a:r>
              <a:rPr lang="da-DK" b="1" i="0" dirty="0">
                <a:solidFill>
                  <a:srgbClr val="333333"/>
                </a:solidFill>
                <a:effectLst/>
                <a:latin typeface="var(--font-title)"/>
              </a:rPr>
              <a:t>Truslen fra potentielle indtrængere</a:t>
            </a:r>
          </a:p>
          <a:p>
            <a:pPr algn="l"/>
            <a:r>
              <a:rPr lang="da-DK" b="0" i="0" dirty="0">
                <a:solidFill>
                  <a:srgbClr val="333333"/>
                </a:solidFill>
                <a:effectLst/>
                <a:latin typeface="var(--font-content)"/>
              </a:rPr>
              <a:t>Potentielle indtrængere er virksomheder, der endnu ikke er etableret i branchen, men som kan beslutte at træde ind. Dette kan være nyetablerede virksomheder eller eksisterende virksomheder, der ønsker vækst ved produktudvikling, markedsudvikling eller diversifikation. På det danske marked for designerure (producenter/importører) kunne nye designere overveje at træde ind, det samme kunne udenlandske udbydere, der endnu ikke er til stede på det danske marked. Interessen for at trænge ind i branchen, vil være påvirket af, om de nuværende virksomheder i branchen tjener en overnormal profit, eller hvis vækstraterne på markedet er høje. Hvis branchen ser attraktiv ud, vil potentielle indtrængere være mere tilbøjelige til at forsøge at trænge ind. </a:t>
            </a:r>
          </a:p>
          <a:p>
            <a:pPr algn="l"/>
            <a:r>
              <a:rPr lang="da-DK" b="1" i="0" dirty="0">
                <a:solidFill>
                  <a:srgbClr val="333333"/>
                </a:solidFill>
                <a:effectLst/>
                <a:latin typeface="var(--font-title)"/>
              </a:rPr>
              <a:t>Hvad påvirker truslen fra potentielle indtrængere?</a:t>
            </a:r>
          </a:p>
          <a:p>
            <a:pPr algn="l"/>
            <a:r>
              <a:rPr lang="da-DK" b="1" i="0" dirty="0">
                <a:solidFill>
                  <a:srgbClr val="333333"/>
                </a:solidFill>
                <a:effectLst/>
                <a:latin typeface="var(--font-title)"/>
              </a:rPr>
              <a:t>Rivalisering blandt de eksisterende konkurrenter i branchen</a:t>
            </a:r>
          </a:p>
          <a:p>
            <a:pPr algn="l"/>
            <a:r>
              <a:rPr lang="da-DK" b="0" i="0" dirty="0">
                <a:solidFill>
                  <a:srgbClr val="333333"/>
                </a:solidFill>
                <a:effectLst/>
                <a:latin typeface="var(--font-content)"/>
              </a:rPr>
              <a:t>Konkurrenterne repræsenterer den helt snævre konkurrence, som er første led i konkurrencetragtmodellen, dvs. mærkekonkurrenter. </a:t>
            </a:r>
          </a:p>
          <a:p>
            <a:pPr algn="l"/>
            <a:r>
              <a:rPr lang="da-DK" b="1" i="0" dirty="0">
                <a:solidFill>
                  <a:srgbClr val="333333"/>
                </a:solidFill>
                <a:effectLst/>
                <a:latin typeface="var(--font-title)"/>
              </a:rPr>
              <a:t>Hvad påvirker rivaliseringen i branchen?</a:t>
            </a:r>
          </a:p>
          <a:p>
            <a:pPr algn="l" latinLnBrk="0">
              <a:buFont typeface="Arial" panose="020B0604020202020204" pitchFamily="34" charset="0"/>
              <a:buChar char="•"/>
            </a:pPr>
            <a:r>
              <a:rPr lang="da-DK" b="0" i="0" dirty="0">
                <a:solidFill>
                  <a:srgbClr val="767676"/>
                </a:solidFill>
                <a:effectLst/>
                <a:latin typeface="var(--font-content)"/>
              </a:rPr>
              <a:t>Foto: Birte Ravn Østergaard</a:t>
            </a:r>
          </a:p>
          <a:p>
            <a:pPr algn="l"/>
            <a:r>
              <a:rPr lang="da-DK" b="1" i="0" dirty="0">
                <a:solidFill>
                  <a:srgbClr val="333333"/>
                </a:solidFill>
                <a:effectLst/>
                <a:latin typeface="var(--font-title)"/>
              </a:rPr>
              <a:t>Trusler fra substituerende produkter</a:t>
            </a:r>
          </a:p>
          <a:p>
            <a:pPr algn="l"/>
            <a:r>
              <a:rPr lang="da-DK" b="0" i="0" dirty="0">
                <a:solidFill>
                  <a:srgbClr val="333333"/>
                </a:solidFill>
                <a:effectLst/>
                <a:latin typeface="var(--font-content)"/>
              </a:rPr>
              <a:t>Substituerende produkter er andre produkttyper og varianter, tilhører de 2 midterste niveauer i konkurrencetragtmodellen, der kan dække samme overordnede behov som branchens produkter. Når de </a:t>
            </a:r>
            <a:r>
              <a:rPr lang="da-DK" b="0" i="0" dirty="0" err="1">
                <a:solidFill>
                  <a:srgbClr val="333333"/>
                </a:solidFill>
                <a:effectLst/>
                <a:latin typeface="var(--font-content)"/>
              </a:rPr>
              <a:t>substituterende</a:t>
            </a:r>
            <a:r>
              <a:rPr lang="da-DK" b="0" i="0" dirty="0">
                <a:solidFill>
                  <a:srgbClr val="333333"/>
                </a:solidFill>
                <a:effectLst/>
                <a:latin typeface="var(--font-content)"/>
              </a:rPr>
              <a:t> produkter er identificeret, kan de evt. </a:t>
            </a:r>
            <a:r>
              <a:rPr lang="da-DK" b="0" i="0" dirty="0" err="1">
                <a:solidFill>
                  <a:srgbClr val="333333"/>
                </a:solidFill>
                <a:effectLst/>
                <a:latin typeface="var(--font-content)"/>
              </a:rPr>
              <a:t>rangordnes</a:t>
            </a:r>
            <a:r>
              <a:rPr lang="da-DK" b="0" i="0" dirty="0">
                <a:solidFill>
                  <a:srgbClr val="333333"/>
                </a:solidFill>
                <a:effectLst/>
                <a:latin typeface="var(--font-content)"/>
              </a:rPr>
              <a:t> efter grad af substitution, da dette påvirker truslen fra den pågældende substitut. I praksis vil en sådan rangordning skulle foretages på baggrund af en </a:t>
            </a:r>
            <a:r>
              <a:rPr lang="da-DK" b="0" i="0" dirty="0" err="1">
                <a:solidFill>
                  <a:srgbClr val="333333"/>
                </a:solidFill>
                <a:effectLst/>
                <a:latin typeface="var(--font-content)"/>
              </a:rPr>
              <a:t>field</a:t>
            </a:r>
            <a:r>
              <a:rPr lang="da-DK" b="0" i="0" dirty="0">
                <a:solidFill>
                  <a:srgbClr val="333333"/>
                </a:solidFill>
                <a:effectLst/>
                <a:latin typeface="var(--font-content)"/>
              </a:rPr>
              <a:t> research. Hvis branchen defineres som det danske marked for designerure, vil andre armbåndsure betragtes som nære substitutter. Vægure, mobiltelefoner og andre </a:t>
            </a:r>
            <a:r>
              <a:rPr lang="da-DK" b="0" i="0" dirty="0" err="1">
                <a:solidFill>
                  <a:srgbClr val="333333"/>
                </a:solidFill>
                <a:effectLst/>
                <a:latin typeface="var(--font-content)"/>
              </a:rPr>
              <a:t>devices</a:t>
            </a:r>
            <a:r>
              <a:rPr lang="da-DK" b="0" i="0" dirty="0">
                <a:solidFill>
                  <a:srgbClr val="333333"/>
                </a:solidFill>
                <a:effectLst/>
                <a:latin typeface="var(--font-content)"/>
              </a:rPr>
              <a:t> med </a:t>
            </a:r>
            <a:r>
              <a:rPr lang="da-DK" b="0" i="0" dirty="0" err="1">
                <a:solidFill>
                  <a:srgbClr val="333333"/>
                </a:solidFill>
                <a:effectLst/>
                <a:latin typeface="var(--font-content)"/>
              </a:rPr>
              <a:t>urfunktion</a:t>
            </a:r>
            <a:r>
              <a:rPr lang="da-DK" b="0" i="0" dirty="0">
                <a:solidFill>
                  <a:srgbClr val="333333"/>
                </a:solidFill>
                <a:effectLst/>
                <a:latin typeface="var(--font-content)"/>
              </a:rPr>
              <a:t> kan betragtes som fjernere substitutter. </a:t>
            </a:r>
          </a:p>
          <a:p>
            <a:pPr algn="l"/>
            <a:r>
              <a:rPr lang="da-DK" b="1" i="0" dirty="0">
                <a:solidFill>
                  <a:srgbClr val="333333"/>
                </a:solidFill>
                <a:effectLst/>
                <a:latin typeface="var(--font-title)"/>
              </a:rPr>
              <a:t>Hvad påvirker truslen fra substituerende produkter?</a:t>
            </a:r>
          </a:p>
          <a:p>
            <a:pPr algn="l"/>
            <a:r>
              <a:rPr lang="da-DK" b="1" i="0" dirty="0">
                <a:solidFill>
                  <a:srgbClr val="333333"/>
                </a:solidFill>
                <a:effectLst/>
                <a:latin typeface="var(--font-title)"/>
              </a:rPr>
              <a:t>Kundernes forhandlingsstyrke</a:t>
            </a:r>
          </a:p>
          <a:p>
            <a:pPr algn="l"/>
            <a:r>
              <a:rPr lang="da-DK" b="0" i="0" dirty="0">
                <a:solidFill>
                  <a:srgbClr val="333333"/>
                </a:solidFill>
                <a:effectLst/>
                <a:latin typeface="var(--font-content)"/>
              </a:rPr>
              <a:t>Kunderne defineres som efterfølgende led i branchens forsyningskæde og kan både være mellemhandlere og slutbrugere. Slutbrugerne bør i visse tilfælde opdeles i B-t-C- og B-t-B-kunder. </a:t>
            </a:r>
          </a:p>
          <a:p>
            <a:pPr algn="l"/>
            <a:r>
              <a:rPr lang="da-DK" b="1" i="0" dirty="0">
                <a:solidFill>
                  <a:srgbClr val="333333"/>
                </a:solidFill>
                <a:effectLst/>
                <a:latin typeface="var(--font-title)"/>
              </a:rPr>
              <a:t>Hvad påvirker kundernes forhandlingsstyrke?</a:t>
            </a:r>
          </a:p>
          <a:p>
            <a:pPr algn="l"/>
            <a:r>
              <a:rPr lang="da-DK" b="1" i="0" dirty="0">
                <a:solidFill>
                  <a:srgbClr val="333333"/>
                </a:solidFill>
                <a:effectLst/>
                <a:latin typeface="var(--font-title)"/>
              </a:rPr>
              <a:t>Leverandørernes forhandlingsstyrke</a:t>
            </a:r>
          </a:p>
          <a:p>
            <a:pPr algn="l"/>
            <a:r>
              <a:rPr lang="da-DK" b="0" i="0" dirty="0">
                <a:solidFill>
                  <a:srgbClr val="333333"/>
                </a:solidFill>
                <a:effectLst/>
                <a:latin typeface="var(--font-content)"/>
              </a:rPr>
              <a:t>Leverandørerne er de virksomheder, der leverer væsentligt input til branchen og er det tidligere led i forsyningskæden: </a:t>
            </a:r>
          </a:p>
          <a:p>
            <a:pPr algn="l">
              <a:buFont typeface="Arial" panose="020B0604020202020204" pitchFamily="34" charset="0"/>
              <a:buChar char="•"/>
            </a:pPr>
            <a:r>
              <a:rPr lang="da-DK" b="0" i="0" dirty="0">
                <a:solidFill>
                  <a:srgbClr val="333333"/>
                </a:solidFill>
                <a:effectLst/>
                <a:latin typeface="Noto Sans" panose="020B0502040504020204" pitchFamily="34" charset="0"/>
              </a:rPr>
              <a:t>Leverandører af råvarer, komponenter og færdigvarer </a:t>
            </a:r>
          </a:p>
          <a:p>
            <a:pPr algn="l">
              <a:buFont typeface="Arial" panose="020B0604020202020204" pitchFamily="34" charset="0"/>
              <a:buChar char="•"/>
            </a:pPr>
            <a:r>
              <a:rPr lang="da-DK" b="0" i="0" dirty="0">
                <a:solidFill>
                  <a:srgbClr val="333333"/>
                </a:solidFill>
                <a:effectLst/>
                <a:latin typeface="Noto Sans" panose="020B0502040504020204" pitchFamily="34" charset="0"/>
              </a:rPr>
              <a:t>Leverandører af vigtige aktiver </a:t>
            </a:r>
          </a:p>
          <a:p>
            <a:pPr algn="l">
              <a:buFont typeface="Arial" panose="020B0604020202020204" pitchFamily="34" charset="0"/>
              <a:buChar char="•"/>
            </a:pPr>
            <a:r>
              <a:rPr lang="da-DK" b="0" i="0" dirty="0">
                <a:solidFill>
                  <a:srgbClr val="333333"/>
                </a:solidFill>
                <a:effectLst/>
                <a:latin typeface="Noto Sans" panose="020B0502040504020204" pitchFamily="34" charset="0"/>
              </a:rPr>
              <a:t>Leverandører af </a:t>
            </a:r>
            <a:r>
              <a:rPr lang="da-DK" b="0" i="0" dirty="0" err="1">
                <a:solidFill>
                  <a:srgbClr val="333333"/>
                </a:solidFill>
                <a:effectLst/>
                <a:latin typeface="Noto Sans" panose="020B0502040504020204" pitchFamily="34" charset="0"/>
              </a:rPr>
              <a:t>know-how</a:t>
            </a:r>
            <a:r>
              <a:rPr lang="da-DK" b="0" i="0" dirty="0">
                <a:solidFill>
                  <a:srgbClr val="333333"/>
                </a:solidFill>
                <a:effectLst/>
                <a:latin typeface="Noto Sans" panose="020B0502040504020204" pitchFamily="34" charset="0"/>
              </a:rPr>
              <a:t> og arbejdskraft </a:t>
            </a:r>
          </a:p>
          <a:p>
            <a:pPr algn="l"/>
            <a:r>
              <a:rPr lang="da-DK" b="0" i="0" dirty="0">
                <a:solidFill>
                  <a:srgbClr val="333333"/>
                </a:solidFill>
                <a:effectLst/>
                <a:latin typeface="var(--font-content)"/>
              </a:rPr>
              <a:t>I branchen producenter/importører af designerure vil udenlandske producenter være leverandører. Producenternes leverandører vil være leverandører af råvarer eller evt. underleverandør af det færdige produkt, hvis produktet købes udefra, et såkaldt OEM-samarbejde. </a:t>
            </a:r>
          </a:p>
          <a:p>
            <a:pPr algn="l"/>
            <a:r>
              <a:rPr lang="da-DK" b="1" i="0" dirty="0">
                <a:solidFill>
                  <a:srgbClr val="333333"/>
                </a:solidFill>
                <a:effectLst/>
                <a:latin typeface="var(--font-title)"/>
              </a:rPr>
              <a:t>Hvad påvirker leverandørernes forhandlingsstyrke?</a:t>
            </a:r>
          </a:p>
          <a:p>
            <a:pPr algn="l"/>
            <a:r>
              <a:rPr lang="da-DK" b="1" i="0" dirty="0">
                <a:solidFill>
                  <a:srgbClr val="333333"/>
                </a:solidFill>
                <a:effectLst/>
                <a:latin typeface="var(--font-title)"/>
              </a:rPr>
              <a:t>Sammenfatning på brancheanalysen</a:t>
            </a:r>
          </a:p>
          <a:p>
            <a:pPr algn="l"/>
            <a:r>
              <a:rPr lang="da-DK" b="0" i="0" dirty="0">
                <a:solidFill>
                  <a:srgbClr val="333333"/>
                </a:solidFill>
                <a:effectLst/>
                <a:latin typeface="var(--font-content)"/>
              </a:rPr>
              <a:t>Når aktørerne i modellen er identificeret og de 5 forces analyseret, kan der konkluderes på branchens attraktivitet ud fra en opsummering af de 5 forces styrke. Dette kan fx gøres med udgangspunkt i illustration 5.3. Det er også muligt samle op ved hjælp af interaktivitet 5.3.</a:t>
            </a:r>
          </a:p>
          <a:p>
            <a:pPr algn="l"/>
            <a:r>
              <a:rPr lang="da-DK" b="1" i="0" dirty="0">
                <a:solidFill>
                  <a:srgbClr val="333333"/>
                </a:solidFill>
                <a:effectLst/>
                <a:latin typeface="var(--font-title)"/>
              </a:rPr>
              <a:t>Illustration 5.3: Eksempel på styrkevurdering af branchens </a:t>
            </a:r>
            <a:r>
              <a:rPr lang="da-DK" b="1" i="0" dirty="0" err="1">
                <a:solidFill>
                  <a:srgbClr val="333333"/>
                </a:solidFill>
                <a:effectLst/>
                <a:latin typeface="var(--font-title)"/>
              </a:rPr>
              <a:t>five</a:t>
            </a:r>
            <a:r>
              <a:rPr lang="da-DK" b="1" i="0" dirty="0">
                <a:solidFill>
                  <a:srgbClr val="333333"/>
                </a:solidFill>
                <a:effectLst/>
                <a:latin typeface="var(--font-title)"/>
              </a:rPr>
              <a:t> forces</a:t>
            </a:r>
          </a:p>
          <a:p>
            <a:pPr algn="l"/>
            <a:r>
              <a:rPr lang="da-DK" b="1" i="0" dirty="0">
                <a:solidFill>
                  <a:srgbClr val="333333"/>
                </a:solidFill>
                <a:effectLst/>
                <a:latin typeface="var(--font-title)"/>
              </a:rPr>
              <a:t>Interaktivitet 5.3: Styrkevurdering af branchens </a:t>
            </a:r>
            <a:r>
              <a:rPr lang="da-DK" b="1" i="0" dirty="0" err="1">
                <a:solidFill>
                  <a:srgbClr val="333333"/>
                </a:solidFill>
                <a:effectLst/>
                <a:latin typeface="var(--font-title)"/>
              </a:rPr>
              <a:t>five</a:t>
            </a:r>
            <a:r>
              <a:rPr lang="da-DK" b="1" i="0" dirty="0">
                <a:solidFill>
                  <a:srgbClr val="333333"/>
                </a:solidFill>
                <a:effectLst/>
                <a:latin typeface="var(--font-title)"/>
              </a:rPr>
              <a:t> forces</a:t>
            </a:r>
          </a:p>
          <a:p>
            <a:pPr algn="l"/>
            <a:r>
              <a:rPr lang="da-DK" b="0" i="0" dirty="0">
                <a:solidFill>
                  <a:srgbClr val="333333"/>
                </a:solidFill>
                <a:effectLst/>
                <a:latin typeface="var(--font-content)"/>
              </a:rPr>
              <a:t>Interaktiviteten kan bruges til at fastsætte styrken af de 5 forces ud fra en foregående analyse. Således kan man skabe sig et visuelt overblik over branchens 5 forces.</a:t>
            </a:r>
          </a:p>
          <a:p>
            <a:endParaRPr lang="da-DK" dirty="0"/>
          </a:p>
        </p:txBody>
      </p:sp>
      <p:sp>
        <p:nvSpPr>
          <p:cNvPr id="4" name="Pladsholder til slidenummer 3"/>
          <p:cNvSpPr>
            <a:spLocks noGrp="1"/>
          </p:cNvSpPr>
          <p:nvPr>
            <p:ph type="sldNum" sz="quarter" idx="5"/>
          </p:nvPr>
        </p:nvSpPr>
        <p:spPr/>
        <p:txBody>
          <a:bodyPr/>
          <a:lstStyle/>
          <a:p>
            <a:fld id="{B46F2DCD-1A92-4BFD-882E-B78B6B977F45}" type="slidenum">
              <a:rPr lang="da-DK" smtClean="0"/>
              <a:t>2</a:t>
            </a:fld>
            <a:endParaRPr lang="da-DK"/>
          </a:p>
        </p:txBody>
      </p:sp>
    </p:spTree>
    <p:extLst>
      <p:ext uri="{BB962C8B-B14F-4D97-AF65-F5344CB8AC3E}">
        <p14:creationId xmlns:p14="http://schemas.microsoft.com/office/powerpoint/2010/main" val="2296413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33333"/>
                </a:solidFill>
                <a:effectLst/>
                <a:latin typeface="var(--font-title)"/>
              </a:rPr>
              <a:t>SWOT-opstilling</a:t>
            </a:r>
          </a:p>
          <a:p>
            <a:pPr algn="l"/>
            <a:r>
              <a:rPr lang="da-DK" b="0" i="0" dirty="0">
                <a:solidFill>
                  <a:srgbClr val="333333"/>
                </a:solidFill>
                <a:effectLst/>
                <a:latin typeface="var(--font-content)"/>
              </a:rPr>
              <a:t>En </a:t>
            </a:r>
            <a:r>
              <a:rPr lang="da-DK" b="1" i="0" dirty="0">
                <a:solidFill>
                  <a:srgbClr val="333333"/>
                </a:solidFill>
                <a:effectLst/>
                <a:latin typeface="var(--font-content)"/>
              </a:rPr>
              <a:t>SWOT-opstilling</a:t>
            </a:r>
            <a:r>
              <a:rPr lang="da-DK" b="0" i="0" dirty="0">
                <a:solidFill>
                  <a:srgbClr val="333333"/>
                </a:solidFill>
                <a:effectLst/>
                <a:latin typeface="var(--font-content)"/>
              </a:rPr>
              <a:t> bruges til at analysere en virksomheds aktuelle situation. Modellen giver et øjebliksbillede og samtidig et overblik over virksomhedens interne og eksterne situation. SWOT er en sammentrækning af de engelske ord </a:t>
            </a:r>
            <a:r>
              <a:rPr lang="da-DK" b="0" i="0" dirty="0" err="1">
                <a:solidFill>
                  <a:srgbClr val="333333"/>
                </a:solidFill>
                <a:effectLst/>
                <a:latin typeface="var(--font-content)"/>
              </a:rPr>
              <a:t>strengths</a:t>
            </a:r>
            <a:r>
              <a:rPr lang="da-DK" b="0" i="0" dirty="0">
                <a:solidFill>
                  <a:srgbClr val="333333"/>
                </a:solidFill>
                <a:effectLst/>
                <a:latin typeface="var(--font-content)"/>
              </a:rPr>
              <a:t>, </a:t>
            </a:r>
            <a:r>
              <a:rPr lang="da-DK" b="0" i="0" dirty="0" err="1">
                <a:solidFill>
                  <a:srgbClr val="333333"/>
                </a:solidFill>
                <a:effectLst/>
                <a:latin typeface="var(--font-content)"/>
              </a:rPr>
              <a:t>weaknesses</a:t>
            </a:r>
            <a:r>
              <a:rPr lang="da-DK" b="0" i="0" dirty="0">
                <a:solidFill>
                  <a:srgbClr val="333333"/>
                </a:solidFill>
                <a:effectLst/>
                <a:latin typeface="var(--font-content)"/>
              </a:rPr>
              <a:t>, </a:t>
            </a:r>
            <a:r>
              <a:rPr lang="da-DK" b="0" i="0" dirty="0" err="1">
                <a:solidFill>
                  <a:srgbClr val="333333"/>
                </a:solidFill>
                <a:effectLst/>
                <a:latin typeface="var(--font-content)"/>
              </a:rPr>
              <a:t>opportunities</a:t>
            </a:r>
            <a:r>
              <a:rPr lang="da-DK" b="0" i="0" dirty="0">
                <a:solidFill>
                  <a:srgbClr val="333333"/>
                </a:solidFill>
                <a:effectLst/>
                <a:latin typeface="var(--font-content)"/>
              </a:rPr>
              <a:t> og </a:t>
            </a:r>
            <a:r>
              <a:rPr lang="da-DK" b="0" i="0" dirty="0" err="1">
                <a:solidFill>
                  <a:srgbClr val="333333"/>
                </a:solidFill>
                <a:effectLst/>
                <a:latin typeface="var(--font-content)"/>
              </a:rPr>
              <a:t>threats</a:t>
            </a:r>
            <a:r>
              <a:rPr lang="da-DK" b="0" i="0" dirty="0">
                <a:solidFill>
                  <a:srgbClr val="333333"/>
                </a:solidFill>
                <a:effectLst/>
                <a:latin typeface="var(--font-content)"/>
              </a:rPr>
              <a:t>. Under interne forhold stilles virksomhedens stærke sider (</a:t>
            </a:r>
            <a:r>
              <a:rPr lang="da-DK" b="0" i="0" dirty="0" err="1">
                <a:solidFill>
                  <a:srgbClr val="333333"/>
                </a:solidFill>
                <a:effectLst/>
                <a:latin typeface="var(--font-content)"/>
              </a:rPr>
              <a:t>strengths</a:t>
            </a:r>
            <a:r>
              <a:rPr lang="da-DK" b="0" i="0" dirty="0">
                <a:solidFill>
                  <a:srgbClr val="333333"/>
                </a:solidFill>
                <a:effectLst/>
                <a:latin typeface="var(--font-content)"/>
              </a:rPr>
              <a:t>) over for virksomhedens svage sider (</a:t>
            </a:r>
            <a:r>
              <a:rPr lang="da-DK" b="0" i="0" dirty="0" err="1">
                <a:solidFill>
                  <a:srgbClr val="333333"/>
                </a:solidFill>
                <a:effectLst/>
                <a:latin typeface="var(--font-content)"/>
              </a:rPr>
              <a:t>weaknesses</a:t>
            </a:r>
            <a:r>
              <a:rPr lang="da-DK" b="0" i="0" dirty="0">
                <a:solidFill>
                  <a:srgbClr val="333333"/>
                </a:solidFill>
                <a:effectLst/>
                <a:latin typeface="var(--font-content)"/>
              </a:rPr>
              <a:t>). En virksomheds styrke kan fx være et konkurrencedygtigt produkt, kompetente medarbejdere eller en stærk branding af produktet. Her kan medtages centrale elementer fra virksomhedskarakteristikken og værdikædeanalysen samt andre analyser.</a:t>
            </a:r>
          </a:p>
          <a:p>
            <a:pPr algn="l"/>
            <a:r>
              <a:rPr lang="da-DK" b="0" i="0" dirty="0">
                <a:solidFill>
                  <a:srgbClr val="333333"/>
                </a:solidFill>
                <a:effectLst/>
                <a:latin typeface="var(--font-content)"/>
              </a:rPr>
              <a:t>Under eksterne forhold vurderes muligheder (</a:t>
            </a:r>
            <a:r>
              <a:rPr lang="da-DK" b="0" i="0" dirty="0" err="1">
                <a:solidFill>
                  <a:srgbClr val="333333"/>
                </a:solidFill>
                <a:effectLst/>
                <a:latin typeface="var(--font-content)"/>
              </a:rPr>
              <a:t>opportunities</a:t>
            </a:r>
            <a:r>
              <a:rPr lang="da-DK" b="0" i="0" dirty="0">
                <a:solidFill>
                  <a:srgbClr val="333333"/>
                </a:solidFill>
                <a:effectLst/>
                <a:latin typeface="var(--font-content)"/>
              </a:rPr>
              <a:t>) og trusler (</a:t>
            </a:r>
            <a:r>
              <a:rPr lang="da-DK" b="0" i="0" dirty="0" err="1">
                <a:solidFill>
                  <a:srgbClr val="333333"/>
                </a:solidFill>
                <a:effectLst/>
                <a:latin typeface="var(--font-content)"/>
              </a:rPr>
              <a:t>threats</a:t>
            </a:r>
            <a:r>
              <a:rPr lang="da-DK" b="0" i="0" dirty="0">
                <a:solidFill>
                  <a:srgbClr val="333333"/>
                </a:solidFill>
                <a:effectLst/>
                <a:latin typeface="var(--font-content)"/>
              </a:rPr>
              <a:t>) i virksomhedens omverden. Fx kan den teknologiske udvikling skabe muligheder for virksomheden, ligesom samfundsøkonomiske forhold kan være en trussel. SWOT-opstillingen giver overblik over de faktorer i virksomhedens omverden, som påvirker den i positiv eller negativ retning.</a:t>
            </a:r>
          </a:p>
          <a:p>
            <a:endParaRPr lang="da-DK" dirty="0"/>
          </a:p>
        </p:txBody>
      </p:sp>
      <p:sp>
        <p:nvSpPr>
          <p:cNvPr id="4" name="Pladsholder til slidenummer 3"/>
          <p:cNvSpPr>
            <a:spLocks noGrp="1"/>
          </p:cNvSpPr>
          <p:nvPr>
            <p:ph type="sldNum" sz="quarter" idx="5"/>
          </p:nvPr>
        </p:nvSpPr>
        <p:spPr/>
        <p:txBody>
          <a:bodyPr/>
          <a:lstStyle/>
          <a:p>
            <a:fld id="{B46F2DCD-1A92-4BFD-882E-B78B6B977F45}" type="slidenum">
              <a:rPr lang="da-DK" smtClean="0"/>
              <a:t>3</a:t>
            </a:fld>
            <a:endParaRPr lang="da-DK"/>
          </a:p>
        </p:txBody>
      </p:sp>
    </p:spTree>
    <p:extLst>
      <p:ext uri="{BB962C8B-B14F-4D97-AF65-F5344CB8AC3E}">
        <p14:creationId xmlns:p14="http://schemas.microsoft.com/office/powerpoint/2010/main" val="3261757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33333"/>
                </a:solidFill>
                <a:effectLst/>
                <a:latin typeface="var(--font-title)"/>
              </a:rPr>
              <a:t>Omkostningslederstrategien</a:t>
            </a:r>
          </a:p>
          <a:p>
            <a:pPr algn="l"/>
            <a:r>
              <a:rPr lang="da-DK" b="0" i="0" dirty="0">
                <a:solidFill>
                  <a:srgbClr val="333333"/>
                </a:solidFill>
                <a:effectLst/>
                <a:latin typeface="var(--font-content)"/>
              </a:rPr>
              <a:t>Omkostningslederstrategien forudsætter, at virksomheden har en stor markedsandel for at opnå tilstrækkelig stordrift til at opnå lave enhedsomkostninger. Virksomheden forsøger gennem rationaliseringer og anvendelse af effektiv teknologi samt store indkøb og bred og effektiv distribution at producere og distribuere billigst muligt.</a:t>
            </a:r>
          </a:p>
          <a:p>
            <a:pPr algn="l"/>
            <a:r>
              <a:rPr lang="da-DK" b="0" i="0" dirty="0">
                <a:solidFill>
                  <a:srgbClr val="333333"/>
                </a:solidFill>
                <a:effectLst/>
                <a:latin typeface="var(--font-content)"/>
              </a:rPr>
              <a:t>Der er ofte tale om standardiserede produkter, der kan distribueres og markedsføres effektivt i store mængder til markedet. Man taler i den forbindelse om </a:t>
            </a:r>
            <a:r>
              <a:rPr lang="da-DK" b="1" i="0" dirty="0">
                <a:solidFill>
                  <a:srgbClr val="333333"/>
                </a:solidFill>
                <a:effectLst/>
                <a:latin typeface="var(--font-content)"/>
              </a:rPr>
              <a:t>kritisk masse</a:t>
            </a:r>
            <a:r>
              <a:rPr lang="da-DK" b="0" i="0" dirty="0">
                <a:solidFill>
                  <a:srgbClr val="333333"/>
                </a:solidFill>
                <a:effectLst/>
                <a:latin typeface="var(--font-content)"/>
              </a:rPr>
              <a:t>. Begrebet benyttes i de situationer, hvor der er break-even ved en meget høj produktionsmængde. Strategien giver mulighed for at tilbyde produktet til en lavere pris end konkurrenterne kan. Virksomheden må typisk satse på mange målgrupper for at sikre stordriften.</a:t>
            </a:r>
          </a:p>
          <a:p>
            <a:pPr algn="l"/>
            <a:r>
              <a:rPr lang="da-DK" b="0" i="0" dirty="0">
                <a:solidFill>
                  <a:srgbClr val="333333"/>
                </a:solidFill>
                <a:effectLst/>
                <a:latin typeface="var(--font-content)"/>
              </a:rPr>
              <a:t>Den danske møbelkoncern Tvilum er et eksempel på en virksomhed, der benytter omkostningslederstrategien. Virksomheden producerer en lang række møbler til konsumentmarkedet, der markedsføres bredt til lave priser og som no-</a:t>
            </a:r>
            <a:r>
              <a:rPr lang="da-DK" b="0" i="0" dirty="0" err="1">
                <a:solidFill>
                  <a:srgbClr val="333333"/>
                </a:solidFill>
                <a:effectLst/>
                <a:latin typeface="var(--font-content)"/>
              </a:rPr>
              <a:t>name</a:t>
            </a:r>
            <a:r>
              <a:rPr lang="da-DK" b="0" i="0" dirty="0">
                <a:solidFill>
                  <a:srgbClr val="333333"/>
                </a:solidFill>
                <a:effectLst/>
                <a:latin typeface="var(--font-content)"/>
              </a:rPr>
              <a:t> produkter. Det er interessant at bemærke, at Tvilum stadig producerer det meste i Danmark. Forklaringen ligger i, at lønandelen i omkostningerne er meget lav. Desuden er selve produktionsapparatet meget automatiseret og avanceret.</a:t>
            </a:r>
          </a:p>
          <a:p>
            <a:pPr algn="l"/>
            <a:r>
              <a:rPr lang="da-DK" b="1" i="0" dirty="0">
                <a:solidFill>
                  <a:srgbClr val="333333"/>
                </a:solidFill>
                <a:effectLst/>
                <a:latin typeface="var(--font-title)"/>
              </a:rPr>
              <a:t>Differentieringsstrategien</a:t>
            </a:r>
          </a:p>
          <a:p>
            <a:pPr algn="l"/>
            <a:r>
              <a:rPr lang="da-DK" b="0" i="0" dirty="0">
                <a:solidFill>
                  <a:srgbClr val="333333"/>
                </a:solidFill>
                <a:effectLst/>
                <a:latin typeface="var(--font-content)"/>
              </a:rPr>
              <a:t>Differentieringsstrategien indebærer, at virksomheden gennem sit marketingmix er i stand til at adskille sig fra sine konkurrenter og derved opnå, at kunderne får præferencer for virksomhedens produkt. De præferenceskabende parametre findes inden for alle de 4 P'er, og det er vigtigt, at virksomheder, der benytter differentieringsstrategien, arbejder med at opbygge så mange elementer af differentiering som muligt, og at præferencerne opbygges både over for slutbrugere og mellemhandlere.</a:t>
            </a:r>
          </a:p>
          <a:p>
            <a:pPr algn="l"/>
            <a:r>
              <a:rPr lang="da-DK" b="0" i="0" dirty="0">
                <a:solidFill>
                  <a:srgbClr val="333333"/>
                </a:solidFill>
                <a:effectLst/>
                <a:latin typeface="var(--font-content)"/>
              </a:rPr>
              <a:t>Som regel vil der være plads til en del virksomheder, der benytter differentieringsstrategien, når disse virksomheder differentierer sig på forskellige forhold og henvender sig til forskellige målgrupper. På bilmarkedet kan man fx se, at Citroën differentierer sig på kørekomfort, Toyota på driftssikkerhed og Volvo på sikkerhed. På tøjmarkedet differentierer mærket North Face sig på outdoor-tøj, Super Dry på afslappet, modepræget tøj og Tiger of </a:t>
            </a:r>
            <a:r>
              <a:rPr lang="da-DK" b="0" i="0" dirty="0" err="1">
                <a:solidFill>
                  <a:srgbClr val="333333"/>
                </a:solidFill>
                <a:effectLst/>
                <a:latin typeface="var(--font-content)"/>
              </a:rPr>
              <a:t>Sweden</a:t>
            </a:r>
            <a:r>
              <a:rPr lang="da-DK" b="0" i="0" dirty="0">
                <a:solidFill>
                  <a:srgbClr val="333333"/>
                </a:solidFill>
                <a:effectLst/>
                <a:latin typeface="var(--font-content)"/>
              </a:rPr>
              <a:t> sig på tøj til job og fest.</a:t>
            </a:r>
          </a:p>
          <a:p>
            <a:pPr algn="l" latinLnBrk="0">
              <a:buFont typeface="Arial" panose="020B0604020202020204" pitchFamily="34" charset="0"/>
              <a:buChar char="•"/>
            </a:pPr>
            <a:r>
              <a:rPr lang="da-DK" b="0" i="0" dirty="0">
                <a:solidFill>
                  <a:srgbClr val="767676"/>
                </a:solidFill>
                <a:effectLst/>
                <a:latin typeface="var(--font-content)"/>
              </a:rPr>
              <a:t>Foto: Peter Kamp Knudsen/Systime</a:t>
            </a:r>
          </a:p>
          <a:p>
            <a:pPr algn="l"/>
            <a:r>
              <a:rPr lang="da-DK" b="0" i="0" dirty="0">
                <a:solidFill>
                  <a:srgbClr val="333333"/>
                </a:solidFill>
                <a:effectLst/>
                <a:latin typeface="var(--font-content)"/>
              </a:rPr>
              <a:t>Man ser ofte, at differentieringsstrategien også er et udtryk for en palisadestrategi. Hvis en virksomhed har opbygget en </a:t>
            </a:r>
            <a:r>
              <a:rPr lang="da-DK" b="1" i="0" dirty="0">
                <a:solidFill>
                  <a:srgbClr val="333333"/>
                </a:solidFill>
                <a:effectLst/>
                <a:latin typeface="var(--font-content)"/>
              </a:rPr>
              <a:t>palisadestrategi</a:t>
            </a:r>
            <a:r>
              <a:rPr lang="da-DK" b="0" i="0" dirty="0">
                <a:solidFill>
                  <a:srgbClr val="333333"/>
                </a:solidFill>
                <a:effectLst/>
                <a:latin typeface="var(--font-content)"/>
              </a:rPr>
              <a:t> betyder det, at den gennem sit sortiment søger at dække hele markedet. Det vil sige, at virksomheden benytter en markedsføringsstrategi, hvor den tilbyder forskellige kundegrupper forskellige produkter.</a:t>
            </a:r>
          </a:p>
          <a:p>
            <a:pPr algn="l"/>
            <a:r>
              <a:rPr lang="da-DK" b="0" i="0" dirty="0">
                <a:solidFill>
                  <a:srgbClr val="333333"/>
                </a:solidFill>
                <a:effectLst/>
                <a:latin typeface="var(--font-content)"/>
              </a:rPr>
              <a:t>Palisadestrategien ses ofte hos markedsledere – også selv om der er risiko for kannibalisme. Ved kannibalisme forstås, at virksomheden flytter salget fra ét af sine egne produkter til et andet af sine egne produkter. Carlsberg (inkl. Tuborg) har benyttet en palisadestrategi vha. et omfattende produktsortiment. Koncernen tilgodeser både forskellige forbrugerpræferencer og forskellige ønsker hos detailkæderne mht. handelsmærker.</a:t>
            </a:r>
          </a:p>
          <a:p>
            <a:pPr algn="l"/>
            <a:r>
              <a:rPr lang="da-DK" b="1" i="0" dirty="0">
                <a:solidFill>
                  <a:srgbClr val="333333"/>
                </a:solidFill>
                <a:effectLst/>
                <a:latin typeface="var(--font-title)"/>
              </a:rPr>
              <a:t>Fokuseringsstrategien - omkostnings- og differentieringsstrategi</a:t>
            </a:r>
          </a:p>
          <a:p>
            <a:pPr algn="l"/>
            <a:r>
              <a:rPr lang="da-DK" b="0" i="0" dirty="0">
                <a:solidFill>
                  <a:srgbClr val="333333"/>
                </a:solidFill>
                <a:effectLst/>
                <a:latin typeface="var(--font-content)"/>
              </a:rPr>
              <a:t>Fokuseringsstrategien kaldes også </a:t>
            </a:r>
            <a:r>
              <a:rPr lang="da-DK" b="1" i="0" dirty="0">
                <a:solidFill>
                  <a:srgbClr val="333333"/>
                </a:solidFill>
                <a:effectLst/>
                <a:latin typeface="var(--font-content)"/>
              </a:rPr>
              <a:t>nichestrategi</a:t>
            </a:r>
            <a:r>
              <a:rPr lang="da-DK" b="0" i="0" dirty="0">
                <a:solidFill>
                  <a:srgbClr val="333333"/>
                </a:solidFill>
                <a:effectLst/>
                <a:latin typeface="var(--font-content)"/>
              </a:rPr>
              <a:t>, og den har to varianter: omkostningsfokusstrategi og differentieringsstrategi. I begge tilfælde indebærer fokusering, at virksomheden specialiserer sig med henblik på effektivt at dække behovet hos en afgrænset del af markedet. Fokuseringen kan så være baseret på enten en omkostningsfordel eller en differentieringsfordel.</a:t>
            </a:r>
          </a:p>
          <a:p>
            <a:pPr algn="l"/>
            <a:r>
              <a:rPr lang="da-DK" b="0" i="0" dirty="0">
                <a:solidFill>
                  <a:srgbClr val="333333"/>
                </a:solidFill>
                <a:effectLst/>
                <a:latin typeface="var(--font-content)"/>
              </a:rPr>
              <a:t>I rejsebranchen må det formodes, at BENNS benytter en </a:t>
            </a:r>
            <a:r>
              <a:rPr lang="da-DK" b="1" i="0" dirty="0">
                <a:solidFill>
                  <a:srgbClr val="333333"/>
                </a:solidFill>
                <a:effectLst/>
                <a:latin typeface="var(--font-content)"/>
              </a:rPr>
              <a:t>omkostningsfokusstrategi</a:t>
            </a:r>
            <a:r>
              <a:rPr lang="da-DK" b="0" i="0" dirty="0">
                <a:solidFill>
                  <a:srgbClr val="333333"/>
                </a:solidFill>
                <a:effectLst/>
                <a:latin typeface="var(--font-content)"/>
              </a:rPr>
              <a:t>. Man henvender sig til skoleklasser, hvor det er afgørende, at prisen kan holdes nede. Dette gøres ved at holde omkostningerne nede. Der benyttes billige hoteller, fælles transport med andre klasser etc. Andre rejseselskaber som DUF Ungdomsrejser derimod benytter </a:t>
            </a:r>
            <a:r>
              <a:rPr lang="da-DK" b="1" i="0" dirty="0">
                <a:solidFill>
                  <a:srgbClr val="333333"/>
                </a:solidFill>
                <a:effectLst/>
                <a:latin typeface="var(--font-content)"/>
              </a:rPr>
              <a:t>differentieret fokusering</a:t>
            </a:r>
            <a:r>
              <a:rPr lang="da-DK" b="0" i="0" dirty="0">
                <a:solidFill>
                  <a:srgbClr val="333333"/>
                </a:solidFill>
                <a:effectLst/>
                <a:latin typeface="var(--font-content)"/>
              </a:rPr>
              <a:t>. Rejserne er tilpasset unge. Der er garanti for fest og farver, og så gør det ikke så meget, at prisen måske er lidt højere end på en almindelig charterrejse.</a:t>
            </a:r>
          </a:p>
          <a:p>
            <a:endParaRPr lang="da-DK" dirty="0"/>
          </a:p>
        </p:txBody>
      </p:sp>
      <p:sp>
        <p:nvSpPr>
          <p:cNvPr id="4" name="Pladsholder til slidenummer 3"/>
          <p:cNvSpPr>
            <a:spLocks noGrp="1"/>
          </p:cNvSpPr>
          <p:nvPr>
            <p:ph type="sldNum" sz="quarter" idx="5"/>
          </p:nvPr>
        </p:nvSpPr>
        <p:spPr/>
        <p:txBody>
          <a:bodyPr/>
          <a:lstStyle/>
          <a:p>
            <a:fld id="{B46F2DCD-1A92-4BFD-882E-B78B6B977F45}" type="slidenum">
              <a:rPr lang="da-DK" smtClean="0"/>
              <a:t>4</a:t>
            </a:fld>
            <a:endParaRPr lang="da-DK"/>
          </a:p>
        </p:txBody>
      </p:sp>
    </p:spTree>
    <p:extLst>
      <p:ext uri="{BB962C8B-B14F-4D97-AF65-F5344CB8AC3E}">
        <p14:creationId xmlns:p14="http://schemas.microsoft.com/office/powerpoint/2010/main" val="750723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33333"/>
                </a:solidFill>
                <a:effectLst/>
                <a:latin typeface="var(--font-title)"/>
              </a:rPr>
              <a:t>Konkurrenceformer</a:t>
            </a:r>
          </a:p>
          <a:p>
            <a:pPr algn="l"/>
            <a:r>
              <a:rPr lang="da-DK" b="0" i="0" dirty="0">
                <a:solidFill>
                  <a:srgbClr val="333333"/>
                </a:solidFill>
                <a:effectLst/>
                <a:latin typeface="var(--font-content)"/>
              </a:rPr>
              <a:t>Konkurrencen på et marked vil være påvirket af, om der fx er få store udbydere eller mange små udbydere.</a:t>
            </a:r>
          </a:p>
          <a:p>
            <a:pPr algn="l"/>
            <a:r>
              <a:rPr lang="da-DK" b="0" i="0" dirty="0">
                <a:solidFill>
                  <a:srgbClr val="333333"/>
                </a:solidFill>
                <a:effectLst/>
                <a:latin typeface="var(--font-content)"/>
              </a:rPr>
              <a:t>Markedet for benzin er domineret af få store udbydere og kan dermed karakteriseres som et </a:t>
            </a:r>
            <a:r>
              <a:rPr lang="da-DK" b="1" i="0" dirty="0">
                <a:solidFill>
                  <a:srgbClr val="333333"/>
                </a:solidFill>
                <a:effectLst/>
                <a:latin typeface="var(--font-content)"/>
              </a:rPr>
              <a:t>oligopol</a:t>
            </a:r>
            <a:r>
              <a:rPr lang="da-DK" b="0" i="0" dirty="0">
                <a:solidFill>
                  <a:srgbClr val="333333"/>
                </a:solidFill>
                <a:effectLst/>
                <a:latin typeface="var(--font-content)"/>
              </a:rPr>
              <a:t>. Det er dyrt at etablere sig på markedet, og de fleste udbydere af benzin på det danske marked er derfor store internationale virksomheder. Konkurrencen mellem udbyderne er hård. Da der hos forbrugerne er nogen grad af præference for det enkelte benzinselskab, kaldes konkurrenceformen for differentieret oligopol.</a:t>
            </a:r>
          </a:p>
          <a:p>
            <a:pPr algn="l"/>
            <a:r>
              <a:rPr lang="da-DK" b="0" i="0" dirty="0">
                <a:solidFill>
                  <a:srgbClr val="333333"/>
                </a:solidFill>
                <a:effectLst/>
                <a:latin typeface="var(--font-content)"/>
              </a:rPr>
              <a:t>Den mest udbredte </a:t>
            </a:r>
            <a:r>
              <a:rPr lang="da-DK" b="0" i="0" dirty="0" err="1">
                <a:solidFill>
                  <a:srgbClr val="333333"/>
                </a:solidFill>
                <a:effectLst/>
                <a:latin typeface="var(--font-content)"/>
              </a:rPr>
              <a:t>konkurrenceform</a:t>
            </a:r>
            <a:r>
              <a:rPr lang="da-DK" b="0" i="0" dirty="0">
                <a:solidFill>
                  <a:srgbClr val="333333"/>
                </a:solidFill>
                <a:effectLst/>
                <a:latin typeface="var(--font-content)"/>
              </a:rPr>
              <a:t> er </a:t>
            </a:r>
            <a:r>
              <a:rPr lang="da-DK" b="1" i="0" dirty="0">
                <a:solidFill>
                  <a:srgbClr val="333333"/>
                </a:solidFill>
                <a:effectLst/>
                <a:latin typeface="var(--font-content)"/>
              </a:rPr>
              <a:t>monopolistisk konkurrence</a:t>
            </a:r>
            <a:r>
              <a:rPr lang="da-DK" b="0" i="0" dirty="0">
                <a:solidFill>
                  <a:srgbClr val="333333"/>
                </a:solidFill>
                <a:effectLst/>
                <a:latin typeface="var(--font-content)"/>
              </a:rPr>
              <a:t>. Der er fx store udbydere af mærkevaretøj og -sko, ligesom der også er mange små udbydere inden for en række fødevarer.</a:t>
            </a:r>
          </a:p>
          <a:p>
            <a:pPr algn="l"/>
            <a:r>
              <a:rPr lang="da-DK" b="0" i="0" dirty="0">
                <a:solidFill>
                  <a:srgbClr val="333333"/>
                </a:solidFill>
                <a:effectLst/>
                <a:latin typeface="var(--font-content)"/>
              </a:rPr>
              <a:t>Hvis der kun er en udbyder på markedet, har virksomheden monopol. Danske Spil har fx </a:t>
            </a:r>
            <a:r>
              <a:rPr lang="da-DK" b="1" i="0" dirty="0">
                <a:solidFill>
                  <a:srgbClr val="333333"/>
                </a:solidFill>
                <a:effectLst/>
                <a:latin typeface="var(--font-content)"/>
              </a:rPr>
              <a:t>monopol</a:t>
            </a:r>
            <a:r>
              <a:rPr lang="da-DK" b="0" i="0" dirty="0">
                <a:solidFill>
                  <a:srgbClr val="333333"/>
                </a:solidFill>
                <a:effectLst/>
                <a:latin typeface="var(--font-content)"/>
              </a:rPr>
              <a:t> på at udbyde visse former for spil. Hvis markedet domineres af to udbydere, kaldes konkurrenceformen </a:t>
            </a:r>
            <a:r>
              <a:rPr lang="da-DK" b="1" i="0" dirty="0">
                <a:solidFill>
                  <a:srgbClr val="333333"/>
                </a:solidFill>
                <a:effectLst/>
                <a:latin typeface="var(--font-content)"/>
              </a:rPr>
              <a:t>differentieret duopol</a:t>
            </a:r>
            <a:r>
              <a:rPr lang="da-DK" b="0" i="0" dirty="0">
                <a:solidFill>
                  <a:srgbClr val="333333"/>
                </a:solidFill>
                <a:effectLst/>
                <a:latin typeface="var(--font-content)"/>
              </a:rPr>
              <a:t>. Markedet for cola er kendetegnet ved to store udbydere: </a:t>
            </a:r>
            <a:r>
              <a:rPr lang="da-DK" b="0" i="0" dirty="0" err="1">
                <a:solidFill>
                  <a:srgbClr val="333333"/>
                </a:solidFill>
                <a:effectLst/>
                <a:latin typeface="var(--font-content)"/>
              </a:rPr>
              <a:t>CocaCola</a:t>
            </a:r>
            <a:r>
              <a:rPr lang="da-DK" b="0" i="0" dirty="0">
                <a:solidFill>
                  <a:srgbClr val="333333"/>
                </a:solidFill>
                <a:effectLst/>
                <a:latin typeface="var(--font-content)"/>
              </a:rPr>
              <a:t> og Pepsi. Der er dog ikke tale om et rent duopol, da der findes en række mindre udbydere på markedet også. Både monopol og duopol i ren form forekommer sjældent.</a:t>
            </a:r>
          </a:p>
          <a:p>
            <a:endParaRPr lang="da-DK" dirty="0"/>
          </a:p>
        </p:txBody>
      </p:sp>
      <p:sp>
        <p:nvSpPr>
          <p:cNvPr id="4" name="Pladsholder til slidenummer 3"/>
          <p:cNvSpPr>
            <a:spLocks noGrp="1"/>
          </p:cNvSpPr>
          <p:nvPr>
            <p:ph type="sldNum" sz="quarter" idx="5"/>
          </p:nvPr>
        </p:nvSpPr>
        <p:spPr/>
        <p:txBody>
          <a:bodyPr/>
          <a:lstStyle/>
          <a:p>
            <a:fld id="{B46F2DCD-1A92-4BFD-882E-B78B6B977F45}" type="slidenum">
              <a:rPr lang="da-DK" smtClean="0"/>
              <a:t>5</a:t>
            </a:fld>
            <a:endParaRPr lang="da-DK"/>
          </a:p>
        </p:txBody>
      </p:sp>
    </p:spTree>
    <p:extLst>
      <p:ext uri="{BB962C8B-B14F-4D97-AF65-F5344CB8AC3E}">
        <p14:creationId xmlns:p14="http://schemas.microsoft.com/office/powerpoint/2010/main" val="2644560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2EF266-3BE0-011B-E0BD-0DC8C6B3626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A0A0AC4B-3CD4-B48A-1734-87EDF3F288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86D07822-6BBC-7972-2CA6-DA796409C864}"/>
              </a:ext>
            </a:extLst>
          </p:cNvPr>
          <p:cNvSpPr>
            <a:spLocks noGrp="1"/>
          </p:cNvSpPr>
          <p:nvPr>
            <p:ph type="dt" sz="half" idx="10"/>
          </p:nvPr>
        </p:nvSpPr>
        <p:spPr/>
        <p:txBody>
          <a:bodyPr/>
          <a:lstStyle/>
          <a:p>
            <a:fld id="{B5143BA1-8FA4-41F6-80D0-CA7DF1CD136B}" type="datetimeFigureOut">
              <a:rPr lang="da-DK" smtClean="0"/>
              <a:t>17-09-2024</a:t>
            </a:fld>
            <a:endParaRPr lang="da-DK"/>
          </a:p>
        </p:txBody>
      </p:sp>
      <p:sp>
        <p:nvSpPr>
          <p:cNvPr id="5" name="Pladsholder til sidefod 4">
            <a:extLst>
              <a:ext uri="{FF2B5EF4-FFF2-40B4-BE49-F238E27FC236}">
                <a16:creationId xmlns:a16="http://schemas.microsoft.com/office/drawing/2014/main" id="{AA34171B-00F2-3D07-0DF0-4DF4A3D27DE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372101C-6173-8AA0-A245-5E237E899772}"/>
              </a:ext>
            </a:extLst>
          </p:cNvPr>
          <p:cNvSpPr>
            <a:spLocks noGrp="1"/>
          </p:cNvSpPr>
          <p:nvPr>
            <p:ph type="sldNum" sz="quarter" idx="12"/>
          </p:nvPr>
        </p:nvSpPr>
        <p:spPr/>
        <p:txBody>
          <a:bodyPr/>
          <a:lstStyle/>
          <a:p>
            <a:fld id="{92901780-F3B3-48FC-BE79-187EC11A0232}" type="slidenum">
              <a:rPr lang="da-DK" smtClean="0"/>
              <a:t>‹nr.›</a:t>
            </a:fld>
            <a:endParaRPr lang="da-DK"/>
          </a:p>
        </p:txBody>
      </p:sp>
    </p:spTree>
    <p:extLst>
      <p:ext uri="{BB962C8B-B14F-4D97-AF65-F5344CB8AC3E}">
        <p14:creationId xmlns:p14="http://schemas.microsoft.com/office/powerpoint/2010/main" val="2251718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D1A854-0445-9E36-9B22-AE84C62DE80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20E4362-FB02-D7C6-D296-757FD357345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D18C0B9-1271-F947-5C8A-BE0C3D50D277}"/>
              </a:ext>
            </a:extLst>
          </p:cNvPr>
          <p:cNvSpPr>
            <a:spLocks noGrp="1"/>
          </p:cNvSpPr>
          <p:nvPr>
            <p:ph type="dt" sz="half" idx="10"/>
          </p:nvPr>
        </p:nvSpPr>
        <p:spPr/>
        <p:txBody>
          <a:bodyPr/>
          <a:lstStyle/>
          <a:p>
            <a:fld id="{B5143BA1-8FA4-41F6-80D0-CA7DF1CD136B}" type="datetimeFigureOut">
              <a:rPr lang="da-DK" smtClean="0"/>
              <a:t>17-09-2024</a:t>
            </a:fld>
            <a:endParaRPr lang="da-DK"/>
          </a:p>
        </p:txBody>
      </p:sp>
      <p:sp>
        <p:nvSpPr>
          <p:cNvPr id="5" name="Pladsholder til sidefod 4">
            <a:extLst>
              <a:ext uri="{FF2B5EF4-FFF2-40B4-BE49-F238E27FC236}">
                <a16:creationId xmlns:a16="http://schemas.microsoft.com/office/drawing/2014/main" id="{310DDDEF-CE3E-E60A-938C-39D409A72EE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F7CCC8A-96DE-6930-13D5-FB7E8D3F0666}"/>
              </a:ext>
            </a:extLst>
          </p:cNvPr>
          <p:cNvSpPr>
            <a:spLocks noGrp="1"/>
          </p:cNvSpPr>
          <p:nvPr>
            <p:ph type="sldNum" sz="quarter" idx="12"/>
          </p:nvPr>
        </p:nvSpPr>
        <p:spPr/>
        <p:txBody>
          <a:bodyPr/>
          <a:lstStyle/>
          <a:p>
            <a:fld id="{92901780-F3B3-48FC-BE79-187EC11A0232}" type="slidenum">
              <a:rPr lang="da-DK" smtClean="0"/>
              <a:t>‹nr.›</a:t>
            </a:fld>
            <a:endParaRPr lang="da-DK"/>
          </a:p>
        </p:txBody>
      </p:sp>
    </p:spTree>
    <p:extLst>
      <p:ext uri="{BB962C8B-B14F-4D97-AF65-F5344CB8AC3E}">
        <p14:creationId xmlns:p14="http://schemas.microsoft.com/office/powerpoint/2010/main" val="3264593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FBDCD0-5E45-4314-7417-B6ECF41C0A6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DF9EDAD-7BAC-9219-433D-32E319FE55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D88379C-7975-C8DA-38CE-74258FA888D9}"/>
              </a:ext>
            </a:extLst>
          </p:cNvPr>
          <p:cNvSpPr>
            <a:spLocks noGrp="1"/>
          </p:cNvSpPr>
          <p:nvPr>
            <p:ph type="dt" sz="half" idx="10"/>
          </p:nvPr>
        </p:nvSpPr>
        <p:spPr/>
        <p:txBody>
          <a:bodyPr/>
          <a:lstStyle/>
          <a:p>
            <a:fld id="{B5143BA1-8FA4-41F6-80D0-CA7DF1CD136B}" type="datetimeFigureOut">
              <a:rPr lang="da-DK" smtClean="0"/>
              <a:t>17-09-2024</a:t>
            </a:fld>
            <a:endParaRPr lang="da-DK"/>
          </a:p>
        </p:txBody>
      </p:sp>
      <p:sp>
        <p:nvSpPr>
          <p:cNvPr id="5" name="Pladsholder til sidefod 4">
            <a:extLst>
              <a:ext uri="{FF2B5EF4-FFF2-40B4-BE49-F238E27FC236}">
                <a16:creationId xmlns:a16="http://schemas.microsoft.com/office/drawing/2014/main" id="{649E6805-871D-E629-E5F6-ADDB841F9CA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697369C-BE3B-EAEF-1959-F2E773F0EB87}"/>
              </a:ext>
            </a:extLst>
          </p:cNvPr>
          <p:cNvSpPr>
            <a:spLocks noGrp="1"/>
          </p:cNvSpPr>
          <p:nvPr>
            <p:ph type="sldNum" sz="quarter" idx="12"/>
          </p:nvPr>
        </p:nvSpPr>
        <p:spPr/>
        <p:txBody>
          <a:bodyPr/>
          <a:lstStyle/>
          <a:p>
            <a:fld id="{92901780-F3B3-48FC-BE79-187EC11A0232}" type="slidenum">
              <a:rPr lang="da-DK" smtClean="0"/>
              <a:t>‹nr.›</a:t>
            </a:fld>
            <a:endParaRPr lang="da-DK"/>
          </a:p>
        </p:txBody>
      </p:sp>
    </p:spTree>
    <p:extLst>
      <p:ext uri="{BB962C8B-B14F-4D97-AF65-F5344CB8AC3E}">
        <p14:creationId xmlns:p14="http://schemas.microsoft.com/office/powerpoint/2010/main" val="366501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8AD6BD-3283-189E-C351-20A3B146731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DFC3728-6486-2D28-9BE8-BFB3286CB51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D29C412A-194F-C071-464E-807C9475481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736E2539-1FDA-EDC8-A819-EAF33D0FFDE2}"/>
              </a:ext>
            </a:extLst>
          </p:cNvPr>
          <p:cNvSpPr>
            <a:spLocks noGrp="1"/>
          </p:cNvSpPr>
          <p:nvPr>
            <p:ph type="dt" sz="half" idx="10"/>
          </p:nvPr>
        </p:nvSpPr>
        <p:spPr/>
        <p:txBody>
          <a:bodyPr/>
          <a:lstStyle/>
          <a:p>
            <a:fld id="{B5143BA1-8FA4-41F6-80D0-CA7DF1CD136B}" type="datetimeFigureOut">
              <a:rPr lang="da-DK" smtClean="0"/>
              <a:t>17-09-2024</a:t>
            </a:fld>
            <a:endParaRPr lang="da-DK"/>
          </a:p>
        </p:txBody>
      </p:sp>
      <p:sp>
        <p:nvSpPr>
          <p:cNvPr id="6" name="Pladsholder til sidefod 5">
            <a:extLst>
              <a:ext uri="{FF2B5EF4-FFF2-40B4-BE49-F238E27FC236}">
                <a16:creationId xmlns:a16="http://schemas.microsoft.com/office/drawing/2014/main" id="{79940C50-D7BF-0AEC-EFFE-6F08BEA7680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B67604C-20E2-0F01-3FF2-791A583589C7}"/>
              </a:ext>
            </a:extLst>
          </p:cNvPr>
          <p:cNvSpPr>
            <a:spLocks noGrp="1"/>
          </p:cNvSpPr>
          <p:nvPr>
            <p:ph type="sldNum" sz="quarter" idx="12"/>
          </p:nvPr>
        </p:nvSpPr>
        <p:spPr/>
        <p:txBody>
          <a:bodyPr/>
          <a:lstStyle/>
          <a:p>
            <a:fld id="{92901780-F3B3-48FC-BE79-187EC11A0232}" type="slidenum">
              <a:rPr lang="da-DK" smtClean="0"/>
              <a:t>‹nr.›</a:t>
            </a:fld>
            <a:endParaRPr lang="da-DK"/>
          </a:p>
        </p:txBody>
      </p:sp>
    </p:spTree>
    <p:extLst>
      <p:ext uri="{BB962C8B-B14F-4D97-AF65-F5344CB8AC3E}">
        <p14:creationId xmlns:p14="http://schemas.microsoft.com/office/powerpoint/2010/main" val="1477298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40D739-80CA-AE56-DAE8-8F2ED7112675}"/>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3E5FE17-88E1-56D1-BD34-8E946FEE0E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9888BF58-D19F-1CB6-76A1-0F2456EE9BB9}"/>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BD52E77-3BDD-120A-34E0-824560F9CB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68702DB6-A5AC-9332-9ED7-EA984E288769}"/>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1CD0FBB-6BD7-A7F6-CBF0-AC26A83737A5}"/>
              </a:ext>
            </a:extLst>
          </p:cNvPr>
          <p:cNvSpPr>
            <a:spLocks noGrp="1"/>
          </p:cNvSpPr>
          <p:nvPr>
            <p:ph type="dt" sz="half" idx="10"/>
          </p:nvPr>
        </p:nvSpPr>
        <p:spPr/>
        <p:txBody>
          <a:bodyPr/>
          <a:lstStyle/>
          <a:p>
            <a:fld id="{B5143BA1-8FA4-41F6-80D0-CA7DF1CD136B}" type="datetimeFigureOut">
              <a:rPr lang="da-DK" smtClean="0"/>
              <a:t>17-09-2024</a:t>
            </a:fld>
            <a:endParaRPr lang="da-DK"/>
          </a:p>
        </p:txBody>
      </p:sp>
      <p:sp>
        <p:nvSpPr>
          <p:cNvPr id="8" name="Pladsholder til sidefod 7">
            <a:extLst>
              <a:ext uri="{FF2B5EF4-FFF2-40B4-BE49-F238E27FC236}">
                <a16:creationId xmlns:a16="http://schemas.microsoft.com/office/drawing/2014/main" id="{5C9C958C-66AF-968A-9FB4-0D13EB0F8CA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77993F1C-66B0-06A1-A99B-51CB7D89951C}"/>
              </a:ext>
            </a:extLst>
          </p:cNvPr>
          <p:cNvSpPr>
            <a:spLocks noGrp="1"/>
          </p:cNvSpPr>
          <p:nvPr>
            <p:ph type="sldNum" sz="quarter" idx="12"/>
          </p:nvPr>
        </p:nvSpPr>
        <p:spPr/>
        <p:txBody>
          <a:bodyPr/>
          <a:lstStyle/>
          <a:p>
            <a:fld id="{92901780-F3B3-48FC-BE79-187EC11A0232}" type="slidenum">
              <a:rPr lang="da-DK" smtClean="0"/>
              <a:t>‹nr.›</a:t>
            </a:fld>
            <a:endParaRPr lang="da-DK"/>
          </a:p>
        </p:txBody>
      </p:sp>
    </p:spTree>
    <p:extLst>
      <p:ext uri="{BB962C8B-B14F-4D97-AF65-F5344CB8AC3E}">
        <p14:creationId xmlns:p14="http://schemas.microsoft.com/office/powerpoint/2010/main" val="3735172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06F03B-0069-EA1E-1FAC-4F4074A0818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8F393EF2-54D4-21A2-A5F0-2B19C9D13FEC}"/>
              </a:ext>
            </a:extLst>
          </p:cNvPr>
          <p:cNvSpPr>
            <a:spLocks noGrp="1"/>
          </p:cNvSpPr>
          <p:nvPr>
            <p:ph type="dt" sz="half" idx="10"/>
          </p:nvPr>
        </p:nvSpPr>
        <p:spPr/>
        <p:txBody>
          <a:bodyPr/>
          <a:lstStyle/>
          <a:p>
            <a:fld id="{B5143BA1-8FA4-41F6-80D0-CA7DF1CD136B}" type="datetimeFigureOut">
              <a:rPr lang="da-DK" smtClean="0"/>
              <a:t>17-09-2024</a:t>
            </a:fld>
            <a:endParaRPr lang="da-DK"/>
          </a:p>
        </p:txBody>
      </p:sp>
      <p:sp>
        <p:nvSpPr>
          <p:cNvPr id="4" name="Pladsholder til sidefod 3">
            <a:extLst>
              <a:ext uri="{FF2B5EF4-FFF2-40B4-BE49-F238E27FC236}">
                <a16:creationId xmlns:a16="http://schemas.microsoft.com/office/drawing/2014/main" id="{F205A704-B1E6-5100-0AAB-65406B160EC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61F5B2F-8161-C8A9-3C3C-66282EAACB2A}"/>
              </a:ext>
            </a:extLst>
          </p:cNvPr>
          <p:cNvSpPr>
            <a:spLocks noGrp="1"/>
          </p:cNvSpPr>
          <p:nvPr>
            <p:ph type="sldNum" sz="quarter" idx="12"/>
          </p:nvPr>
        </p:nvSpPr>
        <p:spPr/>
        <p:txBody>
          <a:bodyPr/>
          <a:lstStyle/>
          <a:p>
            <a:fld id="{92901780-F3B3-48FC-BE79-187EC11A0232}" type="slidenum">
              <a:rPr lang="da-DK" smtClean="0"/>
              <a:t>‹nr.›</a:t>
            </a:fld>
            <a:endParaRPr lang="da-DK"/>
          </a:p>
        </p:txBody>
      </p:sp>
    </p:spTree>
    <p:extLst>
      <p:ext uri="{BB962C8B-B14F-4D97-AF65-F5344CB8AC3E}">
        <p14:creationId xmlns:p14="http://schemas.microsoft.com/office/powerpoint/2010/main" val="3107753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5E17C57A-DA3C-CBE8-155F-0754591C111F}"/>
              </a:ext>
            </a:extLst>
          </p:cNvPr>
          <p:cNvSpPr>
            <a:spLocks noGrp="1"/>
          </p:cNvSpPr>
          <p:nvPr>
            <p:ph type="dt" sz="half" idx="10"/>
          </p:nvPr>
        </p:nvSpPr>
        <p:spPr/>
        <p:txBody>
          <a:bodyPr/>
          <a:lstStyle/>
          <a:p>
            <a:fld id="{B5143BA1-8FA4-41F6-80D0-CA7DF1CD136B}" type="datetimeFigureOut">
              <a:rPr lang="da-DK" smtClean="0"/>
              <a:t>17-09-2024</a:t>
            </a:fld>
            <a:endParaRPr lang="da-DK"/>
          </a:p>
        </p:txBody>
      </p:sp>
      <p:sp>
        <p:nvSpPr>
          <p:cNvPr id="3" name="Pladsholder til sidefod 2">
            <a:extLst>
              <a:ext uri="{FF2B5EF4-FFF2-40B4-BE49-F238E27FC236}">
                <a16:creationId xmlns:a16="http://schemas.microsoft.com/office/drawing/2014/main" id="{67FC8034-EBFC-B5DD-6822-A89089937990}"/>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35F3532-D416-B129-1072-B17DD247F9FF}"/>
              </a:ext>
            </a:extLst>
          </p:cNvPr>
          <p:cNvSpPr>
            <a:spLocks noGrp="1"/>
          </p:cNvSpPr>
          <p:nvPr>
            <p:ph type="sldNum" sz="quarter" idx="12"/>
          </p:nvPr>
        </p:nvSpPr>
        <p:spPr/>
        <p:txBody>
          <a:bodyPr/>
          <a:lstStyle/>
          <a:p>
            <a:fld id="{92901780-F3B3-48FC-BE79-187EC11A0232}" type="slidenum">
              <a:rPr lang="da-DK" smtClean="0"/>
              <a:t>‹nr.›</a:t>
            </a:fld>
            <a:endParaRPr lang="da-DK"/>
          </a:p>
        </p:txBody>
      </p:sp>
    </p:spTree>
    <p:extLst>
      <p:ext uri="{BB962C8B-B14F-4D97-AF65-F5344CB8AC3E}">
        <p14:creationId xmlns:p14="http://schemas.microsoft.com/office/powerpoint/2010/main" val="1849563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D746CB-8C48-90D2-2897-BB80E4FF95F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221937E-7E31-9D10-2C13-5A561A94E2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8E7B772-9C16-035B-25FA-675337CEB1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DACC355-056C-6C2A-CC22-153E76378815}"/>
              </a:ext>
            </a:extLst>
          </p:cNvPr>
          <p:cNvSpPr>
            <a:spLocks noGrp="1"/>
          </p:cNvSpPr>
          <p:nvPr>
            <p:ph type="dt" sz="half" idx="10"/>
          </p:nvPr>
        </p:nvSpPr>
        <p:spPr/>
        <p:txBody>
          <a:bodyPr/>
          <a:lstStyle/>
          <a:p>
            <a:fld id="{B5143BA1-8FA4-41F6-80D0-CA7DF1CD136B}" type="datetimeFigureOut">
              <a:rPr lang="da-DK" smtClean="0"/>
              <a:t>17-09-2024</a:t>
            </a:fld>
            <a:endParaRPr lang="da-DK"/>
          </a:p>
        </p:txBody>
      </p:sp>
      <p:sp>
        <p:nvSpPr>
          <p:cNvPr id="6" name="Pladsholder til sidefod 5">
            <a:extLst>
              <a:ext uri="{FF2B5EF4-FFF2-40B4-BE49-F238E27FC236}">
                <a16:creationId xmlns:a16="http://schemas.microsoft.com/office/drawing/2014/main" id="{C90B06BF-4412-B745-C1B5-A7B9E5C7D76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B89A063-DA07-F409-BC2E-7C311FE6C170}"/>
              </a:ext>
            </a:extLst>
          </p:cNvPr>
          <p:cNvSpPr>
            <a:spLocks noGrp="1"/>
          </p:cNvSpPr>
          <p:nvPr>
            <p:ph type="sldNum" sz="quarter" idx="12"/>
          </p:nvPr>
        </p:nvSpPr>
        <p:spPr/>
        <p:txBody>
          <a:bodyPr/>
          <a:lstStyle/>
          <a:p>
            <a:fld id="{92901780-F3B3-48FC-BE79-187EC11A0232}" type="slidenum">
              <a:rPr lang="da-DK" smtClean="0"/>
              <a:t>‹nr.›</a:t>
            </a:fld>
            <a:endParaRPr lang="da-DK"/>
          </a:p>
        </p:txBody>
      </p:sp>
    </p:spTree>
    <p:extLst>
      <p:ext uri="{BB962C8B-B14F-4D97-AF65-F5344CB8AC3E}">
        <p14:creationId xmlns:p14="http://schemas.microsoft.com/office/powerpoint/2010/main" val="632407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F0CD8A-2BA8-8910-4EF9-EE78A84B990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AA1AAA0B-35AB-5359-8BD3-907D187795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653FD87-530C-A4A8-5599-E65E0846B9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87F3C66-D064-E234-DA46-2ADFD5A3D5DC}"/>
              </a:ext>
            </a:extLst>
          </p:cNvPr>
          <p:cNvSpPr>
            <a:spLocks noGrp="1"/>
          </p:cNvSpPr>
          <p:nvPr>
            <p:ph type="dt" sz="half" idx="10"/>
          </p:nvPr>
        </p:nvSpPr>
        <p:spPr/>
        <p:txBody>
          <a:bodyPr/>
          <a:lstStyle/>
          <a:p>
            <a:fld id="{B5143BA1-8FA4-41F6-80D0-CA7DF1CD136B}" type="datetimeFigureOut">
              <a:rPr lang="da-DK" smtClean="0"/>
              <a:t>17-09-2024</a:t>
            </a:fld>
            <a:endParaRPr lang="da-DK"/>
          </a:p>
        </p:txBody>
      </p:sp>
      <p:sp>
        <p:nvSpPr>
          <p:cNvPr id="6" name="Pladsholder til sidefod 5">
            <a:extLst>
              <a:ext uri="{FF2B5EF4-FFF2-40B4-BE49-F238E27FC236}">
                <a16:creationId xmlns:a16="http://schemas.microsoft.com/office/drawing/2014/main" id="{886C726D-8084-5FEA-2A38-D8A13983DE6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57F34B9-C02E-A334-F010-2F321903FE9A}"/>
              </a:ext>
            </a:extLst>
          </p:cNvPr>
          <p:cNvSpPr>
            <a:spLocks noGrp="1"/>
          </p:cNvSpPr>
          <p:nvPr>
            <p:ph type="sldNum" sz="quarter" idx="12"/>
          </p:nvPr>
        </p:nvSpPr>
        <p:spPr/>
        <p:txBody>
          <a:bodyPr/>
          <a:lstStyle/>
          <a:p>
            <a:fld id="{92901780-F3B3-48FC-BE79-187EC11A0232}" type="slidenum">
              <a:rPr lang="da-DK" smtClean="0"/>
              <a:t>‹nr.›</a:t>
            </a:fld>
            <a:endParaRPr lang="da-DK"/>
          </a:p>
        </p:txBody>
      </p:sp>
    </p:spTree>
    <p:extLst>
      <p:ext uri="{BB962C8B-B14F-4D97-AF65-F5344CB8AC3E}">
        <p14:creationId xmlns:p14="http://schemas.microsoft.com/office/powerpoint/2010/main" val="3461957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3FE210-2B11-6B2B-27EB-5CE5043F970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19FB051-2512-72D6-5043-CCD7844A129C}"/>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68036E3-5C9D-249A-8A2E-447E23BCFD5B}"/>
              </a:ext>
            </a:extLst>
          </p:cNvPr>
          <p:cNvSpPr>
            <a:spLocks noGrp="1"/>
          </p:cNvSpPr>
          <p:nvPr>
            <p:ph type="dt" sz="half" idx="10"/>
          </p:nvPr>
        </p:nvSpPr>
        <p:spPr/>
        <p:txBody>
          <a:bodyPr/>
          <a:lstStyle/>
          <a:p>
            <a:fld id="{B5143BA1-8FA4-41F6-80D0-CA7DF1CD136B}" type="datetimeFigureOut">
              <a:rPr lang="da-DK" smtClean="0"/>
              <a:t>17-09-2024</a:t>
            </a:fld>
            <a:endParaRPr lang="da-DK"/>
          </a:p>
        </p:txBody>
      </p:sp>
      <p:sp>
        <p:nvSpPr>
          <p:cNvPr id="5" name="Pladsholder til sidefod 4">
            <a:extLst>
              <a:ext uri="{FF2B5EF4-FFF2-40B4-BE49-F238E27FC236}">
                <a16:creationId xmlns:a16="http://schemas.microsoft.com/office/drawing/2014/main" id="{70FB336D-AED3-B7B0-676F-12272302206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9208152-FCAE-C323-B18C-B9C266BBFDE3}"/>
              </a:ext>
            </a:extLst>
          </p:cNvPr>
          <p:cNvSpPr>
            <a:spLocks noGrp="1"/>
          </p:cNvSpPr>
          <p:nvPr>
            <p:ph type="sldNum" sz="quarter" idx="12"/>
          </p:nvPr>
        </p:nvSpPr>
        <p:spPr/>
        <p:txBody>
          <a:bodyPr/>
          <a:lstStyle/>
          <a:p>
            <a:fld id="{92901780-F3B3-48FC-BE79-187EC11A0232}" type="slidenum">
              <a:rPr lang="da-DK" smtClean="0"/>
              <a:t>‹nr.›</a:t>
            </a:fld>
            <a:endParaRPr lang="da-DK"/>
          </a:p>
        </p:txBody>
      </p:sp>
    </p:spTree>
    <p:extLst>
      <p:ext uri="{BB962C8B-B14F-4D97-AF65-F5344CB8AC3E}">
        <p14:creationId xmlns:p14="http://schemas.microsoft.com/office/powerpoint/2010/main" val="2304472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254AD0E9-76D6-0AD7-ACD7-93C9CF77CA1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B44E9E8-CEAD-8D72-DF0C-53D261D510D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2C3FBBF-8C24-1963-799C-E1F2FCD4D2D8}"/>
              </a:ext>
            </a:extLst>
          </p:cNvPr>
          <p:cNvSpPr>
            <a:spLocks noGrp="1"/>
          </p:cNvSpPr>
          <p:nvPr>
            <p:ph type="dt" sz="half" idx="10"/>
          </p:nvPr>
        </p:nvSpPr>
        <p:spPr/>
        <p:txBody>
          <a:bodyPr/>
          <a:lstStyle/>
          <a:p>
            <a:fld id="{B5143BA1-8FA4-41F6-80D0-CA7DF1CD136B}" type="datetimeFigureOut">
              <a:rPr lang="da-DK" smtClean="0"/>
              <a:t>17-09-2024</a:t>
            </a:fld>
            <a:endParaRPr lang="da-DK"/>
          </a:p>
        </p:txBody>
      </p:sp>
      <p:sp>
        <p:nvSpPr>
          <p:cNvPr id="5" name="Pladsholder til sidefod 4">
            <a:extLst>
              <a:ext uri="{FF2B5EF4-FFF2-40B4-BE49-F238E27FC236}">
                <a16:creationId xmlns:a16="http://schemas.microsoft.com/office/drawing/2014/main" id="{ECA98F0A-C04A-E8CF-FB9A-C2918A604DD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1D2595E-F342-BB45-AF5F-BBD0220CB1BD}"/>
              </a:ext>
            </a:extLst>
          </p:cNvPr>
          <p:cNvSpPr>
            <a:spLocks noGrp="1"/>
          </p:cNvSpPr>
          <p:nvPr>
            <p:ph type="sldNum" sz="quarter" idx="12"/>
          </p:nvPr>
        </p:nvSpPr>
        <p:spPr/>
        <p:txBody>
          <a:bodyPr/>
          <a:lstStyle/>
          <a:p>
            <a:fld id="{92901780-F3B3-48FC-BE79-187EC11A0232}" type="slidenum">
              <a:rPr lang="da-DK" smtClean="0"/>
              <a:t>‹nr.›</a:t>
            </a:fld>
            <a:endParaRPr lang="da-DK"/>
          </a:p>
        </p:txBody>
      </p:sp>
    </p:spTree>
    <p:extLst>
      <p:ext uri="{BB962C8B-B14F-4D97-AF65-F5344CB8AC3E}">
        <p14:creationId xmlns:p14="http://schemas.microsoft.com/office/powerpoint/2010/main" val="1851391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B27EF5B-B4DB-758E-0244-E70CADC02F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71991F9-F951-7218-A904-3549E46563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D780CCF-4544-EA0C-87D0-5AC08C59E3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143BA1-8FA4-41F6-80D0-CA7DF1CD136B}" type="datetimeFigureOut">
              <a:rPr lang="da-DK" smtClean="0"/>
              <a:t>17-09-2024</a:t>
            </a:fld>
            <a:endParaRPr lang="da-DK"/>
          </a:p>
        </p:txBody>
      </p:sp>
      <p:sp>
        <p:nvSpPr>
          <p:cNvPr id="5" name="Pladsholder til sidefod 4">
            <a:extLst>
              <a:ext uri="{FF2B5EF4-FFF2-40B4-BE49-F238E27FC236}">
                <a16:creationId xmlns:a16="http://schemas.microsoft.com/office/drawing/2014/main" id="{64494D88-8273-600C-B23B-4B78E98945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A03CEDF7-B728-4BD9-B01A-F5862ABD49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2901780-F3B3-48FC-BE79-187EC11A0232}" type="slidenum">
              <a:rPr lang="da-DK" smtClean="0"/>
              <a:t>‹nr.›</a:t>
            </a:fld>
            <a:endParaRPr lang="da-DK"/>
          </a:p>
        </p:txBody>
      </p:sp>
    </p:spTree>
    <p:extLst>
      <p:ext uri="{BB962C8B-B14F-4D97-AF65-F5344CB8AC3E}">
        <p14:creationId xmlns:p14="http://schemas.microsoft.com/office/powerpoint/2010/main" val="3360072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Undertitel 2">
            <a:extLst>
              <a:ext uri="{FF2B5EF4-FFF2-40B4-BE49-F238E27FC236}">
                <a16:creationId xmlns:a16="http://schemas.microsoft.com/office/drawing/2014/main" id="{613BA6F0-2B6F-77CE-D02D-8C510343A90F}"/>
              </a:ext>
            </a:extLst>
          </p:cNvPr>
          <p:cNvSpPr>
            <a:spLocks noGrp="1"/>
          </p:cNvSpPr>
          <p:nvPr>
            <p:ph type="subTitle" idx="1"/>
          </p:nvPr>
        </p:nvSpPr>
        <p:spPr>
          <a:xfrm>
            <a:off x="1975589" y="4012745"/>
            <a:ext cx="8578699" cy="504825"/>
          </a:xfrm>
        </p:spPr>
        <p:txBody>
          <a:bodyPr>
            <a:normAutofit/>
          </a:bodyPr>
          <a:lstStyle/>
          <a:p>
            <a:pPr algn="l"/>
            <a:r>
              <a:rPr lang="da-DK" sz="2000"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Porters tre konkurrence strategier og konkurrenceformer</a:t>
            </a:r>
            <a:endParaRPr lang="da-DK" sz="2000" dirty="0">
              <a:solidFill>
                <a:srgbClr val="FFFFFF"/>
              </a:solidFill>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4" name="Tekstfelt 3">
            <a:extLst>
              <a:ext uri="{FF2B5EF4-FFF2-40B4-BE49-F238E27FC236}">
                <a16:creationId xmlns:a16="http://schemas.microsoft.com/office/drawing/2014/main" id="{3129954D-C38A-8C16-0AEA-B0F694E8D136}"/>
              </a:ext>
            </a:extLst>
          </p:cNvPr>
          <p:cNvSpPr txBox="1"/>
          <p:nvPr/>
        </p:nvSpPr>
        <p:spPr>
          <a:xfrm>
            <a:off x="1965265" y="2476477"/>
            <a:ext cx="8261470" cy="830997"/>
          </a:xfrm>
          <a:prstGeom prst="rect">
            <a:avLst/>
          </a:prstGeom>
          <a:noFill/>
        </p:spPr>
        <p:txBody>
          <a:bodyPr wrap="square" rtlCol="0">
            <a:spAutoFit/>
          </a:bodyPr>
          <a:lstStyle/>
          <a:p>
            <a:r>
              <a:rPr lang="da-DK" sz="4800">
                <a:solidFill>
                  <a:schemeClr val="bg1"/>
                </a:solidFill>
              </a:rPr>
              <a:t>Strategi - konkurrenceforhold</a:t>
            </a:r>
            <a:endParaRPr lang="da-DK" sz="4800" dirty="0">
              <a:solidFill>
                <a:schemeClr val="bg1"/>
              </a:solidFill>
            </a:endParaRPr>
          </a:p>
        </p:txBody>
      </p:sp>
    </p:spTree>
    <p:extLst>
      <p:ext uri="{BB962C8B-B14F-4D97-AF65-F5344CB8AC3E}">
        <p14:creationId xmlns:p14="http://schemas.microsoft.com/office/powerpoint/2010/main" val="392874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575A102-D95D-4D6E-8F1B-49EED0AEC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8141B011-8902-C0B7-115B-70FA787E272F}"/>
              </a:ext>
            </a:extLst>
          </p:cNvPr>
          <p:cNvSpPr>
            <a:spLocks noGrp="1"/>
          </p:cNvSpPr>
          <p:nvPr>
            <p:ph type="title"/>
          </p:nvPr>
        </p:nvSpPr>
        <p:spPr>
          <a:xfrm>
            <a:off x="793159" y="1377146"/>
            <a:ext cx="4076460" cy="3626217"/>
          </a:xfrm>
        </p:spPr>
        <p:txBody>
          <a:bodyPr vert="horz" lIns="91440" tIns="45720" rIns="91440" bIns="45720" rtlCol="0" anchor="b">
            <a:normAutofit/>
          </a:bodyPr>
          <a:lstStyle/>
          <a:p>
            <a:pPr algn="r"/>
            <a:r>
              <a:rPr lang="en-US" sz="8000" kern="1200">
                <a:solidFill>
                  <a:srgbClr val="FFFFFF"/>
                </a:solidFill>
                <a:effectLst/>
                <a:latin typeface="+mj-lt"/>
                <a:ea typeface="+mj-ea"/>
                <a:cs typeface="+mj-cs"/>
              </a:rPr>
              <a:t>Porters Five Forces</a:t>
            </a:r>
            <a:endParaRPr lang="en-US" sz="8000" kern="1200">
              <a:solidFill>
                <a:srgbClr val="FFFFFF"/>
              </a:solidFill>
              <a:latin typeface="+mj-lt"/>
              <a:ea typeface="+mj-ea"/>
              <a:cs typeface="+mj-cs"/>
            </a:endParaRPr>
          </a:p>
        </p:txBody>
      </p:sp>
      <p:pic>
        <p:nvPicPr>
          <p:cNvPr id="1026" name="Picture 2">
            <a:extLst>
              <a:ext uri="{FF2B5EF4-FFF2-40B4-BE49-F238E27FC236}">
                <a16:creationId xmlns:a16="http://schemas.microsoft.com/office/drawing/2014/main" id="{8E6BDF1E-3C10-BE51-EAA8-1A436F69FF4C}"/>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tretch>
            <a:fillRect/>
          </a:stretch>
        </p:blipFill>
        <p:spPr bwMode="auto">
          <a:xfrm>
            <a:off x="5457027" y="1561503"/>
            <a:ext cx="6194967" cy="4166115"/>
          </a:xfrm>
          <a:prstGeom prst="rect">
            <a:avLst/>
          </a:prstGeom>
          <a:noFill/>
          <a:extLst>
            <a:ext uri="{909E8E84-426E-40DD-AFC4-6F175D3DCCD1}">
              <a14:hiddenFill xmlns:a14="http://schemas.microsoft.com/office/drawing/2010/main">
                <a:solidFill>
                  <a:srgbClr val="FFFFFF"/>
                </a:solidFill>
              </a14:hiddenFill>
            </a:ext>
          </a:extLst>
        </p:spPr>
      </p:pic>
      <p:grpSp>
        <p:nvGrpSpPr>
          <p:cNvPr id="1035" name="Group 1034">
            <a:extLst>
              <a:ext uri="{FF2B5EF4-FFF2-40B4-BE49-F238E27FC236}">
                <a16:creationId xmlns:a16="http://schemas.microsoft.com/office/drawing/2014/main" id="{CF0FFF1F-79B6-4A13-A464-070CD6F89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1036"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037" name="Graphic 15">
              <a:extLst>
                <a:ext uri="{FF2B5EF4-FFF2-40B4-BE49-F238E27FC236}">
                  <a16:creationId xmlns:a16="http://schemas.microsoft.com/office/drawing/2014/main" id="{8550FED7-7C32-42BB-98DB-30272A6331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038"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1040" name="Straight Connector 103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2390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575A102-D95D-4D6E-8F1B-49EED0AEC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BE6608CF-670E-1468-03F0-99AEAB5F4683}"/>
              </a:ext>
            </a:extLst>
          </p:cNvPr>
          <p:cNvSpPr>
            <a:spLocks noGrp="1"/>
          </p:cNvSpPr>
          <p:nvPr>
            <p:ph type="title"/>
          </p:nvPr>
        </p:nvSpPr>
        <p:spPr>
          <a:xfrm>
            <a:off x="793159" y="1377146"/>
            <a:ext cx="4076460" cy="3626217"/>
          </a:xfrm>
        </p:spPr>
        <p:txBody>
          <a:bodyPr vert="horz" lIns="91440" tIns="45720" rIns="91440" bIns="45720" rtlCol="0" anchor="b">
            <a:normAutofit/>
          </a:bodyPr>
          <a:lstStyle/>
          <a:p>
            <a:pPr algn="r"/>
            <a:r>
              <a:rPr lang="en-US" sz="7400" kern="1200">
                <a:solidFill>
                  <a:srgbClr val="FFFFFF"/>
                </a:solidFill>
                <a:effectLst/>
                <a:latin typeface="+mj-lt"/>
                <a:ea typeface="+mj-ea"/>
                <a:cs typeface="+mj-cs"/>
              </a:rPr>
              <a:t>SWOT-analysen. </a:t>
            </a:r>
            <a:endParaRPr lang="en-US" sz="7400" kern="1200">
              <a:solidFill>
                <a:srgbClr val="FFFFFF"/>
              </a:solidFill>
              <a:latin typeface="+mj-lt"/>
              <a:ea typeface="+mj-ea"/>
              <a:cs typeface="+mj-cs"/>
            </a:endParaRPr>
          </a:p>
        </p:txBody>
      </p:sp>
      <p:pic>
        <p:nvPicPr>
          <p:cNvPr id="2050" name="Picture 2">
            <a:extLst>
              <a:ext uri="{FF2B5EF4-FFF2-40B4-BE49-F238E27FC236}">
                <a16:creationId xmlns:a16="http://schemas.microsoft.com/office/drawing/2014/main" id="{C9F9DB84-EC98-65EC-10BA-027F259766A4}"/>
              </a:ext>
            </a:extLst>
          </p:cNvPr>
          <p:cNvPicPr>
            <a:picLocks noGrp="1" noChangeAspect="1" noChangeArrowheads="1"/>
          </p:cNvPicPr>
          <p:nvPr>
            <p:ph idx="1"/>
          </p:nvPr>
        </p:nvPicPr>
        <p:blipFill>
          <a:blip r:embed="rId3">
            <a:alphaModFix/>
            <a:extLst>
              <a:ext uri="{28A0092B-C50C-407E-A947-70E740481C1C}">
                <a14:useLocalDpi xmlns:a14="http://schemas.microsoft.com/office/drawing/2010/main" val="0"/>
              </a:ext>
            </a:extLst>
          </a:blip>
          <a:stretch>
            <a:fillRect/>
          </a:stretch>
        </p:blipFill>
        <p:spPr bwMode="auto">
          <a:xfrm>
            <a:off x="5047286" y="544201"/>
            <a:ext cx="6967047" cy="3396434"/>
          </a:xfrm>
          <a:prstGeom prst="rect">
            <a:avLst/>
          </a:prstGeom>
          <a:noFill/>
          <a:extLst>
            <a:ext uri="{909E8E84-426E-40DD-AFC4-6F175D3DCCD1}">
              <a14:hiddenFill xmlns:a14="http://schemas.microsoft.com/office/drawing/2010/main">
                <a:solidFill>
                  <a:srgbClr val="FFFFFF"/>
                </a:solidFill>
              </a14:hiddenFill>
            </a:ext>
          </a:extLst>
        </p:spPr>
      </p:pic>
      <p:grpSp>
        <p:nvGrpSpPr>
          <p:cNvPr id="2059" name="Group 2058">
            <a:extLst>
              <a:ext uri="{FF2B5EF4-FFF2-40B4-BE49-F238E27FC236}">
                <a16:creationId xmlns:a16="http://schemas.microsoft.com/office/drawing/2014/main" id="{CF0FFF1F-79B6-4A13-A464-070CD6F89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2060"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endParaRPr lang="en-US">
                <a:solidFill>
                  <a:srgbClr val="FFFFFF"/>
                </a:solidFill>
              </a:endParaRPr>
            </a:p>
          </p:txBody>
        </p:sp>
        <p:sp>
          <p:nvSpPr>
            <p:cNvPr id="2061" name="Graphic 15">
              <a:extLst>
                <a:ext uri="{FF2B5EF4-FFF2-40B4-BE49-F238E27FC236}">
                  <a16:creationId xmlns:a16="http://schemas.microsoft.com/office/drawing/2014/main" id="{8550FED7-7C32-42BB-98DB-30272A6331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2062"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64" name="Straight Connector 2063">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4807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3ADEAE5-B080-4DEC-819A-00E41A93F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9FB580A-BA0E-4D5E-90F4-C42767A783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55FD486F-7560-AE31-4135-793C1E740257}"/>
              </a:ext>
            </a:extLst>
          </p:cNvPr>
          <p:cNvSpPr>
            <a:spLocks noGrp="1"/>
          </p:cNvSpPr>
          <p:nvPr>
            <p:ph type="title"/>
          </p:nvPr>
        </p:nvSpPr>
        <p:spPr>
          <a:xfrm>
            <a:off x="1256275" y="3655371"/>
            <a:ext cx="9679449" cy="1463136"/>
          </a:xfrm>
        </p:spPr>
        <p:txBody>
          <a:bodyPr vert="horz" lIns="91440" tIns="45720" rIns="91440" bIns="45720" rtlCol="0" anchor="b">
            <a:normAutofit/>
          </a:bodyPr>
          <a:lstStyle/>
          <a:p>
            <a:r>
              <a:rPr lang="en-US" sz="5600" kern="1200">
                <a:solidFill>
                  <a:srgbClr val="FFFFFF"/>
                </a:solidFill>
                <a:effectLst/>
                <a:latin typeface="+mj-lt"/>
                <a:ea typeface="+mj-ea"/>
                <a:cs typeface="+mj-cs"/>
              </a:rPr>
              <a:t>Porters konkurrence strategier</a:t>
            </a:r>
            <a:endParaRPr lang="en-US" sz="5600" kern="1200">
              <a:solidFill>
                <a:srgbClr val="FFFFFF"/>
              </a:solidFill>
              <a:latin typeface="+mj-lt"/>
              <a:ea typeface="+mj-ea"/>
              <a:cs typeface="+mj-cs"/>
            </a:endParaRPr>
          </a:p>
        </p:txBody>
      </p:sp>
      <p:pic>
        <p:nvPicPr>
          <p:cNvPr id="5" name="Pladsholder til indhold 4" descr="Et billede, der indeholder tekst, skærmbillede, Font/skrifttype, kvittering&#10;&#10;Automatisk genereret beskrivelse">
            <a:extLst>
              <a:ext uri="{FF2B5EF4-FFF2-40B4-BE49-F238E27FC236}">
                <a16:creationId xmlns:a16="http://schemas.microsoft.com/office/drawing/2014/main" id="{C6D1D6BD-8BEE-FB70-83ED-0A39B70339E9}"/>
              </a:ext>
            </a:extLst>
          </p:cNvPr>
          <p:cNvPicPr>
            <a:picLocks noGrp="1" noChangeAspect="1"/>
          </p:cNvPicPr>
          <p:nvPr>
            <p:ph idx="1"/>
          </p:nvPr>
        </p:nvPicPr>
        <p:blipFill>
          <a:blip r:embed="rId3"/>
          <a:stretch>
            <a:fillRect/>
          </a:stretch>
        </p:blipFill>
        <p:spPr>
          <a:xfrm>
            <a:off x="540006" y="902676"/>
            <a:ext cx="11111988" cy="2444638"/>
          </a:xfrm>
          <a:prstGeom prst="rect">
            <a:avLst/>
          </a:prstGeom>
        </p:spPr>
      </p:pic>
    </p:spTree>
    <p:extLst>
      <p:ext uri="{BB962C8B-B14F-4D97-AF65-F5344CB8AC3E}">
        <p14:creationId xmlns:p14="http://schemas.microsoft.com/office/powerpoint/2010/main" val="4261163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0A8A95A1-F7A3-4FFA-1E27-047A4D612EF4}"/>
              </a:ext>
            </a:extLst>
          </p:cNvPr>
          <p:cNvSpPr>
            <a:spLocks noGrp="1"/>
          </p:cNvSpPr>
          <p:nvPr>
            <p:ph type="title"/>
          </p:nvPr>
        </p:nvSpPr>
        <p:spPr>
          <a:xfrm>
            <a:off x="242910" y="1598246"/>
            <a:ext cx="4626709" cy="5122985"/>
          </a:xfrm>
        </p:spPr>
        <p:txBody>
          <a:bodyPr vert="horz" lIns="91440" tIns="45720" rIns="91440" bIns="45720" rtlCol="0" anchor="t">
            <a:normAutofit/>
          </a:bodyPr>
          <a:lstStyle/>
          <a:p>
            <a:pPr algn="r"/>
            <a:r>
              <a:rPr lang="en-US" kern="1200">
                <a:solidFill>
                  <a:srgbClr val="FFFFFF"/>
                </a:solidFill>
                <a:effectLst/>
                <a:latin typeface="+mj-lt"/>
                <a:ea typeface="+mj-ea"/>
                <a:cs typeface="+mj-cs"/>
              </a:rPr>
              <a:t>Porters konkurrenceformer</a:t>
            </a:r>
            <a:endParaRPr lang="en-US" kern="1200">
              <a:solidFill>
                <a:srgbClr val="FFFFFF"/>
              </a:solidFill>
              <a:latin typeface="+mj-lt"/>
              <a:ea typeface="+mj-ea"/>
              <a:cs typeface="+mj-cs"/>
            </a:endParaRPr>
          </a:p>
        </p:txBody>
      </p:sp>
      <p:cxnSp>
        <p:nvCxnSpPr>
          <p:cNvPr id="10" name="Straight Connector 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5" name="Billede 4">
            <a:extLst>
              <a:ext uri="{FF2B5EF4-FFF2-40B4-BE49-F238E27FC236}">
                <a16:creationId xmlns:a16="http://schemas.microsoft.com/office/drawing/2014/main" id="{9829856C-F0D5-8664-44A7-927A49677750}"/>
              </a:ext>
            </a:extLst>
          </p:cNvPr>
          <p:cNvPicPr>
            <a:picLocks noChangeAspect="1"/>
          </p:cNvPicPr>
          <p:nvPr/>
        </p:nvPicPr>
        <p:blipFill>
          <a:blip r:embed="rId3"/>
          <a:stretch>
            <a:fillRect/>
          </a:stretch>
        </p:blipFill>
        <p:spPr>
          <a:xfrm>
            <a:off x="6025026" y="2845220"/>
            <a:ext cx="5562886" cy="2629035"/>
          </a:xfrm>
          <a:prstGeom prst="rect">
            <a:avLst/>
          </a:prstGeom>
        </p:spPr>
      </p:pic>
    </p:spTree>
    <p:extLst>
      <p:ext uri="{BB962C8B-B14F-4D97-AF65-F5344CB8AC3E}">
        <p14:creationId xmlns:p14="http://schemas.microsoft.com/office/powerpoint/2010/main" val="184369418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TotalTime>
  <Words>1798</Words>
  <Application>Microsoft Office PowerPoint</Application>
  <PresentationFormat>Widescreen</PresentationFormat>
  <Paragraphs>62</Paragraphs>
  <Slides>5</Slides>
  <Notes>4</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5</vt:i4>
      </vt:variant>
    </vt:vector>
  </HeadingPairs>
  <TitlesOfParts>
    <vt:vector size="12" baseType="lpstr">
      <vt:lpstr>Aptos</vt:lpstr>
      <vt:lpstr>Aptos Display</vt:lpstr>
      <vt:lpstr>Arial</vt:lpstr>
      <vt:lpstr>Noto Sans</vt:lpstr>
      <vt:lpstr>var(--font-content)</vt:lpstr>
      <vt:lpstr>var(--font-title)</vt:lpstr>
      <vt:lpstr>Office-tema</vt:lpstr>
      <vt:lpstr>PowerPoint-præsentation</vt:lpstr>
      <vt:lpstr>Porters Five Forces</vt:lpstr>
      <vt:lpstr>SWOT-analysen. </vt:lpstr>
      <vt:lpstr>Porters konkurrence strategier</vt:lpstr>
      <vt:lpstr>Porters konkurrenceformer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Charlotte Bjørnager Kjølby (cbk.cb - Underviser - CB)</dc:creator>
  <cp:lastModifiedBy>Charlotte Bjørnager Kjølby (cbk.cb - Underviser - CB)</cp:lastModifiedBy>
  <cp:revision>2</cp:revision>
  <dcterms:created xsi:type="dcterms:W3CDTF">2024-09-17T16:39:02Z</dcterms:created>
  <dcterms:modified xsi:type="dcterms:W3CDTF">2024-09-17T17:08:54Z</dcterms:modified>
</cp:coreProperties>
</file>