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1091" r:id="rId2"/>
    <p:sldId id="256" r:id="rId3"/>
    <p:sldId id="1087" r:id="rId4"/>
    <p:sldId id="1090" r:id="rId5"/>
    <p:sldId id="1089" r:id="rId6"/>
    <p:sldId id="1088" r:id="rId7"/>
    <p:sldId id="1081" r:id="rId8"/>
    <p:sldId id="1080" r:id="rId9"/>
    <p:sldId id="1086" r:id="rId10"/>
    <p:sldId id="1094" r:id="rId11"/>
    <p:sldId id="1074" r:id="rId12"/>
    <p:sldId id="1075" r:id="rId13"/>
    <p:sldId id="1085" r:id="rId14"/>
    <p:sldId id="1099" r:id="rId15"/>
    <p:sldId id="1078" r:id="rId16"/>
    <p:sldId id="1073" r:id="rId17"/>
    <p:sldId id="1095" r:id="rId18"/>
    <p:sldId id="1096" r:id="rId19"/>
    <p:sldId id="1097" r:id="rId20"/>
    <p:sldId id="1098" r:id="rId21"/>
    <p:sldId id="1092" r:id="rId22"/>
    <p:sldId id="1093" r:id="rId23"/>
    <p:sldId id="266"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54B298-FFAE-48CF-BB00-01814D6D2CBB}" v="6" dt="2025-04-29T19:51:04.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Jensen (mjen.cb - Underviser - CB)" userId="c8081793-2563-48fa-b7e8-9196f269f2d5" providerId="ADAL" clId="{5854B298-FFAE-48CF-BB00-01814D6D2CBB}"/>
    <pc:docChg chg="undo custSel addSld modSld sldOrd">
      <pc:chgData name="Michael Jensen (mjen.cb - Underviser - CB)" userId="c8081793-2563-48fa-b7e8-9196f269f2d5" providerId="ADAL" clId="{5854B298-FFAE-48CF-BB00-01814D6D2CBB}" dt="2025-04-29T19:57:32.644" v="819"/>
      <pc:docMkLst>
        <pc:docMk/>
      </pc:docMkLst>
      <pc:sldChg chg="addSp delSp modSp add mod">
        <pc:chgData name="Michael Jensen (mjen.cb - Underviser - CB)" userId="c8081793-2563-48fa-b7e8-9196f269f2d5" providerId="ADAL" clId="{5854B298-FFAE-48CF-BB00-01814D6D2CBB}" dt="2025-04-29T19:56:47.947" v="817" actId="20577"/>
        <pc:sldMkLst>
          <pc:docMk/>
          <pc:sldMk cId="99224116" sldId="266"/>
        </pc:sldMkLst>
        <pc:spChg chg="add mod">
          <ac:chgData name="Michael Jensen (mjen.cb - Underviser - CB)" userId="c8081793-2563-48fa-b7e8-9196f269f2d5" providerId="ADAL" clId="{5854B298-FFAE-48CF-BB00-01814D6D2CBB}" dt="2025-04-29T19:52:25.046" v="702" actId="207"/>
          <ac:spMkLst>
            <pc:docMk/>
            <pc:sldMk cId="99224116" sldId="266"/>
            <ac:spMk id="2" creationId="{A483339E-52B0-4BE7-BC00-B954C3941CE0}"/>
          </ac:spMkLst>
        </pc:spChg>
        <pc:spChg chg="mod">
          <ac:chgData name="Michael Jensen (mjen.cb - Underviser - CB)" userId="c8081793-2563-48fa-b7e8-9196f269f2d5" providerId="ADAL" clId="{5854B298-FFAE-48CF-BB00-01814D6D2CBB}" dt="2025-04-29T19:56:47.947" v="817" actId="20577"/>
          <ac:spMkLst>
            <pc:docMk/>
            <pc:sldMk cId="99224116" sldId="266"/>
            <ac:spMk id="4" creationId="{B9E14F7F-174F-3792-9209-B81DE1339657}"/>
          </ac:spMkLst>
        </pc:spChg>
        <pc:spChg chg="mod">
          <ac:chgData name="Michael Jensen (mjen.cb - Underviser - CB)" userId="c8081793-2563-48fa-b7e8-9196f269f2d5" providerId="ADAL" clId="{5854B298-FFAE-48CF-BB00-01814D6D2CBB}" dt="2025-04-29T19:39:06.486" v="51"/>
          <ac:spMkLst>
            <pc:docMk/>
            <pc:sldMk cId="99224116" sldId="266"/>
            <ac:spMk id="5" creationId="{701E3961-A495-7D4D-5986-6CAFA2E2142E}"/>
          </ac:spMkLst>
        </pc:spChg>
        <pc:spChg chg="mod">
          <ac:chgData name="Michael Jensen (mjen.cb - Underviser - CB)" userId="c8081793-2563-48fa-b7e8-9196f269f2d5" providerId="ADAL" clId="{5854B298-FFAE-48CF-BB00-01814D6D2CBB}" dt="2025-04-29T19:39:21.561" v="74" actId="20577"/>
          <ac:spMkLst>
            <pc:docMk/>
            <pc:sldMk cId="99224116" sldId="266"/>
            <ac:spMk id="11" creationId="{3E0D938C-DC92-19C9-5582-F01F646FC9B8}"/>
          </ac:spMkLst>
        </pc:spChg>
        <pc:spChg chg="del mod">
          <ac:chgData name="Michael Jensen (mjen.cb - Underviser - CB)" userId="c8081793-2563-48fa-b7e8-9196f269f2d5" providerId="ADAL" clId="{5854B298-FFAE-48CF-BB00-01814D6D2CBB}" dt="2025-04-29T19:39:31.653" v="77" actId="478"/>
          <ac:spMkLst>
            <pc:docMk/>
            <pc:sldMk cId="99224116" sldId="266"/>
            <ac:spMk id="14" creationId="{78DEC8AD-CA48-D81F-0F96-C5117EDBBA50}"/>
          </ac:spMkLst>
        </pc:spChg>
        <pc:spChg chg="del">
          <ac:chgData name="Michael Jensen (mjen.cb - Underviser - CB)" userId="c8081793-2563-48fa-b7e8-9196f269f2d5" providerId="ADAL" clId="{5854B298-FFAE-48CF-BB00-01814D6D2CBB}" dt="2025-04-29T19:39:35.060" v="80" actId="478"/>
          <ac:spMkLst>
            <pc:docMk/>
            <pc:sldMk cId="99224116" sldId="266"/>
            <ac:spMk id="15" creationId="{A09D145C-6B16-7178-0E78-F70D0427A434}"/>
          </ac:spMkLst>
        </pc:spChg>
        <pc:spChg chg="del mod">
          <ac:chgData name="Michael Jensen (mjen.cb - Underviser - CB)" userId="c8081793-2563-48fa-b7e8-9196f269f2d5" providerId="ADAL" clId="{5854B298-FFAE-48CF-BB00-01814D6D2CBB}" dt="2025-04-29T19:39:38.460" v="83" actId="478"/>
          <ac:spMkLst>
            <pc:docMk/>
            <pc:sldMk cId="99224116" sldId="266"/>
            <ac:spMk id="16" creationId="{7AB71368-2AE4-24A9-B221-A6B2AEBB0B3C}"/>
          </ac:spMkLst>
        </pc:spChg>
        <pc:graphicFrameChg chg="del modGraphic">
          <ac:chgData name="Michael Jensen (mjen.cb - Underviser - CB)" userId="c8081793-2563-48fa-b7e8-9196f269f2d5" providerId="ADAL" clId="{5854B298-FFAE-48CF-BB00-01814D6D2CBB}" dt="2025-04-29T19:39:32.355" v="78" actId="478"/>
          <ac:graphicFrameMkLst>
            <pc:docMk/>
            <pc:sldMk cId="99224116" sldId="266"/>
            <ac:graphicFrameMk id="7" creationId="{44C9E64A-DE05-A7B2-DF8D-70E00D38E5D5}"/>
          </ac:graphicFrameMkLst>
        </pc:graphicFrameChg>
        <pc:picChg chg="del">
          <ac:chgData name="Michael Jensen (mjen.cb - Underviser - CB)" userId="c8081793-2563-48fa-b7e8-9196f269f2d5" providerId="ADAL" clId="{5854B298-FFAE-48CF-BB00-01814D6D2CBB}" dt="2025-04-29T19:39:32.818" v="79" actId="478"/>
          <ac:picMkLst>
            <pc:docMk/>
            <pc:sldMk cId="99224116" sldId="266"/>
            <ac:picMk id="10" creationId="{11669EF9-4112-34A2-DEED-7D6D66099BE6}"/>
          </ac:picMkLst>
        </pc:picChg>
        <pc:picChg chg="del">
          <ac:chgData name="Michael Jensen (mjen.cb - Underviser - CB)" userId="c8081793-2563-48fa-b7e8-9196f269f2d5" providerId="ADAL" clId="{5854B298-FFAE-48CF-BB00-01814D6D2CBB}" dt="2025-04-29T19:39:36.252" v="81" actId="478"/>
          <ac:picMkLst>
            <pc:docMk/>
            <pc:sldMk cId="99224116" sldId="266"/>
            <ac:picMk id="13" creationId="{551B23FE-BA16-BC64-E278-BCB0C2881A66}"/>
          </ac:picMkLst>
        </pc:picChg>
      </pc:sldChg>
      <pc:sldChg chg="addSp delSp modSp mod">
        <pc:chgData name="Michael Jensen (mjen.cb - Underviser - CB)" userId="c8081793-2563-48fa-b7e8-9196f269f2d5" providerId="ADAL" clId="{5854B298-FFAE-48CF-BB00-01814D6D2CBB}" dt="2025-04-29T19:36:03.233" v="49" actId="1076"/>
        <pc:sldMkLst>
          <pc:docMk/>
          <pc:sldMk cId="1552293663" sldId="1088"/>
        </pc:sldMkLst>
        <pc:spChg chg="del mod topLvl">
          <ac:chgData name="Michael Jensen (mjen.cb - Underviser - CB)" userId="c8081793-2563-48fa-b7e8-9196f269f2d5" providerId="ADAL" clId="{5854B298-FFAE-48CF-BB00-01814D6D2CBB}" dt="2025-04-29T19:35:58.269" v="47" actId="478"/>
          <ac:spMkLst>
            <pc:docMk/>
            <pc:sldMk cId="1552293663" sldId="1088"/>
            <ac:spMk id="9" creationId="{3A834C94-3CD6-8441-1F42-0207F3E776FA}"/>
          </ac:spMkLst>
        </pc:spChg>
        <pc:spChg chg="del mod topLvl">
          <ac:chgData name="Michael Jensen (mjen.cb - Underviser - CB)" userId="c8081793-2563-48fa-b7e8-9196f269f2d5" providerId="ADAL" clId="{5854B298-FFAE-48CF-BB00-01814D6D2CBB}" dt="2025-04-29T19:35:55.948" v="46" actId="478"/>
          <ac:spMkLst>
            <pc:docMk/>
            <pc:sldMk cId="1552293663" sldId="1088"/>
            <ac:spMk id="10" creationId="{D3FBC846-990E-6C62-F338-98997B850378}"/>
          </ac:spMkLst>
        </pc:spChg>
        <pc:grpChg chg="add del mod">
          <ac:chgData name="Michael Jensen (mjen.cb - Underviser - CB)" userId="c8081793-2563-48fa-b7e8-9196f269f2d5" providerId="ADAL" clId="{5854B298-FFAE-48CF-BB00-01814D6D2CBB}" dt="2025-04-29T19:35:48.395" v="41" actId="165"/>
          <ac:grpSpMkLst>
            <pc:docMk/>
            <pc:sldMk cId="1552293663" sldId="1088"/>
            <ac:grpSpMk id="4" creationId="{FFFF067A-C14D-A8C2-E5A7-63E96D92D416}"/>
          </ac:grpSpMkLst>
        </pc:grpChg>
        <pc:picChg chg="mod">
          <ac:chgData name="Michael Jensen (mjen.cb - Underviser - CB)" userId="c8081793-2563-48fa-b7e8-9196f269f2d5" providerId="ADAL" clId="{5854B298-FFAE-48CF-BB00-01814D6D2CBB}" dt="2025-04-29T19:35:38.385" v="40" actId="1076"/>
          <ac:picMkLst>
            <pc:docMk/>
            <pc:sldMk cId="1552293663" sldId="1088"/>
            <ac:picMk id="3" creationId="{768B537A-E645-55F0-D931-8539B4CE4402}"/>
          </ac:picMkLst>
        </pc:picChg>
        <pc:picChg chg="add del mod topLvl">
          <ac:chgData name="Michael Jensen (mjen.cb - Underviser - CB)" userId="c8081793-2563-48fa-b7e8-9196f269f2d5" providerId="ADAL" clId="{5854B298-FFAE-48CF-BB00-01814D6D2CBB}" dt="2025-04-29T19:36:03.233" v="49" actId="1076"/>
          <ac:picMkLst>
            <pc:docMk/>
            <pc:sldMk cId="1552293663" sldId="1088"/>
            <ac:picMk id="6" creationId="{EF6E9A5A-36E6-4478-B973-AD2BFE584C61}"/>
          </ac:picMkLst>
        </pc:picChg>
        <pc:cxnChg chg="del mod topLvl">
          <ac:chgData name="Michael Jensen (mjen.cb - Underviser - CB)" userId="c8081793-2563-48fa-b7e8-9196f269f2d5" providerId="ADAL" clId="{5854B298-FFAE-48CF-BB00-01814D6D2CBB}" dt="2025-04-29T19:35:59.287" v="48" actId="478"/>
          <ac:cxnSpMkLst>
            <pc:docMk/>
            <pc:sldMk cId="1552293663" sldId="1088"/>
            <ac:cxnSpMk id="7" creationId="{3D0AE693-0DBE-6D27-DDD5-C084E400EDD0}"/>
          </ac:cxnSpMkLst>
        </pc:cxnChg>
        <pc:cxnChg chg="del mod topLvl">
          <ac:chgData name="Michael Jensen (mjen.cb - Underviser - CB)" userId="c8081793-2563-48fa-b7e8-9196f269f2d5" providerId="ADAL" clId="{5854B298-FFAE-48CF-BB00-01814D6D2CBB}" dt="2025-04-29T19:35:54.247" v="45" actId="478"/>
          <ac:cxnSpMkLst>
            <pc:docMk/>
            <pc:sldMk cId="1552293663" sldId="1088"/>
            <ac:cxnSpMk id="8" creationId="{468D11CC-3255-C2CB-81B8-F3E56047C0C3}"/>
          </ac:cxnSpMkLst>
        </pc:cxnChg>
      </pc:sldChg>
      <pc:sldChg chg="addSp modSp mod">
        <pc:chgData name="Michael Jensen (mjen.cb - Underviser - CB)" userId="c8081793-2563-48fa-b7e8-9196f269f2d5" providerId="ADAL" clId="{5854B298-FFAE-48CF-BB00-01814D6D2CBB}" dt="2025-04-29T19:34:06.131" v="25" actId="1076"/>
        <pc:sldMkLst>
          <pc:docMk/>
          <pc:sldMk cId="321413366" sldId="1089"/>
        </pc:sldMkLst>
        <pc:spChg chg="add mod">
          <ac:chgData name="Michael Jensen (mjen.cb - Underviser - CB)" userId="c8081793-2563-48fa-b7e8-9196f269f2d5" providerId="ADAL" clId="{5854B298-FFAE-48CF-BB00-01814D6D2CBB}" dt="2025-04-29T19:34:06.131" v="25" actId="1076"/>
          <ac:spMkLst>
            <pc:docMk/>
            <pc:sldMk cId="321413366" sldId="1089"/>
            <ac:spMk id="7" creationId="{B4ABF201-B628-BD4D-DAB8-4035E146D4AD}"/>
          </ac:spMkLst>
        </pc:spChg>
        <pc:picChg chg="mod">
          <ac:chgData name="Michael Jensen (mjen.cb - Underviser - CB)" userId="c8081793-2563-48fa-b7e8-9196f269f2d5" providerId="ADAL" clId="{5854B298-FFAE-48CF-BB00-01814D6D2CBB}" dt="2025-04-29T19:33:44.836" v="18" actId="1076"/>
          <ac:picMkLst>
            <pc:docMk/>
            <pc:sldMk cId="321413366" sldId="1089"/>
            <ac:picMk id="4" creationId="{39691547-0BE5-2E9C-F782-19E550FD17D3}"/>
          </ac:picMkLst>
        </pc:picChg>
      </pc:sldChg>
      <pc:sldChg chg="modSp mod">
        <pc:chgData name="Michael Jensen (mjen.cb - Underviser - CB)" userId="c8081793-2563-48fa-b7e8-9196f269f2d5" providerId="ADAL" clId="{5854B298-FFAE-48CF-BB00-01814D6D2CBB}" dt="2025-04-29T19:34:52.580" v="36" actId="20577"/>
        <pc:sldMkLst>
          <pc:docMk/>
          <pc:sldMk cId="4218189948" sldId="1091"/>
        </pc:sldMkLst>
        <pc:spChg chg="mod">
          <ac:chgData name="Michael Jensen (mjen.cb - Underviser - CB)" userId="c8081793-2563-48fa-b7e8-9196f269f2d5" providerId="ADAL" clId="{5854B298-FFAE-48CF-BB00-01814D6D2CBB}" dt="2025-04-29T19:34:52.580" v="36" actId="20577"/>
          <ac:spMkLst>
            <pc:docMk/>
            <pc:sldMk cId="4218189948" sldId="1091"/>
            <ac:spMk id="7" creationId="{B3F0600E-F2C1-3004-A523-570811B8F675}"/>
          </ac:spMkLst>
        </pc:spChg>
      </pc:sldChg>
      <pc:sldChg chg="ord">
        <pc:chgData name="Michael Jensen (mjen.cb - Underviser - CB)" userId="c8081793-2563-48fa-b7e8-9196f269f2d5" providerId="ADAL" clId="{5854B298-FFAE-48CF-BB00-01814D6D2CBB}" dt="2025-04-29T19:57:32.644" v="819"/>
        <pc:sldMkLst>
          <pc:docMk/>
          <pc:sldMk cId="2561962724" sldId="109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rawings/drawing1.xml><?xml version="1.0" encoding="utf-8"?>
<c:userShapes xmlns:c="http://schemas.openxmlformats.org/drawingml/2006/chart">
  <cdr:relSizeAnchor xmlns:cdr="http://schemas.openxmlformats.org/drawingml/2006/chartDrawing">
    <cdr:from>
      <cdr:x>0.0013</cdr:x>
      <cdr:y>0</cdr:y>
    </cdr:from>
    <cdr:to>
      <cdr:x>0.17611</cdr:x>
      <cdr:y>1</cdr:y>
    </cdr:to>
    <cdr:pic>
      <cdr:nvPicPr>
        <cdr:cNvPr id="2" name="chart">
          <a:extLst xmlns:a="http://schemas.openxmlformats.org/drawingml/2006/main">
            <a:ext uri="{FF2B5EF4-FFF2-40B4-BE49-F238E27FC236}">
              <a16:creationId xmlns:a16="http://schemas.microsoft.com/office/drawing/2014/main" id="{57C66F7F-D6C3-35FC-BC5A-FE875862A5B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rot="16200000">
          <a:off x="-1883434" y="1899328"/>
          <a:ext cx="5932714" cy="2134057"/>
        </a:xfrm>
        <a:prstGeom xmlns:a="http://schemas.openxmlformats.org/drawingml/2006/main" prst="rect">
          <a:avLst/>
        </a:prstGeom>
      </cdr:spPr>
    </cdr:pic>
  </cdr:relSizeAnchor>
  <cdr:relSizeAnchor xmlns:cdr="http://schemas.openxmlformats.org/drawingml/2006/chartDrawing">
    <cdr:from>
      <cdr:x>0.2865</cdr:x>
      <cdr:y>0.26895</cdr:y>
    </cdr:from>
    <cdr:to>
      <cdr:x>0.96166</cdr:x>
      <cdr:y>1</cdr:y>
    </cdr:to>
    <cdr:pic>
      <cdr:nvPicPr>
        <cdr:cNvPr id="3" name="chart">
          <a:extLst xmlns:a="http://schemas.openxmlformats.org/drawingml/2006/main">
            <a:ext uri="{FF2B5EF4-FFF2-40B4-BE49-F238E27FC236}">
              <a16:creationId xmlns:a16="http://schemas.microsoft.com/office/drawing/2014/main" id="{D149CB72-8947-2056-0993-E5A65497227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3497526" y="1595603"/>
          <a:ext cx="8242281" cy="4337111"/>
        </a:xfrm>
        <a:prstGeom xmlns:a="http://schemas.openxmlformats.org/drawingml/2006/main" prst="rect">
          <a:avLst/>
        </a:prstGeom>
      </cdr:spPr>
    </cdr:pic>
  </cdr:relSizeAnchor>
  <cdr:relSizeAnchor xmlns:cdr="http://schemas.openxmlformats.org/drawingml/2006/chartDrawing">
    <cdr:from>
      <cdr:x>0.2274</cdr:x>
      <cdr:y>0.0508</cdr:y>
    </cdr:from>
    <cdr:to>
      <cdr:x>0.74134</cdr:x>
      <cdr:y>0.19786</cdr:y>
    </cdr:to>
    <cdr:pic>
      <cdr:nvPicPr>
        <cdr:cNvPr id="4" name="chart">
          <a:extLst xmlns:a="http://schemas.openxmlformats.org/drawingml/2006/main">
            <a:ext uri="{FF2B5EF4-FFF2-40B4-BE49-F238E27FC236}">
              <a16:creationId xmlns:a16="http://schemas.microsoft.com/office/drawing/2014/main" id="{C073737E-4BAC-F1F7-D8E8-1A7532A2DF1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2776045" y="301395"/>
          <a:ext cx="6274122" cy="872442"/>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8EA88-C4C0-4244-89EC-D1CF1A24F249}" type="datetimeFigureOut">
              <a:rPr lang="da-DK" smtClean="0"/>
              <a:t>29-04-2025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04038-710D-4183-8068-4F5C9FE45217}" type="slidenum">
              <a:rPr lang="da-DK" smtClean="0"/>
              <a:t>‹nr.›</a:t>
            </a:fld>
            <a:endParaRPr lang="da-DK"/>
          </a:p>
        </p:txBody>
      </p:sp>
    </p:spTree>
    <p:extLst>
      <p:ext uri="{BB962C8B-B14F-4D97-AF65-F5344CB8AC3E}">
        <p14:creationId xmlns:p14="http://schemas.microsoft.com/office/powerpoint/2010/main" val="359216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5.3: Mekanistiske og organiske organisationsstrukturer - Burns og Stalker</a:t>
            </a:r>
          </a:p>
          <a:p>
            <a:pPr algn="l"/>
            <a:r>
              <a:rPr lang="da-DK" b="0" i="0" dirty="0">
                <a:solidFill>
                  <a:srgbClr val="333333"/>
                </a:solidFill>
                <a:effectLst/>
                <a:latin typeface="var(--font-content)"/>
              </a:rPr>
              <a:t>De to organisationsteoretikere Tom Burns og G.M. Stalker har undersøgt 20 forskellige virksomheder i England. Her har de fundet ud af, at virksomhedernes organisationsstruktur er afhængig af, hvilken grad af usikkerhed der er i omgivelserne.</a:t>
            </a:r>
          </a:p>
          <a:p>
            <a:pPr algn="l"/>
            <a:r>
              <a:rPr lang="da-DK" b="0" i="0" dirty="0">
                <a:solidFill>
                  <a:srgbClr val="333333"/>
                </a:solidFill>
                <a:effectLst/>
                <a:latin typeface="var(--font-content)"/>
              </a:rPr>
              <a:t>Burns og Stalker fandt frem til, at når der er en høj grad af stabilitet i omgivelserne, er virksomhedens organisationsstruktur oftest karakteriseret ved mange nedskrevne regler, procedurer, en høj grad af specialisering og et meget spidst hierarki, hvor beslutningstagningen er centraliseret i toppen af virksomheden. Denne form for organisationsstruktur kalder Burns og Stalker for </a:t>
            </a:r>
            <a:r>
              <a:rPr lang="da-DK" b="1" i="0" dirty="0">
                <a:solidFill>
                  <a:srgbClr val="333333"/>
                </a:solidFill>
                <a:effectLst/>
                <a:latin typeface="var(--font-content)"/>
              </a:rPr>
              <a:t>mekanistisk</a:t>
            </a:r>
            <a:r>
              <a:rPr lang="da-DK" b="0" i="0" dirty="0">
                <a:solidFill>
                  <a:srgbClr val="333333"/>
                </a:solidFill>
                <a:effectLst/>
                <a:latin typeface="var(--font-content)"/>
              </a:rPr>
              <a:t>.</a:t>
            </a:r>
          </a:p>
          <a:p>
            <a:pPr algn="l"/>
            <a:r>
              <a:rPr lang="da-DK" b="0" i="0" dirty="0">
                <a:solidFill>
                  <a:srgbClr val="333333"/>
                </a:solidFill>
                <a:effectLst/>
                <a:latin typeface="var(--font-content)"/>
              </a:rPr>
              <a:t>Den mekanistiske organisationsstruktur har det formål at effektivisere produktionen, så der på den måde kan opnås en omkostningsdominans på markedet.</a:t>
            </a:r>
          </a:p>
          <a:p>
            <a:pPr algn="l"/>
            <a:r>
              <a:rPr lang="da-DK" b="0" i="0" dirty="0">
                <a:solidFill>
                  <a:srgbClr val="333333"/>
                </a:solidFill>
                <a:effectLst/>
                <a:latin typeface="var(--font-content)"/>
              </a:rPr>
              <a:t>Omvendt, hvis omgivelsernes krav og forventninger til virksomhedens produkt eller service forandrer sig ofte og uforudsigeligt, så er organisationsstrukturen oftest karakteriseret ved at være løsere, mere uformel og fleksibel. Dvs. regler og procedure ikke er nedskrevet, og at beslutningstagningen ofte er decentraliseret for at kunne håndtere kundernes forskellige og skiftende ønsker så hurtigt som muligt. Organisationsstrukturen er også oftest kendetegnet ved at være meget flad. Denne form for organisationsstruktur kalder Burns og Stalker for organisk.</a:t>
            </a:r>
          </a:p>
          <a:p>
            <a:pPr algn="l"/>
            <a:r>
              <a:rPr lang="da-DK" b="0" i="0" dirty="0">
                <a:solidFill>
                  <a:srgbClr val="333333"/>
                </a:solidFill>
                <a:effectLst/>
                <a:latin typeface="var(--font-content)"/>
              </a:rPr>
              <a:t>Den organiske organisationsstruktur har til formål at være fleksibel over for kundernes ønsker og behov, og det betyder, at der er et internt behov i virksomheden for at skabe mulighed for vidensdeling og læring medarbejderne imellem. Det gøres bedst muligt ved at nedbryde grænserne mellem de klassiske funktioner i virksomheden. På den måde er det også muligt at arbejde med en differentieringsstrategi.</a:t>
            </a:r>
          </a:p>
          <a:p>
            <a:pPr algn="l"/>
            <a:r>
              <a:rPr lang="da-DK" b="0" i="0" dirty="0">
                <a:solidFill>
                  <a:srgbClr val="333333"/>
                </a:solidFill>
                <a:effectLst/>
                <a:latin typeface="var(--font-content)"/>
              </a:rPr>
              <a:t>For mange virksomheder handler det om overlevelse og om at kunne være fleksible over for kundernes ønsker og skiftende behov. I en globaliseret verden, hvor virksomhederne skal kunne håndtere kundeønsker på tværs af kulturelle forskelle, forskellige i socioøkonomiske forhold og på tværs af forskellige politiske krav til virksomhedens produktion, skifter flere og flere virksomheder fra en mekanistisk til en mere organisk organisationsstruktur. Nogle virksomheder gør det ved at skabe selvledende produktionsteams, der står for kundehåndtering, indkøb og produktion. Andre virksomheder outsourcer dele af produktionen, så det bliver nemmere at eliminere dele af produktionen, når kundernes ønsker ændrer sig.</a:t>
            </a:r>
          </a:p>
          <a:p>
            <a:pPr algn="l"/>
            <a:r>
              <a:rPr lang="da-DK" b="0" i="0" dirty="0">
                <a:solidFill>
                  <a:srgbClr val="333333"/>
                </a:solidFill>
                <a:effectLst/>
                <a:latin typeface="var(--font-content)"/>
              </a:rPr>
              <a:t>Men man skal ikke underkende den effektive mekanistiske organisationsstruktur. Der er en grund til, at Mars </a:t>
            </a:r>
            <a:r>
              <a:rPr lang="da-DK" b="0" i="0" dirty="0" err="1">
                <a:solidFill>
                  <a:srgbClr val="333333"/>
                </a:solidFill>
                <a:effectLst/>
                <a:latin typeface="var(--font-content)"/>
              </a:rPr>
              <a:t>Incorporated</a:t>
            </a:r>
            <a:r>
              <a:rPr lang="da-DK" b="0" i="0" dirty="0">
                <a:solidFill>
                  <a:srgbClr val="333333"/>
                </a:solidFill>
                <a:effectLst/>
                <a:latin typeface="var(--font-content)"/>
              </a:rPr>
              <a:t> er verdens største konfektureproducent med en årlig omsætning på over 37 milliarder dollars (2020) – og den væsentligste grund er den mekanistiske organisationsstruktur. Siden 1911 har Mars-baren udviklet sig utrolig lidt, og kontrol af hvert eneste led i produktionen sørger for, at hver chokoladebar ligner hinanden til punkt og prikke. Den effektive produktionsproces, hvor hvert produkt er brudt ned til små delopgaver og hvert eneste led i produktionen gennemkontrolleres, sørger for, at den færdige chokoladebar kan sendes på gaden til en pris, der gør Mars til en opnåelig snack for hundreder af millioner mennesker verden over.</a:t>
            </a:r>
          </a:p>
          <a:p>
            <a:endParaRPr lang="da-DK" dirty="0"/>
          </a:p>
        </p:txBody>
      </p:sp>
      <p:sp>
        <p:nvSpPr>
          <p:cNvPr id="4" name="Pladsholder til slidenummer 3"/>
          <p:cNvSpPr>
            <a:spLocks noGrp="1"/>
          </p:cNvSpPr>
          <p:nvPr>
            <p:ph type="sldNum" sz="quarter" idx="5"/>
          </p:nvPr>
        </p:nvSpPr>
        <p:spPr/>
        <p:txBody>
          <a:bodyPr/>
          <a:lstStyle/>
          <a:p>
            <a:fld id="{C847145E-046A-4F9D-B578-EEC387EB4813}" type="slidenum">
              <a:rPr lang="da-DK" smtClean="0"/>
              <a:t>10</a:t>
            </a:fld>
            <a:endParaRPr lang="da-DK"/>
          </a:p>
        </p:txBody>
      </p:sp>
    </p:spTree>
    <p:extLst>
      <p:ext uri="{BB962C8B-B14F-4D97-AF65-F5344CB8AC3E}">
        <p14:creationId xmlns:p14="http://schemas.microsoft.com/office/powerpoint/2010/main" val="840890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5.2: Mintzberg - organisationens fem dele</a:t>
            </a:r>
          </a:p>
          <a:p>
            <a:pPr algn="l"/>
            <a:r>
              <a:rPr lang="da-DK" b="0" i="0" dirty="0">
                <a:solidFill>
                  <a:srgbClr val="333333"/>
                </a:solidFill>
                <a:effectLst/>
                <a:latin typeface="var(--font-content)"/>
              </a:rPr>
              <a:t>Selv om virksomheder producerer forskellige produkter og services, er de alle ifølge Henry Mintzberg opbygget omkring de samme fem dele: den tekniske kerne, den tekniske støttefunktion, den administrative støttefunktion, topledelsen og mellemledelsen.</a:t>
            </a:r>
          </a:p>
          <a:p>
            <a:pPr algn="l"/>
            <a:r>
              <a:rPr lang="da-DK" b="1" i="0" dirty="0">
                <a:solidFill>
                  <a:srgbClr val="333333"/>
                </a:solidFill>
                <a:effectLst/>
                <a:latin typeface="var(--font-content)"/>
              </a:rPr>
              <a:t>Den tekniske kerne: </a:t>
            </a:r>
            <a:r>
              <a:rPr lang="da-DK" b="0" i="0" dirty="0">
                <a:solidFill>
                  <a:srgbClr val="333333"/>
                </a:solidFill>
                <a:effectLst/>
                <a:latin typeface="var(--font-content)"/>
              </a:rPr>
              <a:t>Det er her, transformationsprocessen virkelig foregår. Det er her, virksomhedens produkt eller service produceres. Det er kranførerne på APM Terminals, kassedamerne i Føtex og forskerne i det lille </a:t>
            </a:r>
            <a:r>
              <a:rPr lang="da-DK" b="0" i="0" dirty="0" err="1">
                <a:solidFill>
                  <a:srgbClr val="333333"/>
                </a:solidFill>
                <a:effectLst/>
                <a:latin typeface="var(--font-content)"/>
              </a:rPr>
              <a:t>biotech</a:t>
            </a:r>
            <a:r>
              <a:rPr lang="da-DK" b="0" i="0" dirty="0">
                <a:solidFill>
                  <a:srgbClr val="333333"/>
                </a:solidFill>
                <a:effectLst/>
                <a:latin typeface="var(--font-content)"/>
              </a:rPr>
              <a:t>-firma.</a:t>
            </a:r>
          </a:p>
          <a:p>
            <a:pPr algn="l"/>
            <a:r>
              <a:rPr lang="da-DK" b="1" i="0" dirty="0">
                <a:solidFill>
                  <a:srgbClr val="333333"/>
                </a:solidFill>
                <a:effectLst/>
                <a:latin typeface="var(--font-content)"/>
              </a:rPr>
              <a:t>Den tekniske støttefunktion: </a:t>
            </a:r>
            <a:r>
              <a:rPr lang="da-DK" b="0" i="0" dirty="0">
                <a:solidFill>
                  <a:srgbClr val="333333"/>
                </a:solidFill>
                <a:effectLst/>
                <a:latin typeface="var(--font-content)"/>
              </a:rPr>
              <a:t>For at den tekniske kerne kan fungere, er der behov for afdelinger, der kan håndtere omgivelserne og fremme innovationen i den tekniske kerne. Hos Mærsk kan det være indkøbsafdelingen, forsknings- og udviklingsafdelingen og marketingafdelingen.</a:t>
            </a:r>
          </a:p>
          <a:p>
            <a:pPr algn="l"/>
            <a:r>
              <a:rPr lang="da-DK" b="1" i="0" dirty="0">
                <a:solidFill>
                  <a:srgbClr val="333333"/>
                </a:solidFill>
                <a:effectLst/>
                <a:latin typeface="var(--font-content)"/>
              </a:rPr>
              <a:t>Den administrative støttefunktion:</a:t>
            </a:r>
            <a:r>
              <a:rPr lang="da-DK" b="0" i="0" dirty="0">
                <a:solidFill>
                  <a:srgbClr val="333333"/>
                </a:solidFill>
                <a:effectLst/>
                <a:latin typeface="var(--font-content)"/>
              </a:rPr>
              <a:t> Her er der tale om afdelinger, der sørger for, at organisationens processer og medarbejdere fungerer så optimalt som muligt. I Føtex er det lønafdelingen, der sørger for, at alle får den rette løn til tiden. Det er hr-afdelingen, der sørger for, at kassedamerne kommer på kurser. En anden administrativ opgave er at sørge for, at vagtskemaet er lagt.</a:t>
            </a:r>
          </a:p>
          <a:p>
            <a:pPr algn="l"/>
            <a:r>
              <a:rPr lang="da-DK" b="1" i="0" dirty="0">
                <a:solidFill>
                  <a:srgbClr val="333333"/>
                </a:solidFill>
                <a:effectLst/>
                <a:latin typeface="var(--font-content)"/>
              </a:rPr>
              <a:t>Topledelsen: </a:t>
            </a:r>
            <a:r>
              <a:rPr lang="da-DK" b="0" i="0" dirty="0">
                <a:solidFill>
                  <a:srgbClr val="333333"/>
                </a:solidFill>
                <a:effectLst/>
                <a:latin typeface="var(--font-content)"/>
              </a:rPr>
              <a:t>I det lille </a:t>
            </a:r>
            <a:r>
              <a:rPr lang="da-DK" b="0" i="0" dirty="0" err="1">
                <a:solidFill>
                  <a:srgbClr val="333333"/>
                </a:solidFill>
                <a:effectLst/>
                <a:latin typeface="var(--font-content)"/>
              </a:rPr>
              <a:t>biotech</a:t>
            </a:r>
            <a:r>
              <a:rPr lang="da-DK" b="0" i="0" dirty="0">
                <a:solidFill>
                  <a:srgbClr val="333333"/>
                </a:solidFill>
                <a:effectLst/>
                <a:latin typeface="var(--font-content)"/>
              </a:rPr>
              <a:t>-firma er det topledelsens opgave at fastlægge den overordnende retning, opstille mål og udarbejde en klar strategi for virksomheden. Det er også topledelsens ansvar at lede og fordele opgaverne på en sådan måde, at virksomheden når de opsatte mål.</a:t>
            </a:r>
          </a:p>
          <a:p>
            <a:pPr algn="l"/>
            <a:r>
              <a:rPr lang="da-DK" b="1" i="0" dirty="0">
                <a:solidFill>
                  <a:srgbClr val="333333"/>
                </a:solidFill>
                <a:effectLst/>
                <a:latin typeface="var(--font-content)"/>
              </a:rPr>
              <a:t>Mellemledelsen: </a:t>
            </a:r>
            <a:r>
              <a:rPr lang="da-DK" b="0" i="0" dirty="0">
                <a:solidFill>
                  <a:srgbClr val="333333"/>
                </a:solidFill>
                <a:effectLst/>
                <a:latin typeface="var(--font-content)"/>
              </a:rPr>
              <a:t>I den traditionelle virksomhed er det mellemledelsens ansvar at lede og fordele opgaverne i de enkelte afdelinger – og koordinere opgaverne med de andre afdelinger. Det nytter ikke noget, at marketingafdelingen i Føtex laver en reklame for 3 </a:t>
            </a:r>
            <a:r>
              <a:rPr lang="da-DK" b="0" i="0" dirty="0" err="1">
                <a:solidFill>
                  <a:srgbClr val="333333"/>
                </a:solidFill>
                <a:effectLst/>
                <a:latin typeface="var(--font-content)"/>
              </a:rPr>
              <a:t>shampoo’er</a:t>
            </a:r>
            <a:r>
              <a:rPr lang="da-DK" b="0" i="0" dirty="0">
                <a:solidFill>
                  <a:srgbClr val="333333"/>
                </a:solidFill>
                <a:effectLst/>
                <a:latin typeface="var(--font-content)"/>
              </a:rPr>
              <a:t> for 2’s pris, hvis ikke de er på lager!</a:t>
            </a:r>
          </a:p>
          <a:p>
            <a:pPr algn="l"/>
            <a:r>
              <a:rPr lang="da-DK" b="0" i="0" dirty="0">
                <a:solidFill>
                  <a:srgbClr val="333333"/>
                </a:solidFill>
                <a:effectLst/>
                <a:latin typeface="var(--font-content)"/>
              </a:rPr>
              <a:t>Det, der adskiller virksomheder, er, hvordan de bygger deres organisation op – altså hvor meget den tekniske kerne fylder, hvor mange støttefunktioner der er osv. Hvordan organisationen er skruet sammen, afhænger jo helt af, hvilke produkter eller ydelser virksomheden producerer til markedet. Mærsks organisationsstruktur ser derfor meget anderledes ud end det lille og innovative </a:t>
            </a:r>
            <a:r>
              <a:rPr lang="da-DK" b="0" i="0" dirty="0" err="1">
                <a:solidFill>
                  <a:srgbClr val="333333"/>
                </a:solidFill>
                <a:effectLst/>
                <a:latin typeface="var(--font-content)"/>
              </a:rPr>
              <a:t>biotech</a:t>
            </a:r>
            <a:r>
              <a:rPr lang="da-DK" b="0" i="0" dirty="0">
                <a:solidFill>
                  <a:srgbClr val="333333"/>
                </a:solidFill>
                <a:effectLst/>
                <a:latin typeface="var(--font-content)"/>
              </a:rPr>
              <a:t>-firmas.</a:t>
            </a:r>
          </a:p>
          <a:p>
            <a:endParaRPr lang="da-DK" dirty="0"/>
          </a:p>
        </p:txBody>
      </p:sp>
      <p:sp>
        <p:nvSpPr>
          <p:cNvPr id="4" name="Pladsholder til slidenummer 3"/>
          <p:cNvSpPr>
            <a:spLocks noGrp="1"/>
          </p:cNvSpPr>
          <p:nvPr>
            <p:ph type="sldNum" sz="quarter" idx="5"/>
          </p:nvPr>
        </p:nvSpPr>
        <p:spPr/>
        <p:txBody>
          <a:bodyPr/>
          <a:lstStyle/>
          <a:p>
            <a:fld id="{C847145E-046A-4F9D-B578-EEC387EB4813}" type="slidenum">
              <a:rPr lang="da-DK" smtClean="0"/>
              <a:t>15</a:t>
            </a:fld>
            <a:endParaRPr lang="da-DK"/>
          </a:p>
        </p:txBody>
      </p:sp>
    </p:spTree>
    <p:extLst>
      <p:ext uri="{BB962C8B-B14F-4D97-AF65-F5344CB8AC3E}">
        <p14:creationId xmlns:p14="http://schemas.microsoft.com/office/powerpoint/2010/main" val="2776593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847145E-046A-4F9D-B578-EEC387EB4813}" type="slidenum">
              <a:rPr lang="da-DK" smtClean="0"/>
              <a:t>22</a:t>
            </a:fld>
            <a:endParaRPr lang="da-DK"/>
          </a:p>
        </p:txBody>
      </p:sp>
    </p:spTree>
    <p:extLst>
      <p:ext uri="{BB962C8B-B14F-4D97-AF65-F5344CB8AC3E}">
        <p14:creationId xmlns:p14="http://schemas.microsoft.com/office/powerpoint/2010/main" val="368174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29D5A-1014-AA63-336E-AAB581B240C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12CFC03-99F1-37A5-7F0E-DB3CB02D8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96DA28F-D755-7220-BCC9-959AC07C508B}"/>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B2196ED5-2552-E20C-2789-B893468FA5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009E673-58C4-A1A6-9644-9D7E84F559E7}"/>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237623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73088F-04C9-9B61-BA9C-FD41EAA73CC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BABC628-7B4D-1AB1-55EC-454DB044A09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02D7086-404D-2AEC-3CEF-B79ED0EDD274}"/>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D01D451D-4D0A-C72D-79B3-227A949E0CE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3BB4A5E-42DC-4B4D-DDEE-8588B5230879}"/>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540701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46F49-2E0C-A9C4-ACAA-FEB8152AF79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83588E7-3897-8532-1BE1-7164105FB1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74BF24A-F004-68A6-FA08-1C6623C6DBDB}"/>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89B0B88C-B2E4-2241-20CB-2B81BAFFF3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6EFBB4-054F-2BFA-07C8-3E51692BBCE4}"/>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4086601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3E3A01-8FC9-888A-FE2A-F0C538B33BF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CD667CA-FB36-E116-1C1E-9173D8E300A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E924DB4-D4E4-72DE-333E-3D2FCEFEB09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E66F651-DB93-2B5C-433E-FE93EF788FB8}"/>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6" name="Pladsholder til sidefod 5">
            <a:extLst>
              <a:ext uri="{FF2B5EF4-FFF2-40B4-BE49-F238E27FC236}">
                <a16:creationId xmlns:a16="http://schemas.microsoft.com/office/drawing/2014/main" id="{90919BBD-E43D-F93F-1F0D-8BA903C3C7C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F17696D-7130-4002-9B9B-98E1336CFCF4}"/>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362835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E91E7A-F1E9-42F4-03D1-91CAA8BD66B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61A85A8-213E-E6D8-D85A-E0DF64F31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965C0BD-D942-46DE-A2B9-2146278A691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50F98D5-F752-C380-F5BA-C27D276F61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D1B1E0A-38D6-81A9-5C48-24307D6560F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0F7F095-9F49-D826-6DC7-323D1D96008B}"/>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8" name="Pladsholder til sidefod 7">
            <a:extLst>
              <a:ext uri="{FF2B5EF4-FFF2-40B4-BE49-F238E27FC236}">
                <a16:creationId xmlns:a16="http://schemas.microsoft.com/office/drawing/2014/main" id="{65E80328-A21B-DA18-B9DB-D2187D76191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4C896E4-E878-6437-5399-814FAB3159AB}"/>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4249855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BC1D04-7C54-0A4B-5528-904071008CE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9BCE379-4B9A-EDCF-CACB-47DABBA27E80}"/>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4" name="Pladsholder til sidefod 3">
            <a:extLst>
              <a:ext uri="{FF2B5EF4-FFF2-40B4-BE49-F238E27FC236}">
                <a16:creationId xmlns:a16="http://schemas.microsoft.com/office/drawing/2014/main" id="{0FF5B672-5AB8-BFCA-6F46-3607B1A16B3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48FB18E-4C18-FA79-1481-052FFADC1FE5}"/>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3615229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6FF69B1-E30F-C180-8443-AC1760BE3229}"/>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3" name="Pladsholder til sidefod 2">
            <a:extLst>
              <a:ext uri="{FF2B5EF4-FFF2-40B4-BE49-F238E27FC236}">
                <a16:creationId xmlns:a16="http://schemas.microsoft.com/office/drawing/2014/main" id="{CD20A63A-479C-6DB8-DD1F-53D3794587B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9C805A8-FCBC-77EB-E110-D69BD3265C29}"/>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2226419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9E62C-F2A7-2E0E-B431-BF6207A5713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FF74362-68AE-0C3B-BD29-1E8DC231CE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6834098-2441-2F5D-2954-102F8EB32F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844E5D1-541B-08FD-58E2-F4EBD55DDE7F}"/>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6" name="Pladsholder til sidefod 5">
            <a:extLst>
              <a:ext uri="{FF2B5EF4-FFF2-40B4-BE49-F238E27FC236}">
                <a16:creationId xmlns:a16="http://schemas.microsoft.com/office/drawing/2014/main" id="{1468C31D-CF19-D226-C876-DBDFF96D876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8A92353-0406-A565-6798-9E10A6839787}"/>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3907567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F0408-9C72-3753-4085-D31F2C7EDF0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A9E42EE-B795-492A-A365-63AC3A0D0C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031070E-8AA3-8765-C9E4-B90478E68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14D9ECC-87FA-F0B9-85E3-EF659E0C385F}"/>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6" name="Pladsholder til sidefod 5">
            <a:extLst>
              <a:ext uri="{FF2B5EF4-FFF2-40B4-BE49-F238E27FC236}">
                <a16:creationId xmlns:a16="http://schemas.microsoft.com/office/drawing/2014/main" id="{8F7AB547-49FD-D8D0-A0D9-3FFDE3E743D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A392712-3341-9B3B-1856-E08B016641A3}"/>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167092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DD10-E998-7BA0-72EB-705E6BCE552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1360481-61B7-73C4-6A1E-8FD70A7DBCC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349A71E-35F0-7F0B-A975-0C1D31BC9F12}"/>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889A5048-1735-F765-C848-18506940B02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F419341-C475-E913-52C9-1BE6F7629247}"/>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419303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9C157D1-95CB-0D65-AA64-753D5C8C554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4BEDE0D-5D0F-D96F-5204-7004E1FB213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FBD2897-761E-661A-AB08-7D96F22E313D}"/>
              </a:ext>
            </a:extLst>
          </p:cNvPr>
          <p:cNvSpPr>
            <a:spLocks noGrp="1"/>
          </p:cNvSpPr>
          <p:nvPr>
            <p:ph type="dt" sz="half" idx="10"/>
          </p:nvPr>
        </p:nvSpPr>
        <p:spPr/>
        <p:txBody>
          <a:body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43F75D54-4A96-584F-0401-9BCACDFC4B7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E14E9F0-0C65-BF13-DA5A-EFB98DC1391F}"/>
              </a:ext>
            </a:extLst>
          </p:cNvPr>
          <p:cNvSpPr>
            <a:spLocks noGrp="1"/>
          </p:cNvSpPr>
          <p:nvPr>
            <p:ph type="sldNum" sz="quarter" idx="12"/>
          </p:nvPr>
        </p:nvSpPr>
        <p:spPr/>
        <p:txBody>
          <a:bodyPr/>
          <a:lstStyle/>
          <a:p>
            <a:fld id="{4B623CEE-B898-4C68-9632-27820BA63ACA}" type="slidenum">
              <a:rPr lang="da-DK" smtClean="0"/>
              <a:t>‹nr.›</a:t>
            </a:fld>
            <a:endParaRPr lang="da-DK"/>
          </a:p>
        </p:txBody>
      </p:sp>
    </p:spTree>
    <p:extLst>
      <p:ext uri="{BB962C8B-B14F-4D97-AF65-F5344CB8AC3E}">
        <p14:creationId xmlns:p14="http://schemas.microsoft.com/office/powerpoint/2010/main" val="2658958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2F23BDB-DDC3-7262-C284-71433634A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909D171-69FD-4B92-1ACD-45E5E446DD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63D7A80-B1DD-9B56-B318-2856BCDDCC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E2EBEE-DD3C-4DC2-9D55-62FCFDF56F60}" type="datetimeFigureOut">
              <a:rPr lang="da-DK" smtClean="0"/>
              <a:t>29-04-2025</a:t>
            </a:fld>
            <a:endParaRPr lang="da-DK"/>
          </a:p>
        </p:txBody>
      </p:sp>
      <p:sp>
        <p:nvSpPr>
          <p:cNvPr id="5" name="Pladsholder til sidefod 4">
            <a:extLst>
              <a:ext uri="{FF2B5EF4-FFF2-40B4-BE49-F238E27FC236}">
                <a16:creationId xmlns:a16="http://schemas.microsoft.com/office/drawing/2014/main" id="{2836FC33-1F97-3C50-E12F-C9F44E9301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D4B8D28-5F3D-3886-A90E-CCBC1AE42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623CEE-B898-4C68-9632-27820BA63ACA}" type="slidenum">
              <a:rPr lang="da-DK" smtClean="0"/>
              <a:t>‹nr.›</a:t>
            </a:fld>
            <a:endParaRPr lang="da-DK"/>
          </a:p>
        </p:txBody>
      </p:sp>
    </p:spTree>
    <p:extLst>
      <p:ext uri="{BB962C8B-B14F-4D97-AF65-F5344CB8AC3E}">
        <p14:creationId xmlns:p14="http://schemas.microsoft.com/office/powerpoint/2010/main" val="3472054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da.wikipedia.org/wiki/Organisationsteori" TargetMode="External"/><Relationship Id="rId7" Type="http://schemas.openxmlformats.org/officeDocument/2006/relationships/hyperlink" Target="https://da.wikipedia.org/wiki/Copenhagen_Business_School" TargetMode="Externa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s://da.wikipedia.org/wiki/Danmark" TargetMode="External"/><Relationship Id="rId5" Type="http://schemas.openxmlformats.org/officeDocument/2006/relationships/hyperlink" Target="https://da.wikipedia.org/wiki/Harvard" TargetMode="External"/><Relationship Id="rId4" Type="http://schemas.openxmlformats.org/officeDocument/2006/relationships/hyperlink" Target="https://da.wikipedia.org/wiki/US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gt2F5EjdwN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hyperlink" Target="https://virksomhedensverden.systime.dk/?id=29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Billede 4" descr="Et billede, der indeholder tøj, Ansigt, person, menneske&#10;&#10;Indhold genereret af kunstig intelligens kan være forkert.">
            <a:extLst>
              <a:ext uri="{FF2B5EF4-FFF2-40B4-BE49-F238E27FC236}">
                <a16:creationId xmlns:a16="http://schemas.microsoft.com/office/drawing/2014/main" id="{188F2005-1168-A4E3-8D2C-A2BE217CE699}"/>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b="15746"/>
          <a:stretch/>
        </p:blipFill>
        <p:spPr>
          <a:xfrm>
            <a:off x="20" y="1282"/>
            <a:ext cx="12191980" cy="6856718"/>
          </a:xfrm>
          <a:prstGeom prst="rect">
            <a:avLst/>
          </a:prstGeom>
        </p:spPr>
      </p:pic>
      <p:sp>
        <p:nvSpPr>
          <p:cNvPr id="6" name="Tekstfelt 5">
            <a:extLst>
              <a:ext uri="{FF2B5EF4-FFF2-40B4-BE49-F238E27FC236}">
                <a16:creationId xmlns:a16="http://schemas.microsoft.com/office/drawing/2014/main" id="{96AE3207-93EB-5C68-1208-7A4859303769}"/>
              </a:ext>
            </a:extLst>
          </p:cNvPr>
          <p:cNvSpPr txBox="1"/>
          <p:nvPr/>
        </p:nvSpPr>
        <p:spPr>
          <a:xfrm>
            <a:off x="1485900" y="2188029"/>
            <a:ext cx="9220200" cy="769441"/>
          </a:xfrm>
          <a:prstGeom prst="rect">
            <a:avLst/>
          </a:prstGeom>
          <a:solidFill>
            <a:schemeClr val="accent2"/>
          </a:solidFill>
        </p:spPr>
        <p:txBody>
          <a:bodyPr wrap="square" rtlCol="0">
            <a:spAutoFit/>
          </a:bodyPr>
          <a:lstStyle/>
          <a:p>
            <a:pPr algn="ctr"/>
            <a:r>
              <a:rPr lang="da-DK" sz="4400" b="1" dirty="0">
                <a:effectLst>
                  <a:outerShdw blurRad="38100" dist="38100" dir="2700000" algn="tl">
                    <a:srgbClr val="000000">
                      <a:alpha val="43137"/>
                    </a:srgbClr>
                  </a:outerShdw>
                </a:effectLst>
              </a:rPr>
              <a:t>ORGANISATIONSSTRUKTUR</a:t>
            </a:r>
          </a:p>
        </p:txBody>
      </p:sp>
      <p:sp>
        <p:nvSpPr>
          <p:cNvPr id="7" name="Tekstfelt 6">
            <a:extLst>
              <a:ext uri="{FF2B5EF4-FFF2-40B4-BE49-F238E27FC236}">
                <a16:creationId xmlns:a16="http://schemas.microsoft.com/office/drawing/2014/main" id="{B3F0600E-F2C1-3004-A523-570811B8F675}"/>
              </a:ext>
            </a:extLst>
          </p:cNvPr>
          <p:cNvSpPr txBox="1"/>
          <p:nvPr/>
        </p:nvSpPr>
        <p:spPr>
          <a:xfrm>
            <a:off x="1485901" y="3429000"/>
            <a:ext cx="9220200" cy="1754326"/>
          </a:xfrm>
          <a:prstGeom prst="rect">
            <a:avLst/>
          </a:prstGeom>
          <a:noFill/>
        </p:spPr>
        <p:txBody>
          <a:bodyPr wrap="square" rtlCol="0">
            <a:spAutoFit/>
          </a:bodyPr>
          <a:lstStyle/>
          <a:p>
            <a:pPr algn="ctr"/>
            <a:r>
              <a:rPr lang="da-DK" dirty="0"/>
              <a:t>Den formelle struktur // Den uformelle struktur</a:t>
            </a:r>
          </a:p>
          <a:p>
            <a:pPr algn="ctr"/>
            <a:r>
              <a:rPr lang="da-DK" dirty="0"/>
              <a:t>Mintzberg 5 strukturformer</a:t>
            </a:r>
          </a:p>
          <a:p>
            <a:pPr algn="ctr"/>
            <a:r>
              <a:rPr lang="da-DK" dirty="0" err="1">
                <a:effectLst/>
              </a:rPr>
              <a:t>Scheins</a:t>
            </a:r>
            <a:r>
              <a:rPr lang="da-DK" dirty="0"/>
              <a:t> isbjerg</a:t>
            </a:r>
          </a:p>
          <a:p>
            <a:pPr algn="ctr"/>
            <a:endParaRPr lang="da-DK" dirty="0"/>
          </a:p>
          <a:p>
            <a:pPr algn="ctr"/>
            <a:endParaRPr lang="da-DK" dirty="0"/>
          </a:p>
          <a:p>
            <a:pPr algn="ctr"/>
            <a:endParaRPr lang="da-DK" dirty="0"/>
          </a:p>
        </p:txBody>
      </p:sp>
    </p:spTree>
    <p:extLst>
      <p:ext uri="{BB962C8B-B14F-4D97-AF65-F5344CB8AC3E}">
        <p14:creationId xmlns:p14="http://schemas.microsoft.com/office/powerpoint/2010/main" val="4218189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69E0748E-2EE9-443A-CAC0-3627949F4BE6}"/>
              </a:ext>
            </a:extLst>
          </p:cNvPr>
          <p:cNvPicPr>
            <a:picLocks noChangeAspect="1"/>
          </p:cNvPicPr>
          <p:nvPr/>
        </p:nvPicPr>
        <p:blipFill>
          <a:blip r:embed="rId2"/>
          <a:stretch>
            <a:fillRect/>
          </a:stretch>
        </p:blipFill>
        <p:spPr>
          <a:xfrm>
            <a:off x="1347787" y="728662"/>
            <a:ext cx="9496425" cy="5400675"/>
          </a:xfrm>
          <a:prstGeom prst="rect">
            <a:avLst/>
          </a:prstGeom>
        </p:spPr>
      </p:pic>
    </p:spTree>
    <p:extLst>
      <p:ext uri="{BB962C8B-B14F-4D97-AF65-F5344CB8AC3E}">
        <p14:creationId xmlns:p14="http://schemas.microsoft.com/office/powerpoint/2010/main" val="153047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5D09-B712-FCCB-103D-6D20F3D894F3}"/>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42B4F258-1C6F-3A2D-0847-D57505B25761}"/>
              </a:ext>
            </a:extLst>
          </p:cNvPr>
          <p:cNvPicPr>
            <a:picLocks noChangeAspect="1"/>
          </p:cNvPicPr>
          <p:nvPr/>
        </p:nvPicPr>
        <p:blipFill>
          <a:blip r:embed="rId2"/>
          <a:stretch>
            <a:fillRect/>
          </a:stretch>
        </p:blipFill>
        <p:spPr>
          <a:xfrm>
            <a:off x="301083" y="807302"/>
            <a:ext cx="8534400" cy="5734050"/>
          </a:xfrm>
          <a:prstGeom prst="rect">
            <a:avLst/>
          </a:prstGeom>
        </p:spPr>
      </p:pic>
      <p:pic>
        <p:nvPicPr>
          <p:cNvPr id="6" name="Billede 5">
            <a:extLst>
              <a:ext uri="{FF2B5EF4-FFF2-40B4-BE49-F238E27FC236}">
                <a16:creationId xmlns:a16="http://schemas.microsoft.com/office/drawing/2014/main" id="{BDF32BAA-8CEE-973D-21B1-BCB63A68823C}"/>
              </a:ext>
            </a:extLst>
          </p:cNvPr>
          <p:cNvPicPr>
            <a:picLocks noChangeAspect="1"/>
          </p:cNvPicPr>
          <p:nvPr/>
        </p:nvPicPr>
        <p:blipFill>
          <a:blip r:embed="rId3"/>
          <a:stretch>
            <a:fillRect/>
          </a:stretch>
        </p:blipFill>
        <p:spPr>
          <a:xfrm rot="2598858">
            <a:off x="6378853" y="2075539"/>
            <a:ext cx="6451884" cy="1009233"/>
          </a:xfrm>
          <a:prstGeom prst="rect">
            <a:avLst/>
          </a:prstGeom>
        </p:spPr>
      </p:pic>
    </p:spTree>
    <p:extLst>
      <p:ext uri="{BB962C8B-B14F-4D97-AF65-F5344CB8AC3E}">
        <p14:creationId xmlns:p14="http://schemas.microsoft.com/office/powerpoint/2010/main" val="3733305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36AF1-6459-2DB1-51AC-130D2B7029A6}"/>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3CB69FFE-20A3-8A9B-5657-31D8A9DD6C60}"/>
              </a:ext>
            </a:extLst>
          </p:cNvPr>
          <p:cNvSpPr txBox="1"/>
          <p:nvPr/>
        </p:nvSpPr>
        <p:spPr>
          <a:xfrm>
            <a:off x="0" y="261257"/>
            <a:ext cx="12191999" cy="400110"/>
          </a:xfrm>
          <a:prstGeom prst="rect">
            <a:avLst/>
          </a:prstGeom>
          <a:noFill/>
        </p:spPr>
        <p:txBody>
          <a:bodyPr wrap="square" rtlCol="0">
            <a:spAutoFit/>
          </a:bodyPr>
          <a:lstStyle/>
          <a:p>
            <a:pPr algn="ctr"/>
            <a:r>
              <a:rPr lang="da-DK" sz="2000" b="1" dirty="0"/>
              <a:t>DEN FORMELLE STRUKTUR</a:t>
            </a:r>
          </a:p>
        </p:txBody>
      </p:sp>
      <p:pic>
        <p:nvPicPr>
          <p:cNvPr id="7" name="Billede 6">
            <a:extLst>
              <a:ext uri="{FF2B5EF4-FFF2-40B4-BE49-F238E27FC236}">
                <a16:creationId xmlns:a16="http://schemas.microsoft.com/office/drawing/2014/main" id="{911773EA-A50F-0F04-746B-DAE59F22F685}"/>
              </a:ext>
            </a:extLst>
          </p:cNvPr>
          <p:cNvPicPr>
            <a:picLocks noChangeAspect="1"/>
          </p:cNvPicPr>
          <p:nvPr/>
        </p:nvPicPr>
        <p:blipFill>
          <a:blip r:embed="rId2"/>
          <a:srcRect l="3348" t="12425" r="3480" b="13918"/>
          <a:stretch/>
        </p:blipFill>
        <p:spPr>
          <a:xfrm rot="2930853">
            <a:off x="6148134" y="3545719"/>
            <a:ext cx="6683093" cy="1076795"/>
          </a:xfrm>
          <a:prstGeom prst="rect">
            <a:avLst/>
          </a:prstGeom>
        </p:spPr>
      </p:pic>
      <p:grpSp>
        <p:nvGrpSpPr>
          <p:cNvPr id="15" name="Gruppe 14">
            <a:extLst>
              <a:ext uri="{FF2B5EF4-FFF2-40B4-BE49-F238E27FC236}">
                <a16:creationId xmlns:a16="http://schemas.microsoft.com/office/drawing/2014/main" id="{6A8BF5C6-BD96-9FE1-EC45-CA6DCBEF9949}"/>
              </a:ext>
            </a:extLst>
          </p:cNvPr>
          <p:cNvGrpSpPr/>
          <p:nvPr/>
        </p:nvGrpSpPr>
        <p:grpSpPr>
          <a:xfrm>
            <a:off x="1945714" y="1213761"/>
            <a:ext cx="8300570" cy="4678136"/>
            <a:chOff x="244928" y="1287235"/>
            <a:chExt cx="8300570" cy="4678136"/>
          </a:xfrm>
        </p:grpSpPr>
        <p:pic>
          <p:nvPicPr>
            <p:cNvPr id="5" name="Billede 4" descr="Et billede, der indeholder skærmbillede, linje/række, trekant, design&#10;&#10;Indhold genereret af kunstig intelligens kan være forkert.">
              <a:extLst>
                <a:ext uri="{FF2B5EF4-FFF2-40B4-BE49-F238E27FC236}">
                  <a16:creationId xmlns:a16="http://schemas.microsoft.com/office/drawing/2014/main" id="{E6FC6F97-86F4-251D-A35C-7C12A5515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5" y="1287235"/>
              <a:ext cx="8153613" cy="4678136"/>
            </a:xfrm>
            <a:prstGeom prst="rect">
              <a:avLst/>
            </a:prstGeom>
          </p:spPr>
        </p:pic>
        <p:cxnSp>
          <p:nvCxnSpPr>
            <p:cNvPr id="9" name="Lige pilforbindelse 8">
              <a:extLst>
                <a:ext uri="{FF2B5EF4-FFF2-40B4-BE49-F238E27FC236}">
                  <a16:creationId xmlns:a16="http://schemas.microsoft.com/office/drawing/2014/main" id="{23BE1484-6853-BFD7-00DF-27307FADDC47}"/>
                </a:ext>
              </a:extLst>
            </p:cNvPr>
            <p:cNvCxnSpPr/>
            <p:nvPr/>
          </p:nvCxnSpPr>
          <p:spPr>
            <a:xfrm>
              <a:off x="1219199" y="2121288"/>
              <a:ext cx="0" cy="3382736"/>
            </a:xfrm>
            <a:prstGeom prst="straightConnector1">
              <a:avLst/>
            </a:prstGeom>
            <a:ln w="762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0" name="Lige pilforbindelse 9">
              <a:extLst>
                <a:ext uri="{FF2B5EF4-FFF2-40B4-BE49-F238E27FC236}">
                  <a16:creationId xmlns:a16="http://schemas.microsoft.com/office/drawing/2014/main" id="{79924B0C-8B80-01A7-F990-E089DD5751A5}"/>
                </a:ext>
              </a:extLst>
            </p:cNvPr>
            <p:cNvCxnSpPr>
              <a:cxnSpLocks/>
            </p:cNvCxnSpPr>
            <p:nvPr/>
          </p:nvCxnSpPr>
          <p:spPr>
            <a:xfrm flipV="1">
              <a:off x="2993571" y="2077745"/>
              <a:ext cx="0" cy="3382736"/>
            </a:xfrm>
            <a:prstGeom prst="straightConnector1">
              <a:avLst/>
            </a:prstGeom>
            <a:ln w="762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1" name="Tekstfelt 10">
              <a:extLst>
                <a:ext uri="{FF2B5EF4-FFF2-40B4-BE49-F238E27FC236}">
                  <a16:creationId xmlns:a16="http://schemas.microsoft.com/office/drawing/2014/main" id="{CA7F6EE6-D99A-8438-D065-FEE84799C171}"/>
                </a:ext>
              </a:extLst>
            </p:cNvPr>
            <p:cNvSpPr txBox="1"/>
            <p:nvPr/>
          </p:nvSpPr>
          <p:spPr>
            <a:xfrm>
              <a:off x="244928" y="1708413"/>
              <a:ext cx="1948542" cy="369332"/>
            </a:xfrm>
            <a:prstGeom prst="rect">
              <a:avLst/>
            </a:prstGeom>
            <a:noFill/>
          </p:spPr>
          <p:txBody>
            <a:bodyPr wrap="square" rtlCol="0">
              <a:spAutoFit/>
            </a:bodyPr>
            <a:lstStyle/>
            <a:p>
              <a:pPr algn="ctr"/>
              <a:r>
                <a:rPr lang="da-DK" dirty="0"/>
                <a:t>MYNDIGHED</a:t>
              </a:r>
            </a:p>
          </p:txBody>
        </p:sp>
        <p:sp>
          <p:nvSpPr>
            <p:cNvPr id="12" name="Tekstfelt 11">
              <a:extLst>
                <a:ext uri="{FF2B5EF4-FFF2-40B4-BE49-F238E27FC236}">
                  <a16:creationId xmlns:a16="http://schemas.microsoft.com/office/drawing/2014/main" id="{A07AA361-8AA0-C775-138B-EEC0044F0F56}"/>
                </a:ext>
              </a:extLst>
            </p:cNvPr>
            <p:cNvSpPr txBox="1"/>
            <p:nvPr/>
          </p:nvSpPr>
          <p:spPr>
            <a:xfrm>
              <a:off x="1982528" y="1708413"/>
              <a:ext cx="1948542" cy="369332"/>
            </a:xfrm>
            <a:prstGeom prst="rect">
              <a:avLst/>
            </a:prstGeom>
            <a:noFill/>
          </p:spPr>
          <p:txBody>
            <a:bodyPr wrap="square" rtlCol="0">
              <a:spAutoFit/>
            </a:bodyPr>
            <a:lstStyle/>
            <a:p>
              <a:pPr algn="ctr"/>
              <a:r>
                <a:rPr lang="da-DK" dirty="0"/>
                <a:t>ANSVAR</a:t>
              </a:r>
            </a:p>
          </p:txBody>
        </p:sp>
      </p:grpSp>
      <p:pic>
        <p:nvPicPr>
          <p:cNvPr id="14" name="Billede 13">
            <a:extLst>
              <a:ext uri="{FF2B5EF4-FFF2-40B4-BE49-F238E27FC236}">
                <a16:creationId xmlns:a16="http://schemas.microsoft.com/office/drawing/2014/main" id="{2B581C9B-0E9E-91B9-3100-F6E124182448}"/>
              </a:ext>
            </a:extLst>
          </p:cNvPr>
          <p:cNvPicPr>
            <a:picLocks noChangeAspect="1"/>
          </p:cNvPicPr>
          <p:nvPr/>
        </p:nvPicPr>
        <p:blipFill>
          <a:blip r:embed="rId4"/>
          <a:stretch>
            <a:fillRect/>
          </a:stretch>
        </p:blipFill>
        <p:spPr>
          <a:xfrm>
            <a:off x="3080550" y="5939400"/>
            <a:ext cx="6177853" cy="885611"/>
          </a:xfrm>
          <a:prstGeom prst="rect">
            <a:avLst/>
          </a:prstGeom>
        </p:spPr>
      </p:pic>
      <p:cxnSp>
        <p:nvCxnSpPr>
          <p:cNvPr id="30" name="Forbindelse: vinklet 29">
            <a:extLst>
              <a:ext uri="{FF2B5EF4-FFF2-40B4-BE49-F238E27FC236}">
                <a16:creationId xmlns:a16="http://schemas.microsoft.com/office/drawing/2014/main" id="{C77C7C0B-F009-F869-7ACC-585855F6D5B6}"/>
              </a:ext>
            </a:extLst>
          </p:cNvPr>
          <p:cNvCxnSpPr>
            <a:cxnSpLocks/>
          </p:cNvCxnSpPr>
          <p:nvPr/>
        </p:nvCxnSpPr>
        <p:spPr>
          <a:xfrm rot="16200000" flipV="1">
            <a:off x="463581" y="4004612"/>
            <a:ext cx="2643023" cy="2112163"/>
          </a:xfrm>
          <a:prstGeom prst="bentConnector3">
            <a:avLst>
              <a:gd name="adj1" fmla="val 164"/>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Lige pilforbindelse 34">
            <a:extLst>
              <a:ext uri="{FF2B5EF4-FFF2-40B4-BE49-F238E27FC236}">
                <a16:creationId xmlns:a16="http://schemas.microsoft.com/office/drawing/2014/main" id="{E65E7F81-5BC1-70E8-9A77-F2CA92F16E8D}"/>
              </a:ext>
            </a:extLst>
          </p:cNvPr>
          <p:cNvCxnSpPr/>
          <p:nvPr/>
        </p:nvCxnSpPr>
        <p:spPr>
          <a:xfrm>
            <a:off x="723625" y="3739182"/>
            <a:ext cx="1693004"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4721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52203-C4EF-038C-4A16-854BAB5302D2}"/>
            </a:ext>
          </a:extLst>
        </p:cNvPr>
        <p:cNvGrpSpPr/>
        <p:nvPr/>
      </p:nvGrpSpPr>
      <p:grpSpPr>
        <a:xfrm>
          <a:off x="0" y="0"/>
          <a:ext cx="0" cy="0"/>
          <a:chOff x="0" y="0"/>
          <a:chExt cx="0" cy="0"/>
        </a:xfrm>
      </p:grpSpPr>
      <p:pic>
        <p:nvPicPr>
          <p:cNvPr id="4" name="Billede 3" descr="Et billede, der indeholder tekst, skærmbillede, Font/skrifttype, design&#10;&#10;Indhold genereret af kunstig intelligens kan være forkert.">
            <a:extLst>
              <a:ext uri="{FF2B5EF4-FFF2-40B4-BE49-F238E27FC236}">
                <a16:creationId xmlns:a16="http://schemas.microsoft.com/office/drawing/2014/main" id="{39691547-0BE5-2E9C-F782-19E550FD1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738" y="947329"/>
            <a:ext cx="10220522" cy="4963341"/>
          </a:xfrm>
          <a:prstGeom prst="rect">
            <a:avLst/>
          </a:prstGeom>
        </p:spPr>
      </p:pic>
      <p:sp>
        <p:nvSpPr>
          <p:cNvPr id="5" name="Tekstfelt 4">
            <a:extLst>
              <a:ext uri="{FF2B5EF4-FFF2-40B4-BE49-F238E27FC236}">
                <a16:creationId xmlns:a16="http://schemas.microsoft.com/office/drawing/2014/main" id="{A7835239-E137-B706-F374-1070B53A49C3}"/>
              </a:ext>
            </a:extLst>
          </p:cNvPr>
          <p:cNvSpPr txBox="1"/>
          <p:nvPr/>
        </p:nvSpPr>
        <p:spPr>
          <a:xfrm>
            <a:off x="0" y="261257"/>
            <a:ext cx="12191999" cy="400110"/>
          </a:xfrm>
          <a:prstGeom prst="rect">
            <a:avLst/>
          </a:prstGeom>
          <a:noFill/>
        </p:spPr>
        <p:txBody>
          <a:bodyPr wrap="square" rtlCol="0">
            <a:spAutoFit/>
          </a:bodyPr>
          <a:lstStyle/>
          <a:p>
            <a:pPr algn="ctr"/>
            <a:r>
              <a:rPr lang="da-DK" sz="2000" b="1" dirty="0"/>
              <a:t>DEN UFORMELLE STRUKTUR</a:t>
            </a:r>
          </a:p>
        </p:txBody>
      </p:sp>
      <p:sp>
        <p:nvSpPr>
          <p:cNvPr id="7" name="Tekstfelt 6">
            <a:extLst>
              <a:ext uri="{FF2B5EF4-FFF2-40B4-BE49-F238E27FC236}">
                <a16:creationId xmlns:a16="http://schemas.microsoft.com/office/drawing/2014/main" id="{B4ABF201-B628-BD4D-DAB8-4035E146D4AD}"/>
              </a:ext>
            </a:extLst>
          </p:cNvPr>
          <p:cNvSpPr txBox="1"/>
          <p:nvPr/>
        </p:nvSpPr>
        <p:spPr>
          <a:xfrm>
            <a:off x="985738" y="5833015"/>
            <a:ext cx="11332028" cy="488660"/>
          </a:xfrm>
          <a:prstGeom prst="rect">
            <a:avLst/>
          </a:prstGeom>
          <a:noFill/>
        </p:spPr>
        <p:txBody>
          <a:bodyPr wrap="square">
            <a:spAutoFit/>
          </a:bodyPr>
          <a:lstStyle/>
          <a:p>
            <a:pPr>
              <a:lnSpc>
                <a:spcPct val="160000"/>
              </a:lnSpc>
              <a:buNone/>
            </a:pPr>
            <a:r>
              <a:rPr lang="da-DK" dirty="0">
                <a:effectLst/>
              </a:rPr>
              <a:t>Figur 3.5 Edgar </a:t>
            </a:r>
            <a:r>
              <a:rPr lang="da-DK" dirty="0" err="1">
                <a:effectLst/>
              </a:rPr>
              <a:t>Scheins</a:t>
            </a:r>
            <a:r>
              <a:rPr lang="da-DK" dirty="0">
                <a:effectLst/>
              </a:rPr>
              <a:t> tre kulturniveauer kan bruges som redskab til at analysere virksomhedskulturen.</a:t>
            </a:r>
          </a:p>
        </p:txBody>
      </p:sp>
    </p:spTree>
    <p:extLst>
      <p:ext uri="{BB962C8B-B14F-4D97-AF65-F5344CB8AC3E}">
        <p14:creationId xmlns:p14="http://schemas.microsoft.com/office/powerpoint/2010/main" val="32141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10F1C-6B59-4219-B30D-FBC29D12EDF8}"/>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768B537A-E645-55F0-D931-8539B4CE4402}"/>
              </a:ext>
            </a:extLst>
          </p:cNvPr>
          <p:cNvPicPr>
            <a:picLocks noChangeAspect="1"/>
          </p:cNvPicPr>
          <p:nvPr/>
        </p:nvPicPr>
        <p:blipFill>
          <a:blip r:embed="rId2"/>
          <a:stretch>
            <a:fillRect/>
          </a:stretch>
        </p:blipFill>
        <p:spPr>
          <a:xfrm>
            <a:off x="165213" y="76200"/>
            <a:ext cx="8620125" cy="6705600"/>
          </a:xfrm>
          <a:prstGeom prst="rect">
            <a:avLst/>
          </a:prstGeom>
        </p:spPr>
      </p:pic>
      <p:pic>
        <p:nvPicPr>
          <p:cNvPr id="6" name="Billede 5" descr="Et billede, der indeholder skærmbillede, linje/række, trekant, design&#10;&#10;Indhold genereret af kunstig intelligens kan være forkert.">
            <a:extLst>
              <a:ext uri="{FF2B5EF4-FFF2-40B4-BE49-F238E27FC236}">
                <a16:creationId xmlns:a16="http://schemas.microsoft.com/office/drawing/2014/main" id="{EF6E9A5A-36E6-4478-B973-AD2BFE584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9747" y="3429000"/>
            <a:ext cx="3852253" cy="2462897"/>
          </a:xfrm>
          <a:prstGeom prst="rect">
            <a:avLst/>
          </a:prstGeom>
        </p:spPr>
      </p:pic>
    </p:spTree>
    <p:extLst>
      <p:ext uri="{BB962C8B-B14F-4D97-AF65-F5344CB8AC3E}">
        <p14:creationId xmlns:p14="http://schemas.microsoft.com/office/powerpoint/2010/main" val="1552293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EA229-5E16-7A62-CCC0-FBD14CFE4BB4}"/>
              </a:ext>
            </a:extLst>
          </p:cNvPr>
          <p:cNvSpPr>
            <a:spLocks noGrp="1"/>
          </p:cNvSpPr>
          <p:nvPr>
            <p:ph type="title"/>
          </p:nvPr>
        </p:nvSpPr>
        <p:spPr/>
        <p:txBody>
          <a:bodyPr/>
          <a:lstStyle/>
          <a:p>
            <a:r>
              <a:rPr lang="da-DK" dirty="0"/>
              <a:t>Hvad er en organisation?</a:t>
            </a:r>
          </a:p>
        </p:txBody>
      </p:sp>
      <p:pic>
        <p:nvPicPr>
          <p:cNvPr id="6" name="Pladsholder til indhold 5">
            <a:extLst>
              <a:ext uri="{FF2B5EF4-FFF2-40B4-BE49-F238E27FC236}">
                <a16:creationId xmlns:a16="http://schemas.microsoft.com/office/drawing/2014/main" id="{3376936A-39E3-D424-8271-BD03045A8190}"/>
              </a:ext>
            </a:extLst>
          </p:cNvPr>
          <p:cNvPicPr>
            <a:picLocks noGrp="1" noChangeAspect="1"/>
          </p:cNvPicPr>
          <p:nvPr>
            <p:ph idx="1"/>
          </p:nvPr>
        </p:nvPicPr>
        <p:blipFill>
          <a:blip r:embed="rId2"/>
          <a:stretch>
            <a:fillRect/>
          </a:stretch>
        </p:blipFill>
        <p:spPr>
          <a:xfrm>
            <a:off x="950278" y="1800132"/>
            <a:ext cx="5145722" cy="2710248"/>
          </a:xfrm>
        </p:spPr>
      </p:pic>
    </p:spTree>
    <p:extLst>
      <p:ext uri="{BB962C8B-B14F-4D97-AF65-F5344CB8AC3E}">
        <p14:creationId xmlns:p14="http://schemas.microsoft.com/office/powerpoint/2010/main" val="152735691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C714B07-13F4-7019-0D2C-000CBCC7987D}"/>
              </a:ext>
            </a:extLst>
          </p:cNvPr>
          <p:cNvSpPr>
            <a:spLocks noGrp="1"/>
          </p:cNvSpPr>
          <p:nvPr>
            <p:ph type="title"/>
          </p:nvPr>
        </p:nvSpPr>
        <p:spPr/>
        <p:txBody>
          <a:bodyPr/>
          <a:lstStyle/>
          <a:p>
            <a:r>
              <a:rPr lang="da-DK" dirty="0"/>
              <a:t>Hvad er en organisations formål?</a:t>
            </a:r>
          </a:p>
        </p:txBody>
      </p:sp>
      <p:pic>
        <p:nvPicPr>
          <p:cNvPr id="12" name="Pladsholder til indhold 11">
            <a:extLst>
              <a:ext uri="{FF2B5EF4-FFF2-40B4-BE49-F238E27FC236}">
                <a16:creationId xmlns:a16="http://schemas.microsoft.com/office/drawing/2014/main" id="{5786E195-C027-F04F-A82A-0B083A7E5ADB}"/>
              </a:ext>
            </a:extLst>
          </p:cNvPr>
          <p:cNvPicPr>
            <a:picLocks noGrp="1" noChangeAspect="1"/>
          </p:cNvPicPr>
          <p:nvPr>
            <p:ph idx="1"/>
          </p:nvPr>
        </p:nvPicPr>
        <p:blipFill>
          <a:blip r:embed="rId2"/>
          <a:stretch>
            <a:fillRect/>
          </a:stretch>
        </p:blipFill>
        <p:spPr>
          <a:xfrm>
            <a:off x="609600" y="1825980"/>
            <a:ext cx="7288463" cy="4069392"/>
          </a:xfrm>
        </p:spPr>
      </p:pic>
    </p:spTree>
    <p:extLst>
      <p:ext uri="{BB962C8B-B14F-4D97-AF65-F5344CB8AC3E}">
        <p14:creationId xmlns:p14="http://schemas.microsoft.com/office/powerpoint/2010/main" val="216305076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98AD2E5D-0D27-3724-CC57-9FA616840238}"/>
              </a:ext>
            </a:extLst>
          </p:cNvPr>
          <p:cNvPicPr>
            <a:picLocks noChangeAspect="1"/>
          </p:cNvPicPr>
          <p:nvPr/>
        </p:nvPicPr>
        <p:blipFill>
          <a:blip r:embed="rId2"/>
          <a:stretch>
            <a:fillRect/>
          </a:stretch>
        </p:blipFill>
        <p:spPr>
          <a:xfrm>
            <a:off x="2132323" y="0"/>
            <a:ext cx="7927353" cy="6858000"/>
          </a:xfrm>
          <a:prstGeom prst="rect">
            <a:avLst/>
          </a:prstGeom>
        </p:spPr>
      </p:pic>
    </p:spTree>
    <p:extLst>
      <p:ext uri="{BB962C8B-B14F-4D97-AF65-F5344CB8AC3E}">
        <p14:creationId xmlns:p14="http://schemas.microsoft.com/office/powerpoint/2010/main" val="1986648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a:extLst>
              <a:ext uri="{FF2B5EF4-FFF2-40B4-BE49-F238E27FC236}">
                <a16:creationId xmlns:a16="http://schemas.microsoft.com/office/drawing/2014/main" id="{C42990BC-7A24-3B29-D9D7-A062F016797D}"/>
              </a:ext>
            </a:extLst>
          </p:cNvPr>
          <p:cNvPicPr>
            <a:picLocks noGrp="1" noChangeAspect="1"/>
          </p:cNvPicPr>
          <p:nvPr>
            <p:ph sz="half" idx="2"/>
          </p:nvPr>
        </p:nvPicPr>
        <p:blipFill>
          <a:blip r:embed="rId3"/>
          <a:stretch>
            <a:fillRect/>
          </a:stretch>
        </p:blipFill>
        <p:spPr>
          <a:xfrm>
            <a:off x="1926229" y="180472"/>
            <a:ext cx="8339541" cy="4482502"/>
          </a:xfrm>
          <a:prstGeom prst="rect">
            <a:avLst/>
          </a:prstGeom>
        </p:spPr>
      </p:pic>
      <p:pic>
        <p:nvPicPr>
          <p:cNvPr id="10" name="Billede 9">
            <a:extLst>
              <a:ext uri="{FF2B5EF4-FFF2-40B4-BE49-F238E27FC236}">
                <a16:creationId xmlns:a16="http://schemas.microsoft.com/office/drawing/2014/main" id="{3EF030C8-B3FB-2081-A472-FA5CD96D90F4}"/>
              </a:ext>
            </a:extLst>
          </p:cNvPr>
          <p:cNvPicPr>
            <a:picLocks noChangeAspect="1"/>
          </p:cNvPicPr>
          <p:nvPr/>
        </p:nvPicPr>
        <p:blipFill>
          <a:blip r:embed="rId4"/>
          <a:stretch>
            <a:fillRect/>
          </a:stretch>
        </p:blipFill>
        <p:spPr>
          <a:xfrm>
            <a:off x="1976277" y="4662974"/>
            <a:ext cx="8289494" cy="2014554"/>
          </a:xfrm>
          <a:prstGeom prst="rect">
            <a:avLst/>
          </a:prstGeom>
        </p:spPr>
      </p:pic>
    </p:spTree>
    <p:extLst>
      <p:ext uri="{BB962C8B-B14F-4D97-AF65-F5344CB8AC3E}">
        <p14:creationId xmlns:p14="http://schemas.microsoft.com/office/powerpoint/2010/main" val="2561962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0023654-05CD-65A1-B957-FD02D4C13E28}"/>
              </a:ext>
            </a:extLst>
          </p:cNvPr>
          <p:cNvSpPr>
            <a:spLocks noGrp="1"/>
          </p:cNvSpPr>
          <p:nvPr>
            <p:ph type="title"/>
          </p:nvPr>
        </p:nvSpPr>
        <p:spPr/>
        <p:txBody>
          <a:bodyPr/>
          <a:lstStyle/>
          <a:p>
            <a:r>
              <a:rPr lang="da-DK" dirty="0"/>
              <a:t>Hvem er Henry Mintzberg?</a:t>
            </a:r>
          </a:p>
        </p:txBody>
      </p:sp>
      <p:pic>
        <p:nvPicPr>
          <p:cNvPr id="7" name="Billede 6">
            <a:extLst>
              <a:ext uri="{FF2B5EF4-FFF2-40B4-BE49-F238E27FC236}">
                <a16:creationId xmlns:a16="http://schemas.microsoft.com/office/drawing/2014/main" id="{E5C7D5CE-F18B-C16C-BD1A-F62586BB3409}"/>
              </a:ext>
            </a:extLst>
          </p:cNvPr>
          <p:cNvPicPr>
            <a:picLocks noChangeAspect="1"/>
          </p:cNvPicPr>
          <p:nvPr/>
        </p:nvPicPr>
        <p:blipFill>
          <a:blip r:embed="rId2"/>
          <a:stretch>
            <a:fillRect/>
          </a:stretch>
        </p:blipFill>
        <p:spPr>
          <a:xfrm>
            <a:off x="641762" y="2764168"/>
            <a:ext cx="3124695" cy="3352404"/>
          </a:xfrm>
          <a:prstGeom prst="rect">
            <a:avLst/>
          </a:prstGeom>
        </p:spPr>
      </p:pic>
      <p:sp>
        <p:nvSpPr>
          <p:cNvPr id="11" name="Tekstfelt 10">
            <a:extLst>
              <a:ext uri="{FF2B5EF4-FFF2-40B4-BE49-F238E27FC236}">
                <a16:creationId xmlns:a16="http://schemas.microsoft.com/office/drawing/2014/main" id="{169F6082-23AC-8B4E-4D1C-49700020DCF3}"/>
              </a:ext>
            </a:extLst>
          </p:cNvPr>
          <p:cNvSpPr txBox="1"/>
          <p:nvPr/>
        </p:nvSpPr>
        <p:spPr>
          <a:xfrm>
            <a:off x="4299856" y="2470779"/>
            <a:ext cx="7336971" cy="2862322"/>
          </a:xfrm>
          <a:prstGeom prst="rect">
            <a:avLst/>
          </a:prstGeom>
          <a:noFill/>
        </p:spPr>
        <p:txBody>
          <a:bodyPr wrap="square">
            <a:spAutoFit/>
          </a:bodyPr>
          <a:lstStyle/>
          <a:p>
            <a:r>
              <a:rPr lang="da-DK" b="0" i="0" dirty="0">
                <a:solidFill>
                  <a:srgbClr val="202122"/>
                </a:solidFill>
                <a:effectLst/>
                <a:highlight>
                  <a:srgbClr val="FFFFFF"/>
                </a:highlight>
                <a:latin typeface="Arial" panose="020B0604020202020204" pitchFamily="34" charset="0"/>
              </a:rPr>
              <a:t>Mintzberg har skrevet mere end 150 artikler og 15 bøger, især om </a:t>
            </a:r>
            <a:r>
              <a:rPr lang="da-DK" b="0" i="0" u="none" strike="noStrike" dirty="0">
                <a:solidFill>
                  <a:srgbClr val="3366CC"/>
                </a:solidFill>
                <a:effectLst/>
                <a:highlight>
                  <a:srgbClr val="FFFFFF"/>
                </a:highlight>
                <a:latin typeface="Arial" panose="020B0604020202020204" pitchFamily="34" charset="0"/>
                <a:hlinkClick r:id="rId3" tooltip="Organisationsteori"/>
              </a:rPr>
              <a:t>organisationsteori</a:t>
            </a:r>
            <a:r>
              <a:rPr lang="da-DK" b="0" i="0" dirty="0">
                <a:solidFill>
                  <a:srgbClr val="202122"/>
                </a:solidFill>
                <a:effectLst/>
                <a:highlight>
                  <a:srgbClr val="FFFFFF"/>
                </a:highlight>
                <a:latin typeface="Arial" panose="020B0604020202020204" pitchFamily="34" charset="0"/>
              </a:rPr>
              <a:t>. Han er kendt for at kritisere den måde som uddannelsesinstitutioner uddanner ledere på i dag, som det f.eks. foregår på </a:t>
            </a:r>
            <a:r>
              <a:rPr lang="da-DK" b="0" i="0" u="none" strike="noStrike" dirty="0">
                <a:solidFill>
                  <a:srgbClr val="3366CC"/>
                </a:solidFill>
                <a:effectLst/>
                <a:highlight>
                  <a:srgbClr val="FFFFFF"/>
                </a:highlight>
                <a:latin typeface="Arial" panose="020B0604020202020204" pitchFamily="34" charset="0"/>
                <a:hlinkClick r:id="rId4" tooltip="USA"/>
              </a:rPr>
              <a:t>amerikanske</a:t>
            </a:r>
            <a:r>
              <a:rPr lang="da-DK" b="0" i="0" dirty="0">
                <a:solidFill>
                  <a:srgbClr val="202122"/>
                </a:solidFill>
                <a:effectLst/>
                <a:highlight>
                  <a:srgbClr val="FFFFFF"/>
                </a:highlight>
                <a:latin typeface="Arial" panose="020B0604020202020204" pitchFamily="34" charset="0"/>
              </a:rPr>
              <a:t> </a:t>
            </a:r>
            <a:r>
              <a:rPr lang="da-DK" b="0" i="0" u="none" strike="noStrike" dirty="0">
                <a:solidFill>
                  <a:srgbClr val="3366CC"/>
                </a:solidFill>
                <a:effectLst/>
                <a:highlight>
                  <a:srgbClr val="FFFFFF"/>
                </a:highlight>
                <a:latin typeface="Arial" panose="020B0604020202020204" pitchFamily="34" charset="0"/>
                <a:hlinkClick r:id="rId5" tooltip="Harvard"/>
              </a:rPr>
              <a:t>Harvard</a:t>
            </a:r>
            <a:r>
              <a:rPr lang="da-DK" b="0" i="0" dirty="0">
                <a:solidFill>
                  <a:srgbClr val="202122"/>
                </a:solidFill>
                <a:effectLst/>
                <a:highlight>
                  <a:srgbClr val="FFFFFF"/>
                </a:highlight>
                <a:latin typeface="Arial" panose="020B0604020202020204" pitchFamily="34" charset="0"/>
              </a:rPr>
              <a:t> og </a:t>
            </a:r>
            <a:r>
              <a:rPr lang="da-DK" b="0" i="0" u="none" strike="noStrike" dirty="0">
                <a:solidFill>
                  <a:srgbClr val="3366CC"/>
                </a:solidFill>
                <a:effectLst/>
                <a:highlight>
                  <a:srgbClr val="FFFFFF"/>
                </a:highlight>
                <a:latin typeface="Arial" panose="020B0604020202020204" pitchFamily="34" charset="0"/>
                <a:hlinkClick r:id="rId6" tooltip="Danmark"/>
              </a:rPr>
              <a:t>danske</a:t>
            </a:r>
            <a:r>
              <a:rPr lang="da-DK" b="0" i="0" dirty="0">
                <a:solidFill>
                  <a:srgbClr val="202122"/>
                </a:solidFill>
                <a:effectLst/>
                <a:highlight>
                  <a:srgbClr val="FFFFFF"/>
                </a:highlight>
                <a:latin typeface="Arial" panose="020B0604020202020204" pitchFamily="34" charset="0"/>
              </a:rPr>
              <a:t> </a:t>
            </a:r>
            <a:r>
              <a:rPr lang="da-DK" b="0" i="0" u="none" strike="noStrike" dirty="0">
                <a:solidFill>
                  <a:srgbClr val="3366CC"/>
                </a:solidFill>
                <a:effectLst/>
                <a:highlight>
                  <a:srgbClr val="FFFFFF"/>
                </a:highlight>
                <a:latin typeface="Arial" panose="020B0604020202020204" pitchFamily="34" charset="0"/>
                <a:hlinkClick r:id="rId7" tooltip="Copenhagen Business School"/>
              </a:rPr>
              <a:t>Copenhagen Business School</a:t>
            </a:r>
            <a:r>
              <a:rPr lang="da-DK" b="0" i="0" dirty="0">
                <a:solidFill>
                  <a:srgbClr val="202122"/>
                </a:solidFill>
                <a:effectLst/>
                <a:highlight>
                  <a:srgbClr val="FFFFFF"/>
                </a:highlight>
                <a:latin typeface="Arial" panose="020B0604020202020204" pitchFamily="34" charset="0"/>
              </a:rPr>
              <a:t>, hvor man forsøger at gøre ledelse til en videnskab og basere det på tal alene. Hans forslag er, at ledere skal uddannes på praktisk vis og ikke så teoretisk.</a:t>
            </a:r>
          </a:p>
          <a:p>
            <a:endParaRPr lang="da-DK" dirty="0">
              <a:solidFill>
                <a:srgbClr val="202122"/>
              </a:solidFill>
              <a:highlight>
                <a:srgbClr val="FFFFFF"/>
              </a:highlight>
              <a:latin typeface="Arial" panose="020B0604020202020204" pitchFamily="34" charset="0"/>
            </a:endParaRPr>
          </a:p>
          <a:p>
            <a:r>
              <a:rPr lang="da-DK" dirty="0">
                <a:solidFill>
                  <a:srgbClr val="202122"/>
                </a:solidFill>
                <a:highlight>
                  <a:srgbClr val="FFFFFF"/>
                </a:highlight>
                <a:latin typeface="Arial" panose="020B0604020202020204" pitchFamily="34" charset="0"/>
              </a:rPr>
              <a:t>Henry Mintzberg er i dag 85 år gammel og skrev sin sidste publikation i 2010 ”Management?- </a:t>
            </a:r>
            <a:r>
              <a:rPr lang="da-DK" dirty="0" err="1">
                <a:solidFill>
                  <a:srgbClr val="202122"/>
                </a:solidFill>
                <a:highlight>
                  <a:srgbClr val="FFFFFF"/>
                </a:highlight>
                <a:latin typeface="Arial" panose="020B0604020202020204" pitchFamily="34" charset="0"/>
              </a:rPr>
              <a:t>It’s</a:t>
            </a:r>
            <a:r>
              <a:rPr lang="da-DK" dirty="0">
                <a:solidFill>
                  <a:srgbClr val="202122"/>
                </a:solidFill>
                <a:highlight>
                  <a:srgbClr val="FFFFFF"/>
                </a:highlight>
                <a:latin typeface="Arial" panose="020B0604020202020204" pitchFamily="34" charset="0"/>
              </a:rPr>
              <a:t> not </a:t>
            </a:r>
            <a:r>
              <a:rPr lang="da-DK" dirty="0" err="1">
                <a:solidFill>
                  <a:srgbClr val="202122"/>
                </a:solidFill>
                <a:highlight>
                  <a:srgbClr val="FFFFFF"/>
                </a:highlight>
                <a:latin typeface="Arial" panose="020B0604020202020204" pitchFamily="34" charset="0"/>
              </a:rPr>
              <a:t>what</a:t>
            </a:r>
            <a:r>
              <a:rPr lang="da-DK" dirty="0">
                <a:solidFill>
                  <a:srgbClr val="202122"/>
                </a:solidFill>
                <a:highlight>
                  <a:srgbClr val="FFFFFF"/>
                </a:highlight>
                <a:latin typeface="Arial" panose="020B0604020202020204" pitchFamily="34" charset="0"/>
              </a:rPr>
              <a:t> </a:t>
            </a:r>
            <a:r>
              <a:rPr lang="da-DK" dirty="0" err="1">
                <a:solidFill>
                  <a:srgbClr val="202122"/>
                </a:solidFill>
                <a:highlight>
                  <a:srgbClr val="FFFFFF"/>
                </a:highlight>
                <a:latin typeface="Arial" panose="020B0604020202020204" pitchFamily="34" charset="0"/>
              </a:rPr>
              <a:t>you</a:t>
            </a:r>
            <a:r>
              <a:rPr lang="da-DK" dirty="0">
                <a:solidFill>
                  <a:srgbClr val="202122"/>
                </a:solidFill>
                <a:highlight>
                  <a:srgbClr val="FFFFFF"/>
                </a:highlight>
                <a:latin typeface="Arial" panose="020B0604020202020204" pitchFamily="34" charset="0"/>
              </a:rPr>
              <a:t> </a:t>
            </a:r>
            <a:r>
              <a:rPr lang="da-DK" dirty="0" err="1">
                <a:solidFill>
                  <a:srgbClr val="202122"/>
                </a:solidFill>
                <a:highlight>
                  <a:srgbClr val="FFFFFF"/>
                </a:highlight>
                <a:latin typeface="Arial" panose="020B0604020202020204" pitchFamily="34" charset="0"/>
              </a:rPr>
              <a:t>think</a:t>
            </a:r>
            <a:r>
              <a:rPr lang="da-DK" dirty="0">
                <a:solidFill>
                  <a:srgbClr val="202122"/>
                </a:solidFill>
                <a:highlight>
                  <a:srgbClr val="FFFFFF"/>
                </a:highlight>
                <a:latin typeface="Arial" panose="020B0604020202020204" pitchFamily="34" charset="0"/>
              </a:rPr>
              <a:t>”</a:t>
            </a:r>
            <a:endParaRPr lang="da-DK" dirty="0"/>
          </a:p>
        </p:txBody>
      </p:sp>
    </p:spTree>
    <p:extLst>
      <p:ext uri="{BB962C8B-B14F-4D97-AF65-F5344CB8AC3E}">
        <p14:creationId xmlns:p14="http://schemas.microsoft.com/office/powerpoint/2010/main" val="201645082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6B005A-E70D-0313-9CC7-E57A16C0B125}"/>
              </a:ext>
            </a:extLst>
          </p:cNvPr>
          <p:cNvSpPr>
            <a:spLocks noGrp="1"/>
          </p:cNvSpPr>
          <p:nvPr>
            <p:ph type="title"/>
          </p:nvPr>
        </p:nvSpPr>
        <p:spPr/>
        <p:txBody>
          <a:bodyPr/>
          <a:lstStyle/>
          <a:p>
            <a:r>
              <a:rPr lang="da-DK" dirty="0"/>
              <a:t>Gå på jagt i </a:t>
            </a:r>
            <a:r>
              <a:rPr lang="da-DK" dirty="0" err="1"/>
              <a:t>Youtube</a:t>
            </a:r>
            <a:r>
              <a:rPr lang="da-DK" dirty="0"/>
              <a:t> efter Mintzberg!</a:t>
            </a:r>
          </a:p>
        </p:txBody>
      </p:sp>
      <p:sp>
        <p:nvSpPr>
          <p:cNvPr id="3" name="Pladsholder til indhold 2">
            <a:extLst>
              <a:ext uri="{FF2B5EF4-FFF2-40B4-BE49-F238E27FC236}">
                <a16:creationId xmlns:a16="http://schemas.microsoft.com/office/drawing/2014/main" id="{882433A9-7C43-F826-BEC1-7878C2019086}"/>
              </a:ext>
            </a:extLst>
          </p:cNvPr>
          <p:cNvSpPr>
            <a:spLocks noGrp="1"/>
          </p:cNvSpPr>
          <p:nvPr>
            <p:ph idx="1"/>
          </p:nvPr>
        </p:nvSpPr>
        <p:spPr/>
        <p:txBody>
          <a:bodyPr/>
          <a:lstStyle/>
          <a:p>
            <a:r>
              <a:rPr lang="da-DK" dirty="0">
                <a:hlinkClick r:id="rId2"/>
              </a:rPr>
              <a:t>https://www.youtube.com/watch?v=gt2F5EjdwNY</a:t>
            </a:r>
            <a:endParaRPr lang="da-DK" dirty="0"/>
          </a:p>
          <a:p>
            <a:endParaRPr lang="da-DK" dirty="0"/>
          </a:p>
          <a:p>
            <a:endParaRPr lang="da-DK" dirty="0"/>
          </a:p>
        </p:txBody>
      </p:sp>
      <p:pic>
        <p:nvPicPr>
          <p:cNvPr id="6" name="Billede 5">
            <a:extLst>
              <a:ext uri="{FF2B5EF4-FFF2-40B4-BE49-F238E27FC236}">
                <a16:creationId xmlns:a16="http://schemas.microsoft.com/office/drawing/2014/main" id="{56F4094A-78B6-9CA8-A62F-ED3E7758A5FF}"/>
              </a:ext>
            </a:extLst>
          </p:cNvPr>
          <p:cNvPicPr>
            <a:picLocks noChangeAspect="1"/>
          </p:cNvPicPr>
          <p:nvPr/>
        </p:nvPicPr>
        <p:blipFill>
          <a:blip r:embed="rId3"/>
          <a:stretch>
            <a:fillRect/>
          </a:stretch>
        </p:blipFill>
        <p:spPr>
          <a:xfrm>
            <a:off x="5027687" y="2835731"/>
            <a:ext cx="5924854" cy="3473629"/>
          </a:xfrm>
          <a:prstGeom prst="rect">
            <a:avLst/>
          </a:prstGeom>
        </p:spPr>
      </p:pic>
    </p:spTree>
    <p:extLst>
      <p:ext uri="{BB962C8B-B14F-4D97-AF65-F5344CB8AC3E}">
        <p14:creationId xmlns:p14="http://schemas.microsoft.com/office/powerpoint/2010/main" val="32568897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AC8DA-6DA9-B690-39AD-77935664413C}"/>
              </a:ext>
            </a:extLst>
          </p:cNvPr>
          <p:cNvSpPr>
            <a:spLocks noGrp="1"/>
          </p:cNvSpPr>
          <p:nvPr>
            <p:ph type="title"/>
          </p:nvPr>
        </p:nvSpPr>
        <p:spPr/>
        <p:txBody>
          <a:bodyPr/>
          <a:lstStyle/>
          <a:p>
            <a:r>
              <a:rPr lang="da-DK" dirty="0"/>
              <a:t>Snak parvis eller tre sammen</a:t>
            </a:r>
          </a:p>
        </p:txBody>
      </p:sp>
      <p:sp>
        <p:nvSpPr>
          <p:cNvPr id="3" name="Pladsholder til indhold 2">
            <a:extLst>
              <a:ext uri="{FF2B5EF4-FFF2-40B4-BE49-F238E27FC236}">
                <a16:creationId xmlns:a16="http://schemas.microsoft.com/office/drawing/2014/main" id="{9A93656A-D78E-749E-6809-C6C30648F80D}"/>
              </a:ext>
            </a:extLst>
          </p:cNvPr>
          <p:cNvSpPr>
            <a:spLocks noGrp="1"/>
          </p:cNvSpPr>
          <p:nvPr>
            <p:ph idx="1"/>
          </p:nvPr>
        </p:nvSpPr>
        <p:spPr/>
        <p:txBody>
          <a:bodyPr/>
          <a:lstStyle/>
          <a:p>
            <a:pPr algn="l">
              <a:buFont typeface="Arial" panose="020B0604020202020204" pitchFamily="34" charset="0"/>
              <a:buChar char="•"/>
            </a:pPr>
            <a:r>
              <a:rPr lang="da-DK" b="0" i="0" dirty="0">
                <a:solidFill>
                  <a:srgbClr val="333333"/>
                </a:solidFill>
                <a:effectLst/>
                <a:latin typeface="Noto Sans" panose="020B0502040504020204" pitchFamily="34" charset="0"/>
              </a:rPr>
              <a:t>Hvad menes der med den tekniske kerne?</a:t>
            </a:r>
          </a:p>
          <a:p>
            <a:pPr algn="l">
              <a:buFont typeface="Arial" panose="020B0604020202020204" pitchFamily="34" charset="0"/>
              <a:buChar char="•"/>
            </a:pPr>
            <a:r>
              <a:rPr lang="da-DK" b="0" i="0" dirty="0">
                <a:solidFill>
                  <a:srgbClr val="333333"/>
                </a:solidFill>
                <a:effectLst/>
                <a:latin typeface="Noto Sans" panose="020B0502040504020204" pitchFamily="34" charset="0"/>
              </a:rPr>
              <a:t>Hvad menes der med den tekniske støttefunktion?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Hvad menes der med den administrative støttefunktion?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Hvad menes der med topledelsen?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Hvad menes der med mellemledelsen?</a:t>
            </a:r>
          </a:p>
          <a:p>
            <a:pPr marL="0" indent="0">
              <a:buNone/>
            </a:pPr>
            <a:endParaRPr lang="da-DK" dirty="0"/>
          </a:p>
        </p:txBody>
      </p:sp>
    </p:spTree>
    <p:extLst>
      <p:ext uri="{BB962C8B-B14F-4D97-AF65-F5344CB8AC3E}">
        <p14:creationId xmlns:p14="http://schemas.microsoft.com/office/powerpoint/2010/main" val="3036249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F025FF39-8A64-A007-796D-53E059AA3B63}"/>
              </a:ext>
            </a:extLst>
          </p:cNvPr>
          <p:cNvPicPr/>
          <p:nvPr/>
        </p:nvPicPr>
        <p:blipFill>
          <a:blip r:embed="rId2" cstate="print"/>
          <a:srcRect/>
          <a:stretch>
            <a:fillRect/>
          </a:stretch>
        </p:blipFill>
        <p:spPr bwMode="auto">
          <a:xfrm>
            <a:off x="4950621" y="2198905"/>
            <a:ext cx="3383930" cy="3326378"/>
          </a:xfrm>
          <a:prstGeom prst="rect">
            <a:avLst/>
          </a:prstGeom>
          <a:noFill/>
          <a:ln w="9525">
            <a:noFill/>
            <a:miter lim="800000"/>
            <a:headEnd/>
            <a:tailEnd/>
          </a:ln>
        </p:spPr>
      </p:pic>
      <p:sp>
        <p:nvSpPr>
          <p:cNvPr id="5" name="Titel 1">
            <a:extLst>
              <a:ext uri="{FF2B5EF4-FFF2-40B4-BE49-F238E27FC236}">
                <a16:creationId xmlns:a16="http://schemas.microsoft.com/office/drawing/2014/main" id="{47A792AA-F292-AF93-B2F5-7029385AE3FF}"/>
              </a:ext>
            </a:extLst>
          </p:cNvPr>
          <p:cNvSpPr>
            <a:spLocks noGrp="1"/>
          </p:cNvSpPr>
          <p:nvPr>
            <p:ph type="title"/>
          </p:nvPr>
        </p:nvSpPr>
        <p:spPr>
          <a:xfrm>
            <a:off x="587374" y="458583"/>
            <a:ext cx="11036589" cy="1386092"/>
          </a:xfrm>
        </p:spPr>
        <p:txBody>
          <a:bodyPr/>
          <a:lstStyle/>
          <a:p>
            <a:r>
              <a:rPr lang="da-DK" dirty="0"/>
              <a:t>Mintzbergs 5 grundformer</a:t>
            </a:r>
            <a:br>
              <a:rPr lang="da-DK" dirty="0"/>
            </a:br>
            <a:r>
              <a:rPr lang="da-DK" sz="2800" b="0" dirty="0"/>
              <a:t>Grundelementer i organisationen</a:t>
            </a:r>
            <a:endParaRPr lang="da-DK" b="0" dirty="0"/>
          </a:p>
        </p:txBody>
      </p:sp>
      <p:sp>
        <p:nvSpPr>
          <p:cNvPr id="6" name="Rectangle 3">
            <a:extLst>
              <a:ext uri="{FF2B5EF4-FFF2-40B4-BE49-F238E27FC236}">
                <a16:creationId xmlns:a16="http://schemas.microsoft.com/office/drawing/2014/main" id="{E55286B0-C6C3-3269-D5F7-75AB29944CAA}"/>
              </a:ext>
            </a:extLst>
          </p:cNvPr>
          <p:cNvSpPr>
            <a:spLocks noGrp="1" noChangeArrowheads="1"/>
          </p:cNvSpPr>
          <p:nvPr>
            <p:ph idx="1"/>
          </p:nvPr>
        </p:nvSpPr>
        <p:spPr>
          <a:xfrm>
            <a:off x="587375" y="2198905"/>
            <a:ext cx="4522508" cy="3782350"/>
          </a:xfrm>
        </p:spPr>
        <p:txBody>
          <a:bodyPr>
            <a:noAutofit/>
          </a:bodyPr>
          <a:lstStyle/>
          <a:p>
            <a:pPr eaLnBrk="1" hangingPunct="1">
              <a:lnSpc>
                <a:spcPct val="90000"/>
              </a:lnSpc>
              <a:spcBef>
                <a:spcPts val="1200"/>
              </a:spcBef>
              <a:buFont typeface="Arial" panose="020B0604020202020204" pitchFamily="34" charset="0"/>
              <a:buChar char="•"/>
            </a:pPr>
            <a:r>
              <a:rPr lang="nl-BE" altLang="da-DK" sz="1800" b="1" dirty="0">
                <a:solidFill>
                  <a:srgbClr val="002060"/>
                </a:solidFill>
                <a:ea typeface="ＭＳ Ｐゴシック" pitchFamily="34" charset="-128"/>
              </a:rPr>
              <a:t>Strategic apex: </a:t>
            </a:r>
            <a:r>
              <a:rPr lang="nl-BE" altLang="da-DK" sz="1800" dirty="0">
                <a:solidFill>
                  <a:srgbClr val="002060"/>
                </a:solidFill>
                <a:ea typeface="ＭＳ Ｐゴシック" pitchFamily="34" charset="-128"/>
              </a:rPr>
              <a:t>Topledelse (bestyrelse og direktion)</a:t>
            </a:r>
          </a:p>
          <a:p>
            <a:pPr eaLnBrk="1" hangingPunct="1">
              <a:lnSpc>
                <a:spcPct val="90000"/>
              </a:lnSpc>
              <a:spcBef>
                <a:spcPts val="1200"/>
              </a:spcBef>
              <a:buFont typeface="Arial" panose="020B0604020202020204" pitchFamily="34" charset="0"/>
              <a:buChar char="•"/>
            </a:pPr>
            <a:r>
              <a:rPr lang="nl-BE" altLang="da-DK" sz="1800" b="1" dirty="0">
                <a:solidFill>
                  <a:srgbClr val="002060"/>
                </a:solidFill>
                <a:ea typeface="ＭＳ Ｐゴシック" pitchFamily="34" charset="-128"/>
              </a:rPr>
              <a:t>Middle line: </a:t>
            </a:r>
            <a:r>
              <a:rPr lang="nl-BE" altLang="da-DK" sz="1800" dirty="0">
                <a:solidFill>
                  <a:srgbClr val="002060"/>
                </a:solidFill>
                <a:ea typeface="ＭＳ Ｐゴシック" pitchFamily="34" charset="-128"/>
              </a:rPr>
              <a:t>Mellemledere der har ansvar autoritet over for linjemedarbejdere</a:t>
            </a:r>
          </a:p>
          <a:p>
            <a:pPr eaLnBrk="1" hangingPunct="1">
              <a:lnSpc>
                <a:spcPct val="90000"/>
              </a:lnSpc>
              <a:spcBef>
                <a:spcPts val="1200"/>
              </a:spcBef>
              <a:buFont typeface="Arial" panose="020B0604020202020204" pitchFamily="34" charset="0"/>
              <a:buChar char="•"/>
            </a:pPr>
            <a:r>
              <a:rPr lang="nl-BE" altLang="da-DK" sz="1800" b="1" dirty="0">
                <a:solidFill>
                  <a:srgbClr val="002060"/>
                </a:solidFill>
                <a:ea typeface="ＭＳ Ｐゴシック" pitchFamily="34" charset="-128"/>
              </a:rPr>
              <a:t>Operating core: </a:t>
            </a:r>
            <a:r>
              <a:rPr lang="nl-BE" altLang="da-DK" sz="1800" dirty="0">
                <a:solidFill>
                  <a:srgbClr val="002060"/>
                </a:solidFill>
                <a:ea typeface="ＭＳ Ｐゴシック" pitchFamily="34" charset="-128"/>
              </a:rPr>
              <a:t>Linjemedarbejdere der har ansvaret for kerneopgaver i organisationen </a:t>
            </a:r>
          </a:p>
          <a:p>
            <a:pPr eaLnBrk="1" hangingPunct="1">
              <a:lnSpc>
                <a:spcPct val="90000"/>
              </a:lnSpc>
              <a:spcBef>
                <a:spcPts val="1200"/>
              </a:spcBef>
              <a:buFont typeface="Arial" panose="020B0604020202020204" pitchFamily="34" charset="0"/>
              <a:buChar char="•"/>
            </a:pPr>
            <a:r>
              <a:rPr lang="nl-BE" altLang="da-DK" sz="1800" b="1" dirty="0">
                <a:solidFill>
                  <a:srgbClr val="002060"/>
                </a:solidFill>
                <a:ea typeface="ＭＳ Ｐゴシック" pitchFamily="34" charset="-128"/>
              </a:rPr>
              <a:t>Technostructure:</a:t>
            </a:r>
            <a:r>
              <a:rPr lang="nl-BE" altLang="da-DK" sz="1800" dirty="0">
                <a:solidFill>
                  <a:srgbClr val="002060"/>
                </a:solidFill>
                <a:ea typeface="ＭＳ Ｐゴシック" pitchFamily="34" charset="-128"/>
              </a:rPr>
              <a:t> Afdelinger og medarbejdere der har ansvar for analyse og rådgivning relateret til kerneopgaverne i organisationen</a:t>
            </a:r>
          </a:p>
          <a:p>
            <a:pPr eaLnBrk="1" hangingPunct="1">
              <a:lnSpc>
                <a:spcPct val="90000"/>
              </a:lnSpc>
              <a:spcBef>
                <a:spcPts val="1200"/>
              </a:spcBef>
              <a:buFont typeface="Arial" panose="020B0604020202020204" pitchFamily="34" charset="0"/>
              <a:buChar char="•"/>
            </a:pPr>
            <a:r>
              <a:rPr lang="nl-BE" altLang="da-DK" sz="1800" b="1" dirty="0">
                <a:solidFill>
                  <a:srgbClr val="002060"/>
                </a:solidFill>
                <a:ea typeface="ＭＳ Ｐゴシック" pitchFamily="34" charset="-128"/>
              </a:rPr>
              <a:t>Support staff: </a:t>
            </a:r>
            <a:r>
              <a:rPr lang="nl-BE" altLang="da-DK" sz="1800" dirty="0">
                <a:solidFill>
                  <a:srgbClr val="002060"/>
                </a:solidFill>
                <a:ea typeface="ＭＳ Ｐゴシック" pitchFamily="34" charset="-128"/>
              </a:rPr>
              <a:t>Opgaver der har til formål at støtte (bredt) op om organisation</a:t>
            </a:r>
            <a:endParaRPr lang="en-GB" altLang="da-DK" sz="1800" dirty="0">
              <a:solidFill>
                <a:srgbClr val="002060"/>
              </a:solidFill>
              <a:ea typeface="ＭＳ Ｐゴシック" pitchFamily="34" charset="-128"/>
            </a:endParaRPr>
          </a:p>
        </p:txBody>
      </p:sp>
      <p:pic>
        <p:nvPicPr>
          <p:cNvPr id="7" name="Picture 2">
            <a:extLst>
              <a:ext uri="{FF2B5EF4-FFF2-40B4-BE49-F238E27FC236}">
                <a16:creationId xmlns:a16="http://schemas.microsoft.com/office/drawing/2014/main" id="{F3EDDA85-46A4-F88C-37C1-7748C7E5E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5167" y="2471018"/>
            <a:ext cx="3453608" cy="278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367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8">
            <a:extLst>
              <a:ext uri="{FF2B5EF4-FFF2-40B4-BE49-F238E27FC236}">
                <a16:creationId xmlns:a16="http://schemas.microsoft.com/office/drawing/2014/main" id="{1F6FCCDC-5120-5884-248F-B77E54958952}"/>
              </a:ext>
            </a:extLst>
          </p:cNvPr>
          <p:cNvPicPr>
            <a:picLocks noGrp="1" noChangeAspect="1"/>
          </p:cNvPicPr>
          <p:nvPr>
            <p:ph idx="1"/>
          </p:nvPr>
        </p:nvPicPr>
        <p:blipFill>
          <a:blip r:embed="rId3"/>
          <a:stretch>
            <a:fillRect/>
          </a:stretch>
        </p:blipFill>
        <p:spPr>
          <a:xfrm>
            <a:off x="1627109" y="2286000"/>
            <a:ext cx="8513919" cy="4022725"/>
          </a:xfrm>
        </p:spPr>
      </p:pic>
      <p:sp>
        <p:nvSpPr>
          <p:cNvPr id="7" name="Titel 6">
            <a:extLst>
              <a:ext uri="{FF2B5EF4-FFF2-40B4-BE49-F238E27FC236}">
                <a16:creationId xmlns:a16="http://schemas.microsoft.com/office/drawing/2014/main" id="{515323A9-DBF0-80D0-89B6-D99422B437A0}"/>
              </a:ext>
            </a:extLst>
          </p:cNvPr>
          <p:cNvSpPr>
            <a:spLocks noGrp="1"/>
          </p:cNvSpPr>
          <p:nvPr>
            <p:ph type="title"/>
          </p:nvPr>
        </p:nvSpPr>
        <p:spPr/>
        <p:txBody>
          <a:bodyPr/>
          <a:lstStyle/>
          <a:p>
            <a:r>
              <a:rPr lang="da-DK" dirty="0"/>
              <a:t>Forklar mig denne model</a:t>
            </a:r>
          </a:p>
        </p:txBody>
      </p:sp>
    </p:spTree>
    <p:extLst>
      <p:ext uri="{BB962C8B-B14F-4D97-AF65-F5344CB8AC3E}">
        <p14:creationId xmlns:p14="http://schemas.microsoft.com/office/powerpoint/2010/main" val="288367840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23234-1F9A-EACF-F3D2-4E4D8F874EC4}"/>
              </a:ext>
            </a:extLst>
          </p:cNvPr>
          <p:cNvSpPr>
            <a:spLocks noGrp="1"/>
          </p:cNvSpPr>
          <p:nvPr>
            <p:ph type="title"/>
          </p:nvPr>
        </p:nvSpPr>
        <p:spPr>
          <a:xfrm>
            <a:off x="2003842" y="32657"/>
            <a:ext cx="9720072" cy="1499616"/>
          </a:xfrm>
        </p:spPr>
        <p:txBody>
          <a:bodyPr>
            <a:normAutofit/>
          </a:bodyPr>
          <a:lstStyle/>
          <a:p>
            <a:r>
              <a:rPr lang="da-DK" sz="4400" b="1" dirty="0"/>
              <a:t>Den funktionelle organisationsstruktur</a:t>
            </a:r>
            <a:br>
              <a:rPr lang="da-DK" b="1" dirty="0"/>
            </a:br>
            <a:endParaRPr lang="da-DK" dirty="0"/>
          </a:p>
        </p:txBody>
      </p:sp>
      <p:graphicFrame>
        <p:nvGraphicFramePr>
          <p:cNvPr id="4" name="Diagram 3">
            <a:extLst>
              <a:ext uri="{FF2B5EF4-FFF2-40B4-BE49-F238E27FC236}">
                <a16:creationId xmlns:a16="http://schemas.microsoft.com/office/drawing/2014/main" id="{613AA0B3-096A-4C11-07A2-D8196FD9F57B}"/>
              </a:ext>
            </a:extLst>
          </p:cNvPr>
          <p:cNvGraphicFramePr>
            <a:graphicFrameLocks/>
          </p:cNvGraphicFramePr>
          <p:nvPr/>
        </p:nvGraphicFramePr>
        <p:xfrm>
          <a:off x="-15894" y="762000"/>
          <a:ext cx="12207893" cy="5932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68463459"/>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8663D4E7-7863-F4BE-C66C-69604F3BF803}"/>
              </a:ext>
            </a:extLst>
          </p:cNvPr>
          <p:cNvPicPr>
            <a:picLocks noGrp="1" noChangeAspect="1"/>
          </p:cNvPicPr>
          <p:nvPr>
            <p:ph idx="1"/>
          </p:nvPr>
        </p:nvPicPr>
        <p:blipFill>
          <a:blip r:embed="rId2"/>
          <a:stretch>
            <a:fillRect/>
          </a:stretch>
        </p:blipFill>
        <p:spPr>
          <a:xfrm rot="16200000">
            <a:off x="-1866996" y="2795462"/>
            <a:ext cx="5778797" cy="2044805"/>
          </a:xfrm>
        </p:spPr>
      </p:pic>
      <p:sp>
        <p:nvSpPr>
          <p:cNvPr id="2" name="Titel 1">
            <a:extLst>
              <a:ext uri="{FF2B5EF4-FFF2-40B4-BE49-F238E27FC236}">
                <a16:creationId xmlns:a16="http://schemas.microsoft.com/office/drawing/2014/main" id="{3569D792-04CD-7EC6-F6F8-3B62206CF3DD}"/>
              </a:ext>
            </a:extLst>
          </p:cNvPr>
          <p:cNvSpPr>
            <a:spLocks noGrp="1"/>
          </p:cNvSpPr>
          <p:nvPr>
            <p:ph type="title"/>
          </p:nvPr>
        </p:nvSpPr>
        <p:spPr>
          <a:xfrm>
            <a:off x="2471928" y="10886"/>
            <a:ext cx="9720072" cy="1499616"/>
          </a:xfrm>
        </p:spPr>
        <p:txBody>
          <a:bodyPr/>
          <a:lstStyle/>
          <a:p>
            <a:r>
              <a:rPr lang="da-DK" b="1" dirty="0"/>
              <a:t>Divisionsstrukturen</a:t>
            </a:r>
            <a:endParaRPr lang="da-DK" dirty="0"/>
          </a:p>
        </p:txBody>
      </p:sp>
      <p:pic>
        <p:nvPicPr>
          <p:cNvPr id="7" name="Billede 6">
            <a:extLst>
              <a:ext uri="{FF2B5EF4-FFF2-40B4-BE49-F238E27FC236}">
                <a16:creationId xmlns:a16="http://schemas.microsoft.com/office/drawing/2014/main" id="{23FC62FB-CC40-B115-B288-601770A0C987}"/>
              </a:ext>
            </a:extLst>
          </p:cNvPr>
          <p:cNvPicPr>
            <a:picLocks noChangeAspect="1"/>
          </p:cNvPicPr>
          <p:nvPr/>
        </p:nvPicPr>
        <p:blipFill>
          <a:blip r:embed="rId3"/>
          <a:stretch>
            <a:fillRect/>
          </a:stretch>
        </p:blipFill>
        <p:spPr>
          <a:xfrm>
            <a:off x="6134756" y="2535099"/>
            <a:ext cx="5734345" cy="4172164"/>
          </a:xfrm>
          <a:prstGeom prst="rect">
            <a:avLst/>
          </a:prstGeom>
        </p:spPr>
      </p:pic>
      <p:pic>
        <p:nvPicPr>
          <p:cNvPr id="4" name="Billede 3">
            <a:extLst>
              <a:ext uri="{FF2B5EF4-FFF2-40B4-BE49-F238E27FC236}">
                <a16:creationId xmlns:a16="http://schemas.microsoft.com/office/drawing/2014/main" id="{A5ACE7BE-BCE8-5C6A-A96E-164EA4A2875E}"/>
              </a:ext>
            </a:extLst>
          </p:cNvPr>
          <p:cNvPicPr>
            <a:picLocks noChangeAspect="1"/>
          </p:cNvPicPr>
          <p:nvPr/>
        </p:nvPicPr>
        <p:blipFill>
          <a:blip r:embed="rId4"/>
          <a:stretch>
            <a:fillRect/>
          </a:stretch>
        </p:blipFill>
        <p:spPr>
          <a:xfrm>
            <a:off x="2479338" y="1271384"/>
            <a:ext cx="6191568" cy="1263715"/>
          </a:xfrm>
          <a:prstGeom prst="rect">
            <a:avLst/>
          </a:prstGeom>
        </p:spPr>
      </p:pic>
      <p:pic>
        <p:nvPicPr>
          <p:cNvPr id="8" name="Billede 7">
            <a:extLst>
              <a:ext uri="{FF2B5EF4-FFF2-40B4-BE49-F238E27FC236}">
                <a16:creationId xmlns:a16="http://schemas.microsoft.com/office/drawing/2014/main" id="{4179F4AF-50E8-85A7-8DEF-6337B87824BD}"/>
              </a:ext>
            </a:extLst>
          </p:cNvPr>
          <p:cNvPicPr>
            <a:picLocks noChangeAspect="1"/>
          </p:cNvPicPr>
          <p:nvPr/>
        </p:nvPicPr>
        <p:blipFill>
          <a:blip r:embed="rId5"/>
          <a:stretch>
            <a:fillRect/>
          </a:stretch>
        </p:blipFill>
        <p:spPr>
          <a:xfrm>
            <a:off x="2241352" y="3211408"/>
            <a:ext cx="3854648" cy="2819545"/>
          </a:xfrm>
          <a:prstGeom prst="rect">
            <a:avLst/>
          </a:prstGeom>
        </p:spPr>
      </p:pic>
      <p:pic>
        <p:nvPicPr>
          <p:cNvPr id="10" name="Billede 9">
            <a:extLst>
              <a:ext uri="{FF2B5EF4-FFF2-40B4-BE49-F238E27FC236}">
                <a16:creationId xmlns:a16="http://schemas.microsoft.com/office/drawing/2014/main" id="{3DC785D5-8A4C-7C59-0E7E-BED0837E3386}"/>
              </a:ext>
            </a:extLst>
          </p:cNvPr>
          <p:cNvPicPr>
            <a:picLocks noChangeAspect="1"/>
          </p:cNvPicPr>
          <p:nvPr/>
        </p:nvPicPr>
        <p:blipFill>
          <a:blip r:embed="rId6"/>
          <a:stretch>
            <a:fillRect/>
          </a:stretch>
        </p:blipFill>
        <p:spPr>
          <a:xfrm rot="1138123">
            <a:off x="9314279" y="745287"/>
            <a:ext cx="1911448" cy="1530429"/>
          </a:xfrm>
          <a:prstGeom prst="rect">
            <a:avLst/>
          </a:prstGeom>
        </p:spPr>
      </p:pic>
      <p:pic>
        <p:nvPicPr>
          <p:cNvPr id="12" name="Billede 11">
            <a:extLst>
              <a:ext uri="{FF2B5EF4-FFF2-40B4-BE49-F238E27FC236}">
                <a16:creationId xmlns:a16="http://schemas.microsoft.com/office/drawing/2014/main" id="{BA501FCB-529E-6E11-0100-3B513B4AD588}"/>
              </a:ext>
            </a:extLst>
          </p:cNvPr>
          <p:cNvPicPr>
            <a:picLocks noChangeAspect="1"/>
          </p:cNvPicPr>
          <p:nvPr/>
        </p:nvPicPr>
        <p:blipFill>
          <a:blip r:embed="rId7"/>
          <a:stretch>
            <a:fillRect/>
          </a:stretch>
        </p:blipFill>
        <p:spPr>
          <a:xfrm>
            <a:off x="9295839" y="5835749"/>
            <a:ext cx="2896161" cy="1092140"/>
          </a:xfrm>
          <a:prstGeom prst="rect">
            <a:avLst/>
          </a:prstGeom>
        </p:spPr>
      </p:pic>
    </p:spTree>
    <p:extLst>
      <p:ext uri="{BB962C8B-B14F-4D97-AF65-F5344CB8AC3E}">
        <p14:creationId xmlns:p14="http://schemas.microsoft.com/office/powerpoint/2010/main" val="331954415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F41FFB6-6266-F431-C5EC-08DCCBDBD4A2}"/>
              </a:ext>
            </a:extLst>
          </p:cNvPr>
          <p:cNvPicPr>
            <a:picLocks noChangeAspect="1"/>
          </p:cNvPicPr>
          <p:nvPr/>
        </p:nvPicPr>
        <p:blipFill>
          <a:blip r:embed="rId2"/>
          <a:stretch>
            <a:fillRect/>
          </a:stretch>
        </p:blipFill>
        <p:spPr>
          <a:xfrm rot="920238">
            <a:off x="7743758" y="1060486"/>
            <a:ext cx="4083260" cy="1473276"/>
          </a:xfrm>
          <a:prstGeom prst="rect">
            <a:avLst/>
          </a:prstGeom>
        </p:spPr>
      </p:pic>
      <p:sp>
        <p:nvSpPr>
          <p:cNvPr id="2" name="Titel 1">
            <a:extLst>
              <a:ext uri="{FF2B5EF4-FFF2-40B4-BE49-F238E27FC236}">
                <a16:creationId xmlns:a16="http://schemas.microsoft.com/office/drawing/2014/main" id="{3569D792-04CD-7EC6-F6F8-3B62206CF3DD}"/>
              </a:ext>
            </a:extLst>
          </p:cNvPr>
          <p:cNvSpPr>
            <a:spLocks noGrp="1"/>
          </p:cNvSpPr>
          <p:nvPr>
            <p:ph type="title"/>
          </p:nvPr>
        </p:nvSpPr>
        <p:spPr>
          <a:xfrm>
            <a:off x="1633728" y="37741"/>
            <a:ext cx="9720072" cy="1499616"/>
          </a:xfrm>
        </p:spPr>
        <p:txBody>
          <a:bodyPr>
            <a:normAutofit/>
          </a:bodyPr>
          <a:lstStyle/>
          <a:p>
            <a:r>
              <a:rPr lang="da-DK" sz="4400" b="1" dirty="0"/>
              <a:t>Den geografiske organisationsstruktur</a:t>
            </a:r>
            <a:br>
              <a:rPr lang="da-DK" b="1" dirty="0"/>
            </a:br>
            <a:endParaRPr lang="da-DK" dirty="0"/>
          </a:p>
        </p:txBody>
      </p:sp>
      <p:pic>
        <p:nvPicPr>
          <p:cNvPr id="5" name="Pladsholder til indhold 4">
            <a:extLst>
              <a:ext uri="{FF2B5EF4-FFF2-40B4-BE49-F238E27FC236}">
                <a16:creationId xmlns:a16="http://schemas.microsoft.com/office/drawing/2014/main" id="{2749FE33-B278-14D6-3B6F-771879414F8A}"/>
              </a:ext>
            </a:extLst>
          </p:cNvPr>
          <p:cNvPicPr>
            <a:picLocks noGrp="1" noChangeAspect="1"/>
          </p:cNvPicPr>
          <p:nvPr>
            <p:ph idx="1"/>
          </p:nvPr>
        </p:nvPicPr>
        <p:blipFill>
          <a:blip r:embed="rId3"/>
          <a:stretch>
            <a:fillRect/>
          </a:stretch>
        </p:blipFill>
        <p:spPr>
          <a:xfrm rot="16200000">
            <a:off x="-2067075" y="3054515"/>
            <a:ext cx="5810549" cy="1720938"/>
          </a:xfrm>
        </p:spPr>
      </p:pic>
      <p:pic>
        <p:nvPicPr>
          <p:cNvPr id="8" name="Billede 7">
            <a:extLst>
              <a:ext uri="{FF2B5EF4-FFF2-40B4-BE49-F238E27FC236}">
                <a16:creationId xmlns:a16="http://schemas.microsoft.com/office/drawing/2014/main" id="{90FC2479-78F6-857A-C522-E22D1D586930}"/>
              </a:ext>
            </a:extLst>
          </p:cNvPr>
          <p:cNvPicPr>
            <a:picLocks noChangeAspect="1"/>
          </p:cNvPicPr>
          <p:nvPr/>
        </p:nvPicPr>
        <p:blipFill>
          <a:blip r:embed="rId4"/>
          <a:stretch>
            <a:fillRect/>
          </a:stretch>
        </p:blipFill>
        <p:spPr>
          <a:xfrm>
            <a:off x="1985733" y="1979085"/>
            <a:ext cx="6229670" cy="3149762"/>
          </a:xfrm>
          <a:prstGeom prst="rect">
            <a:avLst/>
          </a:prstGeom>
        </p:spPr>
      </p:pic>
      <p:pic>
        <p:nvPicPr>
          <p:cNvPr id="10" name="Billede 9">
            <a:extLst>
              <a:ext uri="{FF2B5EF4-FFF2-40B4-BE49-F238E27FC236}">
                <a16:creationId xmlns:a16="http://schemas.microsoft.com/office/drawing/2014/main" id="{ED742593-6165-98BF-9C2C-B40EDA516FC0}"/>
              </a:ext>
            </a:extLst>
          </p:cNvPr>
          <p:cNvPicPr>
            <a:picLocks noChangeAspect="1"/>
          </p:cNvPicPr>
          <p:nvPr/>
        </p:nvPicPr>
        <p:blipFill>
          <a:blip r:embed="rId5"/>
          <a:stretch>
            <a:fillRect/>
          </a:stretch>
        </p:blipFill>
        <p:spPr>
          <a:xfrm>
            <a:off x="1985733" y="5648379"/>
            <a:ext cx="6121715" cy="895396"/>
          </a:xfrm>
          <a:prstGeom prst="rect">
            <a:avLst/>
          </a:prstGeom>
        </p:spPr>
      </p:pic>
      <p:pic>
        <p:nvPicPr>
          <p:cNvPr id="12" name="Billede 11">
            <a:extLst>
              <a:ext uri="{FF2B5EF4-FFF2-40B4-BE49-F238E27FC236}">
                <a16:creationId xmlns:a16="http://schemas.microsoft.com/office/drawing/2014/main" id="{B773E43A-6EFA-0201-107E-9079C2C0D8E9}"/>
              </a:ext>
            </a:extLst>
          </p:cNvPr>
          <p:cNvPicPr>
            <a:picLocks noChangeAspect="1"/>
          </p:cNvPicPr>
          <p:nvPr/>
        </p:nvPicPr>
        <p:blipFill>
          <a:blip r:embed="rId6"/>
          <a:stretch>
            <a:fillRect/>
          </a:stretch>
        </p:blipFill>
        <p:spPr>
          <a:xfrm>
            <a:off x="9059873" y="4552252"/>
            <a:ext cx="2044805" cy="1759040"/>
          </a:xfrm>
          <a:prstGeom prst="rect">
            <a:avLst/>
          </a:prstGeom>
        </p:spPr>
      </p:pic>
    </p:spTree>
    <p:extLst>
      <p:ext uri="{BB962C8B-B14F-4D97-AF65-F5344CB8AC3E}">
        <p14:creationId xmlns:p14="http://schemas.microsoft.com/office/powerpoint/2010/main" val="97626967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33381FB4-12EB-4CA4-55D4-F4258E5604C8}"/>
              </a:ext>
            </a:extLst>
          </p:cNvPr>
          <p:cNvPicPr>
            <a:picLocks noGrp="1" noChangeAspect="1"/>
          </p:cNvPicPr>
          <p:nvPr>
            <p:ph idx="1"/>
          </p:nvPr>
        </p:nvPicPr>
        <p:blipFill>
          <a:blip r:embed="rId2"/>
          <a:stretch>
            <a:fillRect/>
          </a:stretch>
        </p:blipFill>
        <p:spPr>
          <a:xfrm rot="16200000">
            <a:off x="-1532050" y="1959606"/>
            <a:ext cx="6430444" cy="3366343"/>
          </a:xfrm>
        </p:spPr>
      </p:pic>
      <p:sp>
        <p:nvSpPr>
          <p:cNvPr id="2" name="Titel 1">
            <a:extLst>
              <a:ext uri="{FF2B5EF4-FFF2-40B4-BE49-F238E27FC236}">
                <a16:creationId xmlns:a16="http://schemas.microsoft.com/office/drawing/2014/main" id="{3569D792-04CD-7EC6-F6F8-3B62206CF3DD}"/>
              </a:ext>
            </a:extLst>
          </p:cNvPr>
          <p:cNvSpPr>
            <a:spLocks noGrp="1"/>
          </p:cNvSpPr>
          <p:nvPr>
            <p:ph type="title"/>
          </p:nvPr>
        </p:nvSpPr>
        <p:spPr>
          <a:xfrm>
            <a:off x="2624328" y="0"/>
            <a:ext cx="9720072" cy="1499616"/>
          </a:xfrm>
        </p:spPr>
        <p:txBody>
          <a:bodyPr/>
          <a:lstStyle/>
          <a:p>
            <a:r>
              <a:rPr lang="da-DK" b="1" dirty="0"/>
              <a:t>Matrix-strukturen</a:t>
            </a:r>
            <a:endParaRPr lang="da-DK" dirty="0"/>
          </a:p>
        </p:txBody>
      </p:sp>
      <p:pic>
        <p:nvPicPr>
          <p:cNvPr id="4" name="Billede 3">
            <a:extLst>
              <a:ext uri="{FF2B5EF4-FFF2-40B4-BE49-F238E27FC236}">
                <a16:creationId xmlns:a16="http://schemas.microsoft.com/office/drawing/2014/main" id="{5FBFA694-E7B2-42BE-3B6B-FC7463B51A45}"/>
              </a:ext>
            </a:extLst>
          </p:cNvPr>
          <p:cNvPicPr>
            <a:picLocks noChangeAspect="1"/>
          </p:cNvPicPr>
          <p:nvPr/>
        </p:nvPicPr>
        <p:blipFill>
          <a:blip r:embed="rId3"/>
          <a:stretch>
            <a:fillRect/>
          </a:stretch>
        </p:blipFill>
        <p:spPr>
          <a:xfrm>
            <a:off x="3366344" y="1181960"/>
            <a:ext cx="6153466" cy="1816193"/>
          </a:xfrm>
          <a:prstGeom prst="rect">
            <a:avLst/>
          </a:prstGeom>
        </p:spPr>
      </p:pic>
      <p:pic>
        <p:nvPicPr>
          <p:cNvPr id="7" name="Billede 6">
            <a:extLst>
              <a:ext uri="{FF2B5EF4-FFF2-40B4-BE49-F238E27FC236}">
                <a16:creationId xmlns:a16="http://schemas.microsoft.com/office/drawing/2014/main" id="{9B4DE71A-791B-8C6E-74E0-9BD873F76131}"/>
              </a:ext>
            </a:extLst>
          </p:cNvPr>
          <p:cNvPicPr>
            <a:picLocks noChangeAspect="1"/>
          </p:cNvPicPr>
          <p:nvPr/>
        </p:nvPicPr>
        <p:blipFill>
          <a:blip r:embed="rId4"/>
          <a:stretch>
            <a:fillRect/>
          </a:stretch>
        </p:blipFill>
        <p:spPr>
          <a:xfrm>
            <a:off x="4347303" y="3356440"/>
            <a:ext cx="6274122" cy="1644735"/>
          </a:xfrm>
          <a:prstGeom prst="rect">
            <a:avLst/>
          </a:prstGeom>
        </p:spPr>
      </p:pic>
      <p:pic>
        <p:nvPicPr>
          <p:cNvPr id="11" name="Billede 10">
            <a:extLst>
              <a:ext uri="{FF2B5EF4-FFF2-40B4-BE49-F238E27FC236}">
                <a16:creationId xmlns:a16="http://schemas.microsoft.com/office/drawing/2014/main" id="{3D6021F8-4702-EAB0-D80D-69722E7A5D54}"/>
              </a:ext>
            </a:extLst>
          </p:cNvPr>
          <p:cNvPicPr>
            <a:picLocks noChangeAspect="1"/>
          </p:cNvPicPr>
          <p:nvPr/>
        </p:nvPicPr>
        <p:blipFill>
          <a:blip r:embed="rId5"/>
          <a:stretch>
            <a:fillRect/>
          </a:stretch>
        </p:blipFill>
        <p:spPr>
          <a:xfrm rot="20599254">
            <a:off x="9165770" y="4693632"/>
            <a:ext cx="3153537" cy="2080685"/>
          </a:xfrm>
          <a:prstGeom prst="rect">
            <a:avLst/>
          </a:prstGeom>
        </p:spPr>
      </p:pic>
      <p:pic>
        <p:nvPicPr>
          <p:cNvPr id="9" name="Billede 8">
            <a:extLst>
              <a:ext uri="{FF2B5EF4-FFF2-40B4-BE49-F238E27FC236}">
                <a16:creationId xmlns:a16="http://schemas.microsoft.com/office/drawing/2014/main" id="{F4CEA1F1-2E1A-0F3E-4E71-FC82D14BC18C}"/>
              </a:ext>
            </a:extLst>
          </p:cNvPr>
          <p:cNvPicPr>
            <a:picLocks noChangeAspect="1"/>
          </p:cNvPicPr>
          <p:nvPr/>
        </p:nvPicPr>
        <p:blipFill>
          <a:blip r:embed="rId6"/>
          <a:stretch>
            <a:fillRect/>
          </a:stretch>
        </p:blipFill>
        <p:spPr>
          <a:xfrm>
            <a:off x="10261826" y="592784"/>
            <a:ext cx="1600282" cy="1835244"/>
          </a:xfrm>
          <a:prstGeom prst="rect">
            <a:avLst/>
          </a:prstGeom>
        </p:spPr>
      </p:pic>
    </p:spTree>
    <p:extLst>
      <p:ext uri="{BB962C8B-B14F-4D97-AF65-F5344CB8AC3E}">
        <p14:creationId xmlns:p14="http://schemas.microsoft.com/office/powerpoint/2010/main" val="405835930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EBBC1-BF5E-096F-D5ED-40E4F7644A6F}"/>
              </a:ext>
            </a:extLst>
          </p:cNvPr>
          <p:cNvSpPr>
            <a:spLocks noGrp="1"/>
          </p:cNvSpPr>
          <p:nvPr>
            <p:ph type="title"/>
          </p:nvPr>
        </p:nvSpPr>
        <p:spPr/>
        <p:txBody>
          <a:bodyPr/>
          <a:lstStyle/>
          <a:p>
            <a:r>
              <a:rPr lang="da-DK" dirty="0"/>
              <a:t>Den horisontale/projektbaserede organisationsstruktur</a:t>
            </a:r>
          </a:p>
        </p:txBody>
      </p:sp>
      <p:pic>
        <p:nvPicPr>
          <p:cNvPr id="5" name="Pladsholder til indhold 4">
            <a:extLst>
              <a:ext uri="{FF2B5EF4-FFF2-40B4-BE49-F238E27FC236}">
                <a16:creationId xmlns:a16="http://schemas.microsoft.com/office/drawing/2014/main" id="{38C90B29-A639-D112-E7D7-49D68DD3DA17}"/>
              </a:ext>
            </a:extLst>
          </p:cNvPr>
          <p:cNvPicPr>
            <a:picLocks noGrp="1" noChangeAspect="1"/>
          </p:cNvPicPr>
          <p:nvPr>
            <p:ph sz="half" idx="1"/>
          </p:nvPr>
        </p:nvPicPr>
        <p:blipFill>
          <a:blip r:embed="rId2"/>
          <a:stretch>
            <a:fillRect/>
          </a:stretch>
        </p:blipFill>
        <p:spPr>
          <a:xfrm rot="16200000">
            <a:off x="-884514" y="2987951"/>
            <a:ext cx="4754562" cy="2985535"/>
          </a:xfrm>
        </p:spPr>
      </p:pic>
      <p:pic>
        <p:nvPicPr>
          <p:cNvPr id="6" name="Pladsholder til indhold 5">
            <a:extLst>
              <a:ext uri="{FF2B5EF4-FFF2-40B4-BE49-F238E27FC236}">
                <a16:creationId xmlns:a16="http://schemas.microsoft.com/office/drawing/2014/main" id="{512C2073-82AE-2BBF-DCAF-7CC996E46B75}"/>
              </a:ext>
            </a:extLst>
          </p:cNvPr>
          <p:cNvPicPr>
            <a:picLocks noGrp="1" noChangeAspect="1"/>
          </p:cNvPicPr>
          <p:nvPr>
            <p:ph sz="half" idx="2"/>
          </p:nvPr>
        </p:nvPicPr>
        <p:blipFill>
          <a:blip r:embed="rId3"/>
          <a:stretch>
            <a:fillRect/>
          </a:stretch>
        </p:blipFill>
        <p:spPr>
          <a:xfrm>
            <a:off x="3222171" y="3429000"/>
            <a:ext cx="8727829" cy="3159191"/>
          </a:xfrm>
          <a:prstGeom prst="rect">
            <a:avLst/>
          </a:prstGeom>
        </p:spPr>
      </p:pic>
      <p:sp>
        <p:nvSpPr>
          <p:cNvPr id="8" name="Tekstfelt 7">
            <a:extLst>
              <a:ext uri="{FF2B5EF4-FFF2-40B4-BE49-F238E27FC236}">
                <a16:creationId xmlns:a16="http://schemas.microsoft.com/office/drawing/2014/main" id="{E98EE2EA-B7EF-189A-A266-FB4BD9E62661}"/>
              </a:ext>
            </a:extLst>
          </p:cNvPr>
          <p:cNvSpPr txBox="1"/>
          <p:nvPr/>
        </p:nvSpPr>
        <p:spPr>
          <a:xfrm>
            <a:off x="3758420" y="1816465"/>
            <a:ext cx="6096000" cy="1200329"/>
          </a:xfrm>
          <a:prstGeom prst="rect">
            <a:avLst/>
          </a:prstGeom>
          <a:noFill/>
        </p:spPr>
        <p:txBody>
          <a:bodyPr wrap="square">
            <a:spAutoFit/>
          </a:bodyPr>
          <a:lstStyle/>
          <a:p>
            <a:br>
              <a:rPr lang="da-DK" dirty="0"/>
            </a:br>
            <a:r>
              <a:rPr lang="da-DK" dirty="0"/>
              <a:t>I en horisontal organisationsstruktur opbygges organisationsstrukturen efter de processer, der skal til for at håndtere forskellige krav fra kunderne</a:t>
            </a:r>
            <a:r>
              <a:rPr lang="da-DK" b="0" i="0" dirty="0">
                <a:solidFill>
                  <a:srgbClr val="333333"/>
                </a:solidFill>
                <a:effectLst/>
                <a:highlight>
                  <a:srgbClr val="FFFFFF"/>
                </a:highlight>
                <a:latin typeface="Noto Sans" panose="020B0502040504020204" pitchFamily="34" charset="0"/>
              </a:rPr>
              <a:t>. </a:t>
            </a:r>
            <a:endParaRPr lang="da-DK" dirty="0"/>
          </a:p>
        </p:txBody>
      </p:sp>
      <p:pic>
        <p:nvPicPr>
          <p:cNvPr id="10" name="Billede 9">
            <a:extLst>
              <a:ext uri="{FF2B5EF4-FFF2-40B4-BE49-F238E27FC236}">
                <a16:creationId xmlns:a16="http://schemas.microsoft.com/office/drawing/2014/main" id="{3A15496F-BF22-714D-EC9A-D2A741F74545}"/>
              </a:ext>
            </a:extLst>
          </p:cNvPr>
          <p:cNvPicPr>
            <a:picLocks noChangeAspect="1"/>
          </p:cNvPicPr>
          <p:nvPr/>
        </p:nvPicPr>
        <p:blipFill>
          <a:blip r:embed="rId4"/>
          <a:stretch>
            <a:fillRect/>
          </a:stretch>
        </p:blipFill>
        <p:spPr>
          <a:xfrm>
            <a:off x="10083766" y="550758"/>
            <a:ext cx="1320868" cy="1568531"/>
          </a:xfrm>
          <a:prstGeom prst="rect">
            <a:avLst/>
          </a:prstGeom>
        </p:spPr>
      </p:pic>
    </p:spTree>
    <p:extLst>
      <p:ext uri="{BB962C8B-B14F-4D97-AF65-F5344CB8AC3E}">
        <p14:creationId xmlns:p14="http://schemas.microsoft.com/office/powerpoint/2010/main" val="2910874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E9CEC2D9-89C9-938F-0C48-96C14D15EE35}"/>
              </a:ext>
            </a:extLst>
          </p:cNvPr>
          <p:cNvPicPr>
            <a:picLocks noChangeAspect="1"/>
          </p:cNvPicPr>
          <p:nvPr/>
        </p:nvPicPr>
        <p:blipFill>
          <a:blip r:embed="rId2"/>
          <a:stretch>
            <a:fillRect/>
          </a:stretch>
        </p:blipFill>
        <p:spPr>
          <a:xfrm>
            <a:off x="3403501" y="3107111"/>
            <a:ext cx="8541189" cy="3549832"/>
          </a:xfrm>
          <a:prstGeom prst="rect">
            <a:avLst/>
          </a:prstGeom>
        </p:spPr>
      </p:pic>
      <p:pic>
        <p:nvPicPr>
          <p:cNvPr id="5" name="Pladsholder til indhold 4">
            <a:extLst>
              <a:ext uri="{FF2B5EF4-FFF2-40B4-BE49-F238E27FC236}">
                <a16:creationId xmlns:a16="http://schemas.microsoft.com/office/drawing/2014/main" id="{FD0E2E3E-7E54-2AAB-1A44-A7299474872E}"/>
              </a:ext>
            </a:extLst>
          </p:cNvPr>
          <p:cNvPicPr>
            <a:picLocks noGrp="1" noChangeAspect="1"/>
          </p:cNvPicPr>
          <p:nvPr>
            <p:ph idx="1"/>
          </p:nvPr>
        </p:nvPicPr>
        <p:blipFill>
          <a:blip r:embed="rId3"/>
          <a:stretch>
            <a:fillRect/>
          </a:stretch>
        </p:blipFill>
        <p:spPr>
          <a:xfrm rot="16200000">
            <a:off x="-1651085" y="2063504"/>
            <a:ext cx="6445581" cy="3143412"/>
          </a:xfrm>
        </p:spPr>
      </p:pic>
      <p:sp>
        <p:nvSpPr>
          <p:cNvPr id="2" name="Titel 1">
            <a:extLst>
              <a:ext uri="{FF2B5EF4-FFF2-40B4-BE49-F238E27FC236}">
                <a16:creationId xmlns:a16="http://schemas.microsoft.com/office/drawing/2014/main" id="{3569D792-04CD-7EC6-F6F8-3B62206CF3DD}"/>
              </a:ext>
            </a:extLst>
          </p:cNvPr>
          <p:cNvSpPr>
            <a:spLocks noGrp="1"/>
          </p:cNvSpPr>
          <p:nvPr>
            <p:ph type="title"/>
          </p:nvPr>
        </p:nvSpPr>
        <p:spPr>
          <a:xfrm>
            <a:off x="2224618" y="-31160"/>
            <a:ext cx="9720072" cy="1499616"/>
          </a:xfrm>
        </p:spPr>
        <p:txBody>
          <a:bodyPr/>
          <a:lstStyle/>
          <a:p>
            <a:r>
              <a:rPr lang="da-DK" b="1" dirty="0"/>
              <a:t>Netværksstrukturen</a:t>
            </a:r>
            <a:endParaRPr lang="da-DK" dirty="0"/>
          </a:p>
        </p:txBody>
      </p:sp>
      <p:pic>
        <p:nvPicPr>
          <p:cNvPr id="8" name="Billede 7">
            <a:extLst>
              <a:ext uri="{FF2B5EF4-FFF2-40B4-BE49-F238E27FC236}">
                <a16:creationId xmlns:a16="http://schemas.microsoft.com/office/drawing/2014/main" id="{52812786-424A-45C8-A2F3-CAD6D5990739}"/>
              </a:ext>
            </a:extLst>
          </p:cNvPr>
          <p:cNvPicPr>
            <a:picLocks noChangeAspect="1"/>
          </p:cNvPicPr>
          <p:nvPr/>
        </p:nvPicPr>
        <p:blipFill>
          <a:blip r:embed="rId4"/>
          <a:stretch>
            <a:fillRect/>
          </a:stretch>
        </p:blipFill>
        <p:spPr>
          <a:xfrm>
            <a:off x="9891649" y="453146"/>
            <a:ext cx="1771741" cy="1644735"/>
          </a:xfrm>
          <a:prstGeom prst="rect">
            <a:avLst/>
          </a:prstGeom>
        </p:spPr>
      </p:pic>
      <p:pic>
        <p:nvPicPr>
          <p:cNvPr id="10" name="Billede 9">
            <a:extLst>
              <a:ext uri="{FF2B5EF4-FFF2-40B4-BE49-F238E27FC236}">
                <a16:creationId xmlns:a16="http://schemas.microsoft.com/office/drawing/2014/main" id="{BE3938A0-0377-BFBF-ECBF-3EC81F9DA9AC}"/>
              </a:ext>
            </a:extLst>
          </p:cNvPr>
          <p:cNvPicPr>
            <a:picLocks noChangeAspect="1"/>
          </p:cNvPicPr>
          <p:nvPr/>
        </p:nvPicPr>
        <p:blipFill>
          <a:blip r:embed="rId5"/>
          <a:stretch>
            <a:fillRect/>
          </a:stretch>
        </p:blipFill>
        <p:spPr>
          <a:xfrm>
            <a:off x="2926875" y="1189784"/>
            <a:ext cx="6121715" cy="1695537"/>
          </a:xfrm>
          <a:prstGeom prst="rect">
            <a:avLst/>
          </a:prstGeom>
        </p:spPr>
      </p:pic>
    </p:spTree>
    <p:extLst>
      <p:ext uri="{BB962C8B-B14F-4D97-AF65-F5344CB8AC3E}">
        <p14:creationId xmlns:p14="http://schemas.microsoft.com/office/powerpoint/2010/main" val="12884836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69D792-04CD-7EC6-F6F8-3B62206CF3DD}"/>
              </a:ext>
            </a:extLst>
          </p:cNvPr>
          <p:cNvSpPr>
            <a:spLocks noGrp="1"/>
          </p:cNvSpPr>
          <p:nvPr>
            <p:ph type="title"/>
          </p:nvPr>
        </p:nvSpPr>
        <p:spPr>
          <a:xfrm>
            <a:off x="304075" y="-116957"/>
            <a:ext cx="9720072" cy="1499616"/>
          </a:xfrm>
        </p:spPr>
        <p:txBody>
          <a:bodyPr/>
          <a:lstStyle/>
          <a:p>
            <a:r>
              <a:rPr lang="da-DK" b="1" dirty="0"/>
              <a:t>Hybridstrukturen</a:t>
            </a:r>
            <a:endParaRPr lang="da-DK" dirty="0"/>
          </a:p>
        </p:txBody>
      </p:sp>
      <p:pic>
        <p:nvPicPr>
          <p:cNvPr id="9" name="Billede 8">
            <a:extLst>
              <a:ext uri="{FF2B5EF4-FFF2-40B4-BE49-F238E27FC236}">
                <a16:creationId xmlns:a16="http://schemas.microsoft.com/office/drawing/2014/main" id="{912CB86B-B4B0-635A-0B18-F28FCA02B491}"/>
              </a:ext>
            </a:extLst>
          </p:cNvPr>
          <p:cNvPicPr>
            <a:picLocks noChangeAspect="1"/>
          </p:cNvPicPr>
          <p:nvPr/>
        </p:nvPicPr>
        <p:blipFill>
          <a:blip r:embed="rId3"/>
          <a:stretch>
            <a:fillRect/>
          </a:stretch>
        </p:blipFill>
        <p:spPr>
          <a:xfrm>
            <a:off x="120614" y="2929589"/>
            <a:ext cx="7684660" cy="3928411"/>
          </a:xfrm>
          <a:prstGeom prst="rect">
            <a:avLst/>
          </a:prstGeom>
        </p:spPr>
      </p:pic>
      <p:pic>
        <p:nvPicPr>
          <p:cNvPr id="14" name="Billede 13">
            <a:extLst>
              <a:ext uri="{FF2B5EF4-FFF2-40B4-BE49-F238E27FC236}">
                <a16:creationId xmlns:a16="http://schemas.microsoft.com/office/drawing/2014/main" id="{F246D0BC-B557-CE48-4200-51D870D75730}"/>
              </a:ext>
            </a:extLst>
          </p:cNvPr>
          <p:cNvPicPr>
            <a:picLocks noChangeAspect="1"/>
          </p:cNvPicPr>
          <p:nvPr/>
        </p:nvPicPr>
        <p:blipFill>
          <a:blip r:embed="rId4"/>
          <a:stretch>
            <a:fillRect/>
          </a:stretch>
        </p:blipFill>
        <p:spPr>
          <a:xfrm rot="1073669">
            <a:off x="6857999" y="482129"/>
            <a:ext cx="5356496" cy="2541603"/>
          </a:xfrm>
          <a:prstGeom prst="rect">
            <a:avLst/>
          </a:prstGeom>
        </p:spPr>
      </p:pic>
      <p:pic>
        <p:nvPicPr>
          <p:cNvPr id="12" name="Billede 11">
            <a:extLst>
              <a:ext uri="{FF2B5EF4-FFF2-40B4-BE49-F238E27FC236}">
                <a16:creationId xmlns:a16="http://schemas.microsoft.com/office/drawing/2014/main" id="{777C3145-58A2-19FA-D227-D7E76B1F4D5C}"/>
              </a:ext>
            </a:extLst>
          </p:cNvPr>
          <p:cNvPicPr>
            <a:picLocks noChangeAspect="1"/>
          </p:cNvPicPr>
          <p:nvPr/>
        </p:nvPicPr>
        <p:blipFill>
          <a:blip r:embed="rId5"/>
          <a:stretch>
            <a:fillRect/>
          </a:stretch>
        </p:blipFill>
        <p:spPr>
          <a:xfrm>
            <a:off x="8534400" y="3947558"/>
            <a:ext cx="2686188" cy="2178162"/>
          </a:xfrm>
          <a:prstGeom prst="rect">
            <a:avLst/>
          </a:prstGeom>
        </p:spPr>
      </p:pic>
      <p:pic>
        <p:nvPicPr>
          <p:cNvPr id="16" name="Billede 15">
            <a:extLst>
              <a:ext uri="{FF2B5EF4-FFF2-40B4-BE49-F238E27FC236}">
                <a16:creationId xmlns:a16="http://schemas.microsoft.com/office/drawing/2014/main" id="{851D708C-F2F3-C8A1-876D-577F94D3A221}"/>
              </a:ext>
            </a:extLst>
          </p:cNvPr>
          <p:cNvPicPr>
            <a:picLocks noChangeAspect="1"/>
          </p:cNvPicPr>
          <p:nvPr/>
        </p:nvPicPr>
        <p:blipFill>
          <a:blip r:embed="rId6"/>
          <a:stretch>
            <a:fillRect/>
          </a:stretch>
        </p:blipFill>
        <p:spPr>
          <a:xfrm>
            <a:off x="439415" y="1229596"/>
            <a:ext cx="5356496" cy="1416123"/>
          </a:xfrm>
          <a:prstGeom prst="rect">
            <a:avLst/>
          </a:prstGeom>
        </p:spPr>
      </p:pic>
    </p:spTree>
    <p:extLst>
      <p:ext uri="{BB962C8B-B14F-4D97-AF65-F5344CB8AC3E}">
        <p14:creationId xmlns:p14="http://schemas.microsoft.com/office/powerpoint/2010/main" val="3069280502"/>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ED735-607F-AD58-C4EB-C43A6EA08D5F}"/>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701E3961-A495-7D4D-5986-6CAFA2E2142E}"/>
              </a:ext>
            </a:extLst>
          </p:cNvPr>
          <p:cNvSpPr txBox="1"/>
          <p:nvPr/>
        </p:nvSpPr>
        <p:spPr>
          <a:xfrm>
            <a:off x="3048000" y="609991"/>
            <a:ext cx="6096000" cy="461665"/>
          </a:xfrm>
          <a:prstGeom prst="rect">
            <a:avLst/>
          </a:prstGeom>
          <a:noFill/>
        </p:spPr>
        <p:txBody>
          <a:bodyPr wrap="square">
            <a:spAutoFit/>
          </a:bodyPr>
          <a:lstStyle/>
          <a:p>
            <a:r>
              <a:rPr lang="da-DK" sz="2400" b="1" dirty="0"/>
              <a:t>3. Virksomhedens organisation og ledelse</a:t>
            </a:r>
          </a:p>
        </p:txBody>
      </p:sp>
      <p:sp>
        <p:nvSpPr>
          <p:cNvPr id="6" name="Tekstfelt 5">
            <a:extLst>
              <a:ext uri="{FF2B5EF4-FFF2-40B4-BE49-F238E27FC236}">
                <a16:creationId xmlns:a16="http://schemas.microsoft.com/office/drawing/2014/main" id="{A67C3497-B4BF-D996-97FD-2A28D58E818A}"/>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4F39DDF5-1C82-12DF-495F-7C33657C434A}"/>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https://virksomhedensverden.systime.dk/?id=291</a:t>
            </a:r>
            <a:endParaRPr lang="da-DK" dirty="0"/>
          </a:p>
        </p:txBody>
      </p:sp>
      <p:sp>
        <p:nvSpPr>
          <p:cNvPr id="11" name="Tekstfelt 10">
            <a:extLst>
              <a:ext uri="{FF2B5EF4-FFF2-40B4-BE49-F238E27FC236}">
                <a16:creationId xmlns:a16="http://schemas.microsoft.com/office/drawing/2014/main" id="{3E0D938C-DC92-19C9-5582-F01F646FC9B8}"/>
              </a:ext>
            </a:extLst>
          </p:cNvPr>
          <p:cNvSpPr txBox="1"/>
          <p:nvPr/>
        </p:nvSpPr>
        <p:spPr>
          <a:xfrm>
            <a:off x="0" y="1677374"/>
            <a:ext cx="12192000" cy="707886"/>
          </a:xfrm>
          <a:prstGeom prst="rect">
            <a:avLst/>
          </a:prstGeom>
          <a:noFill/>
        </p:spPr>
        <p:txBody>
          <a:bodyPr wrap="square" rtlCol="0">
            <a:spAutoFit/>
          </a:bodyPr>
          <a:lstStyle/>
          <a:p>
            <a:pPr algn="ctr"/>
            <a:r>
              <a:rPr lang="da-DK" sz="2000" b="1" dirty="0"/>
              <a:t>Organisationsstrukturer</a:t>
            </a:r>
          </a:p>
          <a:p>
            <a:pPr algn="ctr"/>
            <a:r>
              <a:rPr lang="da-DK" sz="2000" b="1" dirty="0">
                <a:solidFill>
                  <a:schemeClr val="accent2"/>
                </a:solidFill>
              </a:rPr>
              <a:t>OPGAVE</a:t>
            </a:r>
          </a:p>
        </p:txBody>
      </p:sp>
      <p:sp>
        <p:nvSpPr>
          <p:cNvPr id="4" name="Tekstfelt 3">
            <a:extLst>
              <a:ext uri="{FF2B5EF4-FFF2-40B4-BE49-F238E27FC236}">
                <a16:creationId xmlns:a16="http://schemas.microsoft.com/office/drawing/2014/main" id="{B9E14F7F-174F-3792-9209-B81DE1339657}"/>
              </a:ext>
            </a:extLst>
          </p:cNvPr>
          <p:cNvSpPr txBox="1"/>
          <p:nvPr/>
        </p:nvSpPr>
        <p:spPr>
          <a:xfrm>
            <a:off x="185056" y="2995413"/>
            <a:ext cx="11821886" cy="1754326"/>
          </a:xfrm>
          <a:prstGeom prst="rect">
            <a:avLst/>
          </a:prstGeom>
          <a:noFill/>
        </p:spPr>
        <p:txBody>
          <a:bodyPr wrap="square" rtlCol="0">
            <a:spAutoFit/>
          </a:bodyPr>
          <a:lstStyle/>
          <a:p>
            <a:pPr marL="342900" indent="-342900">
              <a:buFont typeface="+mj-lt"/>
              <a:buAutoNum type="arabicPeriod"/>
            </a:pPr>
            <a:r>
              <a:rPr lang="da-DK" dirty="0"/>
              <a:t>Analyser organisationsstrukturen for din projektvirksomhed. ( </a:t>
            </a:r>
            <a:r>
              <a:rPr lang="da-DK" i="1" dirty="0"/>
              <a:t>Ofte kan man finde disse oplysninger på virksomhedernes hjemmesider, og andre gange skal man dykke ned i årsrapporter. )</a:t>
            </a:r>
          </a:p>
          <a:p>
            <a:pPr marL="342900" indent="-342900">
              <a:buFont typeface="+mj-lt"/>
              <a:buAutoNum type="arabicPeriod"/>
            </a:pPr>
            <a:r>
              <a:rPr lang="da-DK" dirty="0"/>
              <a:t>Redegør for den formelle struktur, og tegn/vis organisationsdiagrammet.</a:t>
            </a:r>
          </a:p>
          <a:p>
            <a:pPr marL="342900" indent="-342900">
              <a:buFont typeface="+mj-lt"/>
              <a:buAutoNum type="arabicPeriod"/>
            </a:pPr>
            <a:r>
              <a:rPr lang="da-DK" dirty="0"/>
              <a:t>Forklar hvilken/hvilke organisationsstrukturer der bliver anvendt.</a:t>
            </a:r>
          </a:p>
          <a:p>
            <a:pPr marL="342900" indent="-342900">
              <a:buFont typeface="+mj-lt"/>
              <a:buAutoNum type="arabicPeriod"/>
            </a:pPr>
            <a:r>
              <a:rPr lang="da-DK" dirty="0"/>
              <a:t>Redegør for fordele og ulemper ved projektvirksomhedens struktur.</a:t>
            </a:r>
          </a:p>
          <a:p>
            <a:pPr marL="342900" indent="-342900">
              <a:buFont typeface="+mj-lt"/>
              <a:buAutoNum type="arabicPeriod"/>
            </a:pPr>
            <a:r>
              <a:rPr lang="da-DK" dirty="0"/>
              <a:t>Forklar kort hvilke udfordringer den uformelle struktur kan skabe for en virksomhed.</a:t>
            </a:r>
          </a:p>
        </p:txBody>
      </p:sp>
      <p:sp>
        <p:nvSpPr>
          <p:cNvPr id="2" name="Tekstfelt 1">
            <a:extLst>
              <a:ext uri="{FF2B5EF4-FFF2-40B4-BE49-F238E27FC236}">
                <a16:creationId xmlns:a16="http://schemas.microsoft.com/office/drawing/2014/main" id="{A483339E-52B0-4BE7-BC00-B954C3941CE0}"/>
              </a:ext>
            </a:extLst>
          </p:cNvPr>
          <p:cNvSpPr txBox="1"/>
          <p:nvPr/>
        </p:nvSpPr>
        <p:spPr>
          <a:xfrm>
            <a:off x="1115785" y="5334000"/>
            <a:ext cx="9960429" cy="369332"/>
          </a:xfrm>
          <a:prstGeom prst="rect">
            <a:avLst/>
          </a:prstGeom>
          <a:noFill/>
        </p:spPr>
        <p:txBody>
          <a:bodyPr wrap="square" rtlCol="0">
            <a:spAutoFit/>
          </a:bodyPr>
          <a:lstStyle/>
          <a:p>
            <a:pPr algn="ctr"/>
            <a:r>
              <a:rPr lang="da-DK" b="1" u="sng" dirty="0"/>
              <a:t>Denne opgave skal afleveres under opgaver på Lectio -  </a:t>
            </a:r>
            <a:r>
              <a:rPr lang="da-DK" b="1" i="1" u="sng" dirty="0">
                <a:solidFill>
                  <a:schemeClr val="accent2"/>
                </a:solidFill>
              </a:rPr>
              <a:t>EØ C - Organisationsstrukturer</a:t>
            </a:r>
          </a:p>
        </p:txBody>
      </p:sp>
    </p:spTree>
    <p:extLst>
      <p:ext uri="{BB962C8B-B14F-4D97-AF65-F5344CB8AC3E}">
        <p14:creationId xmlns:p14="http://schemas.microsoft.com/office/powerpoint/2010/main" val="992241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otalTime>73</TotalTime>
  <Words>1327</Words>
  <Application>Microsoft Office PowerPoint</Application>
  <PresentationFormat>Widescreen</PresentationFormat>
  <Paragraphs>69</Paragraphs>
  <Slides>23</Slides>
  <Notes>3</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23</vt:i4>
      </vt:variant>
    </vt:vector>
  </HeadingPairs>
  <TitlesOfParts>
    <vt:vector size="31" baseType="lpstr">
      <vt:lpstr>ＭＳ Ｐゴシック</vt:lpstr>
      <vt:lpstr>Aptos</vt:lpstr>
      <vt:lpstr>Aptos Display</vt:lpstr>
      <vt:lpstr>Arial</vt:lpstr>
      <vt:lpstr>Noto Sans</vt:lpstr>
      <vt:lpstr>var(--font-content)</vt:lpstr>
      <vt:lpstr>var(--font-title)</vt:lpstr>
      <vt:lpstr>Office-tema</vt:lpstr>
      <vt:lpstr>PowerPoint-præsentation</vt:lpstr>
      <vt:lpstr>PowerPoint-præsentation</vt:lpstr>
      <vt:lpstr>PowerPoint-præsentation</vt:lpstr>
      <vt:lpstr>PowerPoint-præsentation</vt:lpstr>
      <vt:lpstr>PowerPoint-præsentation</vt:lpstr>
      <vt:lpstr>PowerPoint-præsentation</vt:lpstr>
      <vt:lpstr>Hvad er en organisation?</vt:lpstr>
      <vt:lpstr>Hvad er en organisations formål?</vt:lpstr>
      <vt:lpstr>PowerPoint-præsentation</vt:lpstr>
      <vt:lpstr>PowerPoint-præsentation</vt:lpstr>
      <vt:lpstr>Hvem er Henry Mintzberg?</vt:lpstr>
      <vt:lpstr>Gå på jagt i Youtube efter Mintzberg!</vt:lpstr>
      <vt:lpstr>Snak parvis eller tre sammen</vt:lpstr>
      <vt:lpstr>Mintzbergs 5 grundformer Grundelementer i organisationen</vt:lpstr>
      <vt:lpstr>Forklar mig denne model</vt:lpstr>
      <vt:lpstr>Den funktionelle organisationsstruktur </vt:lpstr>
      <vt:lpstr>Divisionsstrukturen</vt:lpstr>
      <vt:lpstr>Den geografiske organisationsstruktur </vt:lpstr>
      <vt:lpstr>Matrix-strukturen</vt:lpstr>
      <vt:lpstr>Den horisontale/projektbaserede organisationsstruktur</vt:lpstr>
      <vt:lpstr>Netværksstrukturen</vt:lpstr>
      <vt:lpstr>Hybridstrukturen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Jensen (mjen.cb - Underviser - CB)</dc:creator>
  <cp:lastModifiedBy>Michael Jensen (mjen.cb - Underviser - CB)</cp:lastModifiedBy>
  <cp:revision>1</cp:revision>
  <dcterms:created xsi:type="dcterms:W3CDTF">2025-04-29T18:44:08Z</dcterms:created>
  <dcterms:modified xsi:type="dcterms:W3CDTF">2025-04-29T19:57:41Z</dcterms:modified>
</cp:coreProperties>
</file>