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86F077B-A50F-4D64-8574-E2D6A98A5553}" type="datetimeFigureOut">
              <a:rPr lang="en-US" dirty="0"/>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10/31/2023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097280" y="2582334"/>
            <a:ext cx="4937760" cy="33782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217920" y="2582334"/>
            <a:ext cx="4937760" cy="33782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10/31/2023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10/31/2023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10/31/2023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10/31/2023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65B747F8-9654-4282-85D2-65F41AAE7A75}" type="datetimeFigureOut">
              <a:rPr lang="en-US" dirty="0"/>
              <a:t>10/31/2023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10/31/2023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‹nr.›</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CA1A86-E868-3104-AA63-18F4C8F97EC6}"/>
              </a:ext>
            </a:extLst>
          </p:cNvPr>
          <p:cNvSpPr>
            <a:spLocks noGrp="1"/>
          </p:cNvSpPr>
          <p:nvPr>
            <p:ph type="ctrTitle"/>
          </p:nvPr>
        </p:nvSpPr>
        <p:spPr/>
        <p:txBody>
          <a:bodyPr/>
          <a:lstStyle/>
          <a:p>
            <a:r>
              <a:rPr lang="da-DK" dirty="0"/>
              <a:t>Retfærdiggørelse og imperialismekritik</a:t>
            </a:r>
          </a:p>
        </p:txBody>
      </p:sp>
      <p:sp>
        <p:nvSpPr>
          <p:cNvPr id="3" name="Undertitel 2">
            <a:extLst>
              <a:ext uri="{FF2B5EF4-FFF2-40B4-BE49-F238E27FC236}">
                <a16:creationId xmlns:a16="http://schemas.microsoft.com/office/drawing/2014/main" id="{4385E272-151F-E10B-C9BE-DB3227639450}"/>
              </a:ext>
            </a:extLst>
          </p:cNvPr>
          <p:cNvSpPr>
            <a:spLocks noGrp="1"/>
          </p:cNvSpPr>
          <p:nvPr>
            <p:ph type="subTitle" idx="1"/>
          </p:nvPr>
        </p:nvSpPr>
        <p:spPr/>
        <p:txBody>
          <a:bodyPr/>
          <a:lstStyle/>
          <a:p>
            <a:r>
              <a:rPr lang="da-DK" dirty="0"/>
              <a:t>Forløb: imperialisme</a:t>
            </a:r>
          </a:p>
        </p:txBody>
      </p:sp>
    </p:spTree>
    <p:extLst>
      <p:ext uri="{BB962C8B-B14F-4D97-AF65-F5344CB8AC3E}">
        <p14:creationId xmlns:p14="http://schemas.microsoft.com/office/powerpoint/2010/main" val="2389772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C8D5E-50EC-9541-A123-C5AE4B2A91C9}"/>
              </a:ext>
            </a:extLst>
          </p:cNvPr>
          <p:cNvSpPr>
            <a:spLocks noGrp="1"/>
          </p:cNvSpPr>
          <p:nvPr>
            <p:ph type="title"/>
          </p:nvPr>
        </p:nvSpPr>
        <p:spPr/>
        <p:txBody>
          <a:bodyPr/>
          <a:lstStyle/>
          <a:p>
            <a:r>
              <a:rPr lang="da-DK" dirty="0"/>
              <a:t>Dagens plan</a:t>
            </a:r>
          </a:p>
        </p:txBody>
      </p:sp>
      <p:sp>
        <p:nvSpPr>
          <p:cNvPr id="3" name="Pladsholder til indhold 2">
            <a:extLst>
              <a:ext uri="{FF2B5EF4-FFF2-40B4-BE49-F238E27FC236}">
                <a16:creationId xmlns:a16="http://schemas.microsoft.com/office/drawing/2014/main" id="{8A1D8E81-2194-D4B5-78D9-0A8192C294B8}"/>
              </a:ext>
            </a:extLst>
          </p:cNvPr>
          <p:cNvSpPr>
            <a:spLocks noGrp="1"/>
          </p:cNvSpPr>
          <p:nvPr>
            <p:ph idx="1"/>
          </p:nvPr>
        </p:nvSpPr>
        <p:spPr/>
        <p:txBody>
          <a:bodyPr>
            <a:normAutofit/>
          </a:bodyPr>
          <a:lstStyle/>
          <a:p>
            <a:pPr marL="457200" indent="-457200">
              <a:buFont typeface="+mj-lt"/>
              <a:buAutoNum type="arabicPeriod"/>
            </a:pPr>
            <a:r>
              <a:rPr lang="da-DK" sz="2400" dirty="0"/>
              <a:t>Hvornår var det nu det var?</a:t>
            </a:r>
          </a:p>
          <a:p>
            <a:pPr marL="749808" lvl="1" indent="-457200"/>
            <a:r>
              <a:rPr lang="da-DK" sz="2000" dirty="0"/>
              <a:t>Tidslinje over relevante hændelser </a:t>
            </a:r>
          </a:p>
          <a:p>
            <a:pPr marL="457200" indent="-457200">
              <a:buFont typeface="+mj-lt"/>
              <a:buAutoNum type="arabicPeriod"/>
            </a:pPr>
            <a:r>
              <a:rPr lang="da-DK" sz="2400" dirty="0"/>
              <a:t>Det britiske imperiums selvforståelse og retfærdiggørelse som koloniserende stormagt</a:t>
            </a:r>
          </a:p>
          <a:p>
            <a:pPr marL="635508" lvl="1" indent="-342900"/>
            <a:r>
              <a:rPr lang="da-DK" sz="2000" dirty="0"/>
              <a:t>Arbejde med dagens lektie</a:t>
            </a:r>
          </a:p>
          <a:p>
            <a:pPr marL="635508" lvl="1" indent="-342900"/>
            <a:r>
              <a:rPr lang="da-DK" sz="2000" dirty="0"/>
              <a:t>Fælles opsamling</a:t>
            </a:r>
          </a:p>
          <a:p>
            <a:pPr marL="457200" indent="-457200">
              <a:buFont typeface="+mj-lt"/>
              <a:buAutoNum type="arabicPeriod"/>
            </a:pPr>
            <a:r>
              <a:rPr lang="da-DK" sz="2400" dirty="0"/>
              <a:t>Imperialismekritik</a:t>
            </a:r>
          </a:p>
          <a:p>
            <a:pPr marL="749808" lvl="1" indent="-457200"/>
            <a:r>
              <a:rPr lang="da-DK" sz="2000" dirty="0"/>
              <a:t>Wilfred </a:t>
            </a:r>
            <a:r>
              <a:rPr lang="da-DK" sz="2000" dirty="0" err="1"/>
              <a:t>Blunts</a:t>
            </a:r>
            <a:r>
              <a:rPr lang="da-DK" sz="2000" dirty="0"/>
              <a:t> kritik af imperialismen</a:t>
            </a:r>
          </a:p>
          <a:p>
            <a:pPr marL="749808" lvl="1" indent="-457200"/>
            <a:r>
              <a:rPr lang="da-DK" sz="2000" dirty="0"/>
              <a:t>Kildeanalyse</a:t>
            </a:r>
          </a:p>
          <a:p>
            <a:pPr marL="749808" lvl="1" indent="-457200"/>
            <a:r>
              <a:rPr lang="da-DK" sz="2000" dirty="0"/>
              <a:t>Fælles opsamling</a:t>
            </a:r>
          </a:p>
        </p:txBody>
      </p:sp>
    </p:spTree>
    <p:extLst>
      <p:ext uri="{BB962C8B-B14F-4D97-AF65-F5344CB8AC3E}">
        <p14:creationId xmlns:p14="http://schemas.microsoft.com/office/powerpoint/2010/main" val="4272721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033" name="Rectangle 1032">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1035" name="Straight Connector 1034">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37" name="Rectangle 1036">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D138444-CD32-9540-1CC7-FAD8AE8199CA}"/>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a:t>Hvornår var det nu det var?</a:t>
            </a:r>
          </a:p>
        </p:txBody>
      </p:sp>
      <p:pic>
        <p:nvPicPr>
          <p:cNvPr id="1026" name="Picture 2" descr="Hvornår var det nu det var? - 5. samling - BUDSTEDET">
            <a:extLst>
              <a:ext uri="{FF2B5EF4-FFF2-40B4-BE49-F238E27FC236}">
                <a16:creationId xmlns:a16="http://schemas.microsoft.com/office/drawing/2014/main" id="{6203C118-F9BE-CFC8-BE27-F5E039C15F1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745132" y="645106"/>
            <a:ext cx="5247747" cy="5247747"/>
          </a:xfrm>
          <a:prstGeom prst="rect">
            <a:avLst/>
          </a:prstGeom>
          <a:noFill/>
          <a:extLst>
            <a:ext uri="{909E8E84-426E-40DD-AFC4-6F175D3DCCD1}">
              <a14:hiddenFill xmlns:a14="http://schemas.microsoft.com/office/drawing/2010/main">
                <a:solidFill>
                  <a:srgbClr val="FFFFFF"/>
                </a:solidFill>
              </a14:hiddenFill>
            </a:ext>
          </a:extLst>
        </p:spPr>
      </p:pic>
      <p:cxnSp>
        <p:nvCxnSpPr>
          <p:cNvPr id="1039" name="Straight Connector 1038">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7C509B84-89AB-1465-47BD-ABCD3EA04033}"/>
              </a:ext>
            </a:extLst>
          </p:cNvPr>
          <p:cNvSpPr>
            <a:spLocks noGrp="1"/>
          </p:cNvSpPr>
          <p:nvPr>
            <p:ph sz="half" idx="1"/>
          </p:nvPr>
        </p:nvSpPr>
        <p:spPr>
          <a:xfrm>
            <a:off x="6411684" y="2198914"/>
            <a:ext cx="5127172" cy="3958142"/>
          </a:xfrm>
        </p:spPr>
        <p:txBody>
          <a:bodyPr vert="horz" lIns="0" tIns="45720" rIns="0" bIns="45720" rtlCol="0">
            <a:normAutofit lnSpcReduction="10000"/>
          </a:bodyPr>
          <a:lstStyle/>
          <a:p>
            <a:r>
              <a:rPr lang="en-US" dirty="0"/>
              <a:t>OPGAVE:</a:t>
            </a:r>
          </a:p>
          <a:p>
            <a:pPr marL="457200" indent="-457200">
              <a:buFont typeface="Calibri" panose="020F0502020204030204" pitchFamily="34" charset="0"/>
              <a:buAutoNum type="arabicPeriod"/>
            </a:pPr>
            <a:r>
              <a:rPr lang="en-US" dirty="0"/>
              <a:t>Dan </a:t>
            </a:r>
            <a:r>
              <a:rPr lang="en-US" dirty="0" err="1"/>
              <a:t>gruppe</a:t>
            </a:r>
            <a:r>
              <a:rPr lang="en-US" dirty="0"/>
              <a:t> med dem, der </a:t>
            </a:r>
            <a:r>
              <a:rPr lang="en-US" dirty="0" err="1"/>
              <a:t>sidder</a:t>
            </a:r>
            <a:r>
              <a:rPr lang="en-US" dirty="0"/>
              <a:t> </a:t>
            </a:r>
            <a:r>
              <a:rPr lang="en-US" dirty="0" err="1"/>
              <a:t>foran</a:t>
            </a:r>
            <a:r>
              <a:rPr lang="en-US" dirty="0"/>
              <a:t> og bag dig.</a:t>
            </a:r>
          </a:p>
          <a:p>
            <a:pPr marL="457200" indent="-457200">
              <a:buFont typeface="Calibri" panose="020F0502020204030204" pitchFamily="34" charset="0"/>
              <a:buAutoNum type="arabicPeriod"/>
            </a:pPr>
            <a:r>
              <a:rPr lang="en-US" dirty="0" err="1"/>
              <a:t>Snup</a:t>
            </a:r>
            <a:r>
              <a:rPr lang="en-US" dirty="0"/>
              <a:t> et </a:t>
            </a:r>
            <a:r>
              <a:rPr lang="en-US" dirty="0" err="1"/>
              <a:t>dugfrisk</a:t>
            </a:r>
            <a:r>
              <a:rPr lang="en-US" dirty="0"/>
              <a:t> A3-papir.</a:t>
            </a:r>
          </a:p>
          <a:p>
            <a:pPr marL="457200" indent="-457200">
              <a:buFont typeface="Calibri" panose="020F0502020204030204" pitchFamily="34" charset="0"/>
              <a:buAutoNum type="arabicPeriod"/>
            </a:pPr>
            <a:r>
              <a:rPr lang="en-US" dirty="0" err="1"/>
              <a:t>Lav</a:t>
            </a:r>
            <a:r>
              <a:rPr lang="en-US" dirty="0"/>
              <a:t> </a:t>
            </a:r>
            <a:r>
              <a:rPr lang="en-US" dirty="0" err="1"/>
              <a:t>en</a:t>
            </a:r>
            <a:r>
              <a:rPr lang="en-US" dirty="0"/>
              <a:t> </a:t>
            </a:r>
            <a:r>
              <a:rPr lang="en-US" dirty="0" err="1"/>
              <a:t>tidslinje</a:t>
            </a:r>
            <a:r>
              <a:rPr lang="en-US" dirty="0"/>
              <a:t> over de </a:t>
            </a:r>
            <a:r>
              <a:rPr lang="en-US" dirty="0" err="1"/>
              <a:t>forskellige</a:t>
            </a:r>
            <a:r>
              <a:rPr lang="en-US" dirty="0"/>
              <a:t> </a:t>
            </a:r>
            <a:r>
              <a:rPr lang="en-US" dirty="0" err="1"/>
              <a:t>hændelser</a:t>
            </a:r>
            <a:r>
              <a:rPr lang="en-US" dirty="0"/>
              <a:t> og </a:t>
            </a:r>
            <a:r>
              <a:rPr lang="en-US" dirty="0" err="1"/>
              <a:t>emner</a:t>
            </a:r>
            <a:r>
              <a:rPr lang="en-US" dirty="0"/>
              <a:t>, </a:t>
            </a:r>
            <a:r>
              <a:rPr lang="en-US" dirty="0" err="1"/>
              <a:t>som</a:t>
            </a:r>
            <a:r>
              <a:rPr lang="en-US" dirty="0"/>
              <a:t> vi </a:t>
            </a:r>
            <a:r>
              <a:rPr lang="en-US" dirty="0" err="1"/>
              <a:t>har</a:t>
            </a:r>
            <a:r>
              <a:rPr lang="en-US" dirty="0"/>
              <a:t> </a:t>
            </a:r>
            <a:r>
              <a:rPr lang="en-US" dirty="0" err="1"/>
              <a:t>gennemgået</a:t>
            </a:r>
            <a:r>
              <a:rPr lang="en-US" dirty="0"/>
              <a:t> </a:t>
            </a:r>
            <a:r>
              <a:rPr lang="en-US" dirty="0" err="1"/>
              <a:t>i</a:t>
            </a:r>
            <a:r>
              <a:rPr lang="en-US" dirty="0"/>
              <a:t> </a:t>
            </a:r>
            <a:r>
              <a:rPr lang="en-US" dirty="0" err="1"/>
              <a:t>undervisningen</a:t>
            </a:r>
            <a:r>
              <a:rPr lang="en-US" dirty="0"/>
              <a:t> </a:t>
            </a:r>
            <a:r>
              <a:rPr lang="en-US" dirty="0" err="1"/>
              <a:t>i</a:t>
            </a:r>
            <a:r>
              <a:rPr lang="en-US" dirty="0"/>
              <a:t> </a:t>
            </a:r>
            <a:r>
              <a:rPr lang="en-US" dirty="0" err="1"/>
              <a:t>Imperialisme-forløbet</a:t>
            </a:r>
            <a:r>
              <a:rPr lang="en-US" dirty="0"/>
              <a:t>.</a:t>
            </a:r>
          </a:p>
          <a:p>
            <a:pPr marL="457200" indent="-457200">
              <a:buFont typeface="Calibri" panose="020F0502020204030204" pitchFamily="34" charset="0"/>
              <a:buAutoNum type="arabicPeriod"/>
            </a:pPr>
            <a:r>
              <a:rPr lang="en-US" dirty="0" err="1"/>
              <a:t>Tidslinjen</a:t>
            </a:r>
            <a:r>
              <a:rPr lang="en-US" dirty="0"/>
              <a:t> </a:t>
            </a:r>
            <a:r>
              <a:rPr lang="en-US" dirty="0" err="1"/>
              <a:t>skal</a:t>
            </a:r>
            <a:r>
              <a:rPr lang="en-US" dirty="0"/>
              <a:t> </a:t>
            </a:r>
            <a:r>
              <a:rPr lang="en-US" dirty="0" err="1"/>
              <a:t>være</a:t>
            </a:r>
            <a:r>
              <a:rPr lang="en-US" dirty="0"/>
              <a:t> </a:t>
            </a:r>
            <a:r>
              <a:rPr lang="en-US" dirty="0" err="1"/>
              <a:t>i</a:t>
            </a:r>
            <a:r>
              <a:rPr lang="en-US" dirty="0"/>
              <a:t> </a:t>
            </a:r>
            <a:r>
              <a:rPr lang="en-US" dirty="0" err="1"/>
              <a:t>kronologisk</a:t>
            </a:r>
            <a:r>
              <a:rPr lang="en-US" dirty="0"/>
              <a:t> </a:t>
            </a:r>
            <a:r>
              <a:rPr lang="en-US" dirty="0" err="1"/>
              <a:t>rækkefølge</a:t>
            </a:r>
            <a:r>
              <a:rPr lang="en-US" dirty="0"/>
              <a:t> og </a:t>
            </a:r>
            <a:r>
              <a:rPr lang="en-US" dirty="0" err="1"/>
              <a:t>indeholde</a:t>
            </a:r>
            <a:r>
              <a:rPr lang="en-US" dirty="0"/>
              <a:t> </a:t>
            </a:r>
            <a:r>
              <a:rPr lang="en-US" dirty="0" err="1"/>
              <a:t>årstal</a:t>
            </a:r>
            <a:r>
              <a:rPr lang="en-US" dirty="0"/>
              <a:t> (</a:t>
            </a:r>
            <a:r>
              <a:rPr lang="en-US" dirty="0" err="1"/>
              <a:t>sådan</a:t>
            </a:r>
            <a:r>
              <a:rPr lang="en-US" dirty="0"/>
              <a:t> circa)  for de </a:t>
            </a:r>
            <a:r>
              <a:rPr lang="en-US" dirty="0" err="1"/>
              <a:t>forskellige</a:t>
            </a:r>
            <a:r>
              <a:rPr lang="en-US" dirty="0"/>
              <a:t> </a:t>
            </a:r>
            <a:r>
              <a:rPr lang="en-US" dirty="0" err="1"/>
              <a:t>hændelser</a:t>
            </a:r>
            <a:r>
              <a:rPr lang="en-US" dirty="0"/>
              <a:t>.</a:t>
            </a:r>
          </a:p>
          <a:p>
            <a:pPr marL="457200" indent="-457200">
              <a:buFont typeface="Calibri" panose="020F0502020204030204" pitchFamily="34" charset="0"/>
              <a:buAutoNum type="arabicPeriod"/>
            </a:pPr>
            <a:r>
              <a:rPr lang="en-US" dirty="0" err="1"/>
              <a:t>Fælles</a:t>
            </a:r>
            <a:r>
              <a:rPr lang="en-US" dirty="0"/>
              <a:t> </a:t>
            </a:r>
            <a:r>
              <a:rPr lang="en-US" dirty="0" err="1"/>
              <a:t>tidslinje</a:t>
            </a:r>
            <a:r>
              <a:rPr lang="en-US" dirty="0"/>
              <a:t> </a:t>
            </a:r>
            <a:r>
              <a:rPr lang="en-US" dirty="0" err="1"/>
              <a:t>på</a:t>
            </a:r>
            <a:r>
              <a:rPr lang="en-US" dirty="0"/>
              <a:t> </a:t>
            </a:r>
            <a:r>
              <a:rPr lang="en-US" dirty="0" err="1"/>
              <a:t>tavlen</a:t>
            </a:r>
            <a:r>
              <a:rPr lang="en-US" dirty="0"/>
              <a:t>.</a:t>
            </a:r>
          </a:p>
        </p:txBody>
      </p:sp>
      <p:sp>
        <p:nvSpPr>
          <p:cNvPr id="1041" name="Rectangle 1040">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043" name="Rectangle 1042">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2378993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066" name="Rectangle 2054">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067" name="Rectangle 2056">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2068" name="Straight Connector 2058">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050" name="Picture 2" descr="Brexit, Empire, and the ongoing need to dispel British exceptionalism | by  Toby Wyant | Medium">
            <a:extLst>
              <a:ext uri="{FF2B5EF4-FFF2-40B4-BE49-F238E27FC236}">
                <a16:creationId xmlns:a16="http://schemas.microsoft.com/office/drawing/2014/main" id="{BB06C8FF-A454-02D7-E95A-8CD01F76CC0A}"/>
              </a:ext>
            </a:extLst>
          </p:cNvPr>
          <p:cNvPicPr>
            <a:picLocks noGrp="1" noChangeAspect="1" noChangeArrowheads="1"/>
          </p:cNvPicPr>
          <p:nvPr>
            <p:ph idx="1"/>
          </p:nvPr>
        </p:nvPicPr>
        <p:blipFill rotWithShape="1">
          <a:blip r:embed="rId2">
            <a:alphaModFix amt="35000"/>
            <a:extLst>
              <a:ext uri="{28A0092B-C50C-407E-A947-70E740481C1C}">
                <a14:useLocalDpi xmlns:a14="http://schemas.microsoft.com/office/drawing/2010/main" val="0"/>
              </a:ext>
            </a:extLst>
          </a:blip>
          <a:srcRect l="4530" r="658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D5CACA9-F83B-858F-80EA-696655AECE4A}"/>
              </a:ext>
            </a:extLst>
          </p:cNvPr>
          <p:cNvSpPr>
            <a:spLocks noGrp="1"/>
          </p:cNvSpPr>
          <p:nvPr>
            <p:ph type="title"/>
          </p:nvPr>
        </p:nvSpPr>
        <p:spPr>
          <a:xfrm>
            <a:off x="1097280" y="758952"/>
            <a:ext cx="10058400" cy="3566160"/>
          </a:xfrm>
        </p:spPr>
        <p:txBody>
          <a:bodyPr vert="horz" lIns="91440" tIns="45720" rIns="91440" bIns="45720" rtlCol="0" anchor="b">
            <a:normAutofit/>
          </a:bodyPr>
          <a:lstStyle/>
          <a:p>
            <a:r>
              <a:rPr lang="en-US" sz="8000">
                <a:solidFill>
                  <a:srgbClr val="FFFFFF"/>
                </a:solidFill>
              </a:rPr>
              <a:t>Retfærdiggørelse og selvforståelse</a:t>
            </a:r>
          </a:p>
        </p:txBody>
      </p:sp>
      <p:cxnSp>
        <p:nvCxnSpPr>
          <p:cNvPr id="2069" name="Straight Connector 2060">
            <a:extLst>
              <a:ext uri="{FF2B5EF4-FFF2-40B4-BE49-F238E27FC236}">
                <a16:creationId xmlns:a16="http://schemas.microsoft.com/office/drawing/2014/main" id="{ED26D631-71B1-41FC-8183-9A37F884E4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2070" name="Rectangle 2062">
            <a:extLst>
              <a:ext uri="{FF2B5EF4-FFF2-40B4-BE49-F238E27FC236}">
                <a16:creationId xmlns:a16="http://schemas.microsoft.com/office/drawing/2014/main" id="{B0DD4D4C-0A16-4FBA-9931-1F0FCE92E2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065" name="Rectangle 2064">
            <a:extLst>
              <a:ext uri="{FF2B5EF4-FFF2-40B4-BE49-F238E27FC236}">
                <a16:creationId xmlns:a16="http://schemas.microsoft.com/office/drawing/2014/main" id="{10E8F221-2C17-451E-A781-791A48BDA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2254271070"/>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93" name="Rectangle 3078">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3094" name="Rectangle 3080">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3095" name="Straight Connector 3082">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096" name="Rectangle 3084">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BBBE1A4-0F20-6610-CA84-3EEDB80F965F}"/>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sz="3000"/>
              <a:t>Undersøgelseskommissionens rapport 1905</a:t>
            </a:r>
          </a:p>
        </p:txBody>
      </p:sp>
      <p:pic>
        <p:nvPicPr>
          <p:cNvPr id="3074" name="Picture 2">
            <a:extLst>
              <a:ext uri="{FF2B5EF4-FFF2-40B4-BE49-F238E27FC236}">
                <a16:creationId xmlns:a16="http://schemas.microsoft.com/office/drawing/2014/main" id="{991F5B84-8363-B43A-06B0-937D25EBF3B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43192" y="1404731"/>
            <a:ext cx="5451627" cy="3728496"/>
          </a:xfrm>
          <a:prstGeom prst="rect">
            <a:avLst/>
          </a:prstGeom>
          <a:noFill/>
          <a:extLst>
            <a:ext uri="{909E8E84-426E-40DD-AFC4-6F175D3DCCD1}">
              <a14:hiddenFill xmlns:a14="http://schemas.microsoft.com/office/drawing/2010/main">
                <a:solidFill>
                  <a:srgbClr val="FFFFFF"/>
                </a:solidFill>
              </a14:hiddenFill>
            </a:ext>
          </a:extLst>
        </p:spPr>
      </p:pic>
      <p:cxnSp>
        <p:nvCxnSpPr>
          <p:cNvPr id="3097" name="Straight Connector 3086">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7313026A-559C-A3B3-455D-21493ADCFA37}"/>
              </a:ext>
            </a:extLst>
          </p:cNvPr>
          <p:cNvSpPr>
            <a:spLocks noGrp="1"/>
          </p:cNvSpPr>
          <p:nvPr>
            <p:ph sz="half" idx="1"/>
          </p:nvPr>
        </p:nvSpPr>
        <p:spPr>
          <a:xfrm>
            <a:off x="6411684" y="2198914"/>
            <a:ext cx="5127172" cy="3670180"/>
          </a:xfrm>
        </p:spPr>
        <p:txBody>
          <a:bodyPr vert="horz" lIns="0" tIns="45720" rIns="0" bIns="45720" rtlCol="0">
            <a:normAutofit/>
          </a:bodyPr>
          <a:lstStyle/>
          <a:p>
            <a:pPr>
              <a:buFont typeface="Calibri" panose="020F0502020204030204" pitchFamily="34" charset="0"/>
              <a:buChar char="•"/>
            </a:pPr>
            <a:r>
              <a:rPr lang="en-US" sz="2400" dirty="0" err="1"/>
              <a:t>Indledt</a:t>
            </a:r>
            <a:r>
              <a:rPr lang="en-US" sz="2400" dirty="0"/>
              <a:t> </a:t>
            </a:r>
            <a:r>
              <a:rPr lang="en-US" sz="2400" dirty="0" err="1"/>
              <a:t>juni</a:t>
            </a:r>
            <a:r>
              <a:rPr lang="en-US" sz="2400" dirty="0"/>
              <a:t> 1905</a:t>
            </a:r>
          </a:p>
          <a:p>
            <a:pPr>
              <a:buFont typeface="Calibri" panose="020F0502020204030204" pitchFamily="34" charset="0"/>
              <a:buChar char="•"/>
            </a:pPr>
            <a:r>
              <a:rPr lang="en-US" sz="2400" dirty="0" err="1"/>
              <a:t>Afsluttet</a:t>
            </a:r>
            <a:r>
              <a:rPr lang="en-US" sz="2400" dirty="0"/>
              <a:t> 1905</a:t>
            </a:r>
          </a:p>
          <a:p>
            <a:pPr>
              <a:buFont typeface="Calibri" panose="020F0502020204030204" pitchFamily="34" charset="0"/>
              <a:buChar char="•"/>
            </a:pPr>
            <a:r>
              <a:rPr lang="en-US" sz="2400" dirty="0" err="1"/>
              <a:t>Kommissionsmedlemmer</a:t>
            </a:r>
            <a:r>
              <a:rPr lang="en-US" sz="2400" dirty="0"/>
              <a:t>:</a:t>
            </a:r>
          </a:p>
          <a:p>
            <a:pPr lvl="1">
              <a:buFont typeface="Calibri" panose="020F0502020204030204" pitchFamily="34" charset="0"/>
              <a:buChar char="•"/>
            </a:pPr>
            <a:r>
              <a:rPr lang="en-US" sz="2000" dirty="0" err="1"/>
              <a:t>Generaladvokat</a:t>
            </a:r>
            <a:r>
              <a:rPr lang="en-US" sz="2000" dirty="0"/>
              <a:t> </a:t>
            </a:r>
            <a:r>
              <a:rPr lang="en-US" sz="2000" dirty="0" err="1"/>
              <a:t>fra</a:t>
            </a:r>
            <a:r>
              <a:rPr lang="en-US" sz="2000" dirty="0"/>
              <a:t> </a:t>
            </a:r>
            <a:r>
              <a:rPr lang="en-US" sz="2000" dirty="0" err="1"/>
              <a:t>Bruxelles</a:t>
            </a:r>
            <a:endParaRPr lang="en-US" sz="2000" dirty="0"/>
          </a:p>
          <a:p>
            <a:pPr lvl="1">
              <a:buFont typeface="Calibri" panose="020F0502020204030204" pitchFamily="34" charset="0"/>
              <a:buChar char="•"/>
            </a:pPr>
            <a:r>
              <a:rPr lang="en-US" sz="2000" dirty="0" err="1"/>
              <a:t>Præsident</a:t>
            </a:r>
            <a:r>
              <a:rPr lang="en-US" sz="2000" dirty="0"/>
              <a:t> for </a:t>
            </a:r>
            <a:r>
              <a:rPr lang="en-US" sz="2000" dirty="0" err="1"/>
              <a:t>appelretten</a:t>
            </a:r>
            <a:r>
              <a:rPr lang="en-US" sz="2000" dirty="0"/>
              <a:t> </a:t>
            </a:r>
            <a:r>
              <a:rPr lang="en-US" sz="2000" dirty="0" err="1"/>
              <a:t>i</a:t>
            </a:r>
            <a:r>
              <a:rPr lang="en-US" sz="2000" dirty="0"/>
              <a:t> Boma</a:t>
            </a:r>
          </a:p>
          <a:p>
            <a:pPr lvl="1">
              <a:buFont typeface="Calibri" panose="020F0502020204030204" pitchFamily="34" charset="0"/>
              <a:buChar char="•"/>
            </a:pPr>
            <a:r>
              <a:rPr lang="en-US" sz="2000" dirty="0" err="1"/>
              <a:t>Schweizisk</a:t>
            </a:r>
            <a:r>
              <a:rPr lang="en-US" sz="2000" dirty="0"/>
              <a:t> </a:t>
            </a:r>
            <a:r>
              <a:rPr lang="en-US" sz="2000" dirty="0" err="1"/>
              <a:t>advokat</a:t>
            </a:r>
            <a:endParaRPr lang="en-US" sz="2000" dirty="0"/>
          </a:p>
          <a:p>
            <a:pPr lvl="1">
              <a:buFont typeface="Calibri" panose="020F0502020204030204" pitchFamily="34" charset="0"/>
              <a:buChar char="•"/>
            </a:pPr>
            <a:r>
              <a:rPr lang="en-US" sz="2000" dirty="0" err="1"/>
              <a:t>Sekretær</a:t>
            </a:r>
            <a:r>
              <a:rPr lang="en-US" sz="2000" dirty="0"/>
              <a:t> og </a:t>
            </a:r>
            <a:r>
              <a:rPr lang="en-US" sz="2000" dirty="0" err="1"/>
              <a:t>læge</a:t>
            </a:r>
            <a:endParaRPr lang="en-US" sz="2000" dirty="0"/>
          </a:p>
          <a:p>
            <a:pPr marL="201168" lvl="1" indent="0">
              <a:buFont typeface="Calibri" panose="020F0502020204030204" pitchFamily="34" charset="0"/>
              <a:buNone/>
            </a:pPr>
            <a:endParaRPr lang="en-US" dirty="0"/>
          </a:p>
        </p:txBody>
      </p:sp>
      <p:sp>
        <p:nvSpPr>
          <p:cNvPr id="3098" name="Rectangle 3088">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3099" name="Rectangle 3090">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1133853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CFC91F-9475-C6E4-9FDF-56A7B33638C9}"/>
              </a:ext>
            </a:extLst>
          </p:cNvPr>
          <p:cNvSpPr>
            <a:spLocks noGrp="1"/>
          </p:cNvSpPr>
          <p:nvPr>
            <p:ph type="title"/>
          </p:nvPr>
        </p:nvSpPr>
        <p:spPr/>
        <p:txBody>
          <a:bodyPr/>
          <a:lstStyle/>
          <a:p>
            <a:r>
              <a:rPr lang="da-DK" dirty="0"/>
              <a:t>Kommissionens formål</a:t>
            </a:r>
          </a:p>
        </p:txBody>
      </p:sp>
      <p:sp>
        <p:nvSpPr>
          <p:cNvPr id="3" name="Pladsholder til indhold 2">
            <a:extLst>
              <a:ext uri="{FF2B5EF4-FFF2-40B4-BE49-F238E27FC236}">
                <a16:creationId xmlns:a16="http://schemas.microsoft.com/office/drawing/2014/main" id="{6FA40205-8C74-B256-931C-AF50A0ADEBD7}"/>
              </a:ext>
            </a:extLst>
          </p:cNvPr>
          <p:cNvSpPr>
            <a:spLocks noGrp="1"/>
          </p:cNvSpPr>
          <p:nvPr>
            <p:ph idx="1"/>
          </p:nvPr>
        </p:nvSpPr>
        <p:spPr/>
        <p:txBody>
          <a:bodyPr>
            <a:normAutofit/>
          </a:bodyPr>
          <a:lstStyle/>
          <a:p>
            <a:pPr algn="ctr"/>
            <a:endParaRPr lang="da-DK" sz="2400" b="0" i="0" dirty="0">
              <a:solidFill>
                <a:srgbClr val="222222"/>
              </a:solidFill>
              <a:effectLst/>
              <a:latin typeface="Arial" panose="020B0604020202020204" pitchFamily="34" charset="0"/>
            </a:endParaRPr>
          </a:p>
          <a:p>
            <a:pPr algn="ctr"/>
            <a:endParaRPr lang="da-DK" sz="2400" dirty="0">
              <a:solidFill>
                <a:srgbClr val="222222"/>
              </a:solidFill>
            </a:endParaRPr>
          </a:p>
          <a:p>
            <a:pPr algn="ctr"/>
            <a:r>
              <a:rPr lang="da-DK" sz="2800" b="0" i="0" dirty="0">
                <a:solidFill>
                  <a:srgbClr val="222222"/>
                </a:solidFill>
                <a:effectLst/>
              </a:rPr>
              <a:t> ”…at undersøge, om der i visse dele af territoriet [Fristaten Congo] blev begået mishandling mod de indfødte, enten af ​​enkeltpersoner eller af statens agenter [og] for at påpege eventuelle nyttige forbedringer."</a:t>
            </a:r>
            <a:endParaRPr lang="da-DK" sz="2800" dirty="0"/>
          </a:p>
        </p:txBody>
      </p:sp>
    </p:spTree>
    <p:extLst>
      <p:ext uri="{BB962C8B-B14F-4D97-AF65-F5344CB8AC3E}">
        <p14:creationId xmlns:p14="http://schemas.microsoft.com/office/powerpoint/2010/main" val="495427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67884C-263E-883A-DAB3-37476FB367A1}"/>
              </a:ext>
            </a:extLst>
          </p:cNvPr>
          <p:cNvSpPr>
            <a:spLocks noGrp="1"/>
          </p:cNvSpPr>
          <p:nvPr>
            <p:ph type="title"/>
          </p:nvPr>
        </p:nvSpPr>
        <p:spPr/>
        <p:txBody>
          <a:bodyPr/>
          <a:lstStyle/>
          <a:p>
            <a:r>
              <a:rPr lang="da-DK" dirty="0" err="1"/>
              <a:t>Vidnesudsagn</a:t>
            </a:r>
            <a:r>
              <a:rPr lang="da-DK" dirty="0"/>
              <a:t> #1</a:t>
            </a:r>
          </a:p>
        </p:txBody>
      </p:sp>
      <p:sp>
        <p:nvSpPr>
          <p:cNvPr id="3" name="Pladsholder til indhold 2">
            <a:extLst>
              <a:ext uri="{FF2B5EF4-FFF2-40B4-BE49-F238E27FC236}">
                <a16:creationId xmlns:a16="http://schemas.microsoft.com/office/drawing/2014/main" id="{B09C33FD-382E-42A0-2F5F-5677296430D5}"/>
              </a:ext>
            </a:extLst>
          </p:cNvPr>
          <p:cNvSpPr>
            <a:spLocks noGrp="1"/>
          </p:cNvSpPr>
          <p:nvPr>
            <p:ph idx="1"/>
          </p:nvPr>
        </p:nvSpPr>
        <p:spPr/>
        <p:txBody>
          <a:bodyPr>
            <a:normAutofit/>
          </a:bodyPr>
          <a:lstStyle/>
          <a:p>
            <a:endParaRPr lang="da-DK" sz="2400" b="0" i="0" dirty="0">
              <a:solidFill>
                <a:srgbClr val="333333"/>
              </a:solidFill>
              <a:effectLst/>
            </a:endParaRPr>
          </a:p>
          <a:p>
            <a:r>
              <a:rPr lang="da-DK" sz="2400" b="0" i="0" dirty="0">
                <a:solidFill>
                  <a:srgbClr val="333333"/>
                </a:solidFill>
                <a:effectLst/>
              </a:rPr>
              <a:t>Vidnet </a:t>
            </a:r>
            <a:r>
              <a:rPr lang="da-DK" sz="2400" b="0" i="0" dirty="0" err="1">
                <a:solidFill>
                  <a:srgbClr val="333333"/>
                </a:solidFill>
                <a:effectLst/>
              </a:rPr>
              <a:t>M'Putila</a:t>
            </a:r>
            <a:r>
              <a:rPr lang="da-DK" sz="2400" b="0" i="0" dirty="0">
                <a:solidFill>
                  <a:srgbClr val="333333"/>
                </a:solidFill>
                <a:effectLst/>
              </a:rPr>
              <a:t> fra </a:t>
            </a:r>
            <a:r>
              <a:rPr lang="da-DK" sz="2400" b="0" i="0" dirty="0" err="1">
                <a:solidFill>
                  <a:srgbClr val="333333"/>
                </a:solidFill>
                <a:effectLst/>
              </a:rPr>
              <a:t>Bokote</a:t>
            </a:r>
            <a:r>
              <a:rPr lang="da-DK" sz="2400" b="0" i="0" dirty="0">
                <a:solidFill>
                  <a:srgbClr val="333333"/>
                </a:solidFill>
                <a:effectLst/>
              </a:rPr>
              <a:t>:</a:t>
            </a:r>
          </a:p>
          <a:p>
            <a:r>
              <a:rPr lang="da-DK" sz="2400" b="0" i="0" dirty="0">
                <a:solidFill>
                  <a:srgbClr val="333333"/>
                </a:solidFill>
                <a:effectLst/>
              </a:rPr>
              <a:t>"Som I kan se, er min højre hånd hugget af.... Da jeg var meget lille, kom soldaterne for at føre krig i min landsby på grund af gummiet. ... Da jeg flygtede, strejfede en kugle min nakke og gav mig det sår hvis ar man stadig kan se. Jeg faldt og lod som om jeg var død. En soldat brugte en kniv til at skære min højre hånd af og tog den med sig. Jeg så at han bar på andre afhuggede hænder. ... Min far og mor blev dræbt den samme dag, og jeg ved at de fik deres hænder skåret af."</a:t>
            </a:r>
            <a:endParaRPr lang="da-DK" sz="2400" dirty="0"/>
          </a:p>
        </p:txBody>
      </p:sp>
    </p:spTree>
    <p:extLst>
      <p:ext uri="{BB962C8B-B14F-4D97-AF65-F5344CB8AC3E}">
        <p14:creationId xmlns:p14="http://schemas.microsoft.com/office/powerpoint/2010/main" val="1701357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6EC146-8792-DFD4-2384-47608E37C053}"/>
              </a:ext>
            </a:extLst>
          </p:cNvPr>
          <p:cNvSpPr>
            <a:spLocks noGrp="1"/>
          </p:cNvSpPr>
          <p:nvPr>
            <p:ph type="title"/>
          </p:nvPr>
        </p:nvSpPr>
        <p:spPr/>
        <p:txBody>
          <a:bodyPr/>
          <a:lstStyle/>
          <a:p>
            <a:r>
              <a:rPr lang="da-DK"/>
              <a:t>Vidnesudsagn #2</a:t>
            </a:r>
            <a:endParaRPr lang="da-DK" dirty="0"/>
          </a:p>
        </p:txBody>
      </p:sp>
      <p:sp>
        <p:nvSpPr>
          <p:cNvPr id="3" name="Pladsholder til indhold 2">
            <a:extLst>
              <a:ext uri="{FF2B5EF4-FFF2-40B4-BE49-F238E27FC236}">
                <a16:creationId xmlns:a16="http://schemas.microsoft.com/office/drawing/2014/main" id="{2FE0132E-5863-4194-E2FF-CA03884FE1BE}"/>
              </a:ext>
            </a:extLst>
          </p:cNvPr>
          <p:cNvSpPr>
            <a:spLocks noGrp="1"/>
          </p:cNvSpPr>
          <p:nvPr>
            <p:ph idx="1"/>
          </p:nvPr>
        </p:nvSpPr>
        <p:spPr/>
        <p:txBody>
          <a:bodyPr/>
          <a:lstStyle/>
          <a:p>
            <a:endParaRPr lang="da-DK"/>
          </a:p>
          <a:p>
            <a:r>
              <a:rPr lang="da-DK" sz="2400" b="0" i="0">
                <a:solidFill>
                  <a:srgbClr val="333333"/>
                </a:solidFill>
                <a:effectLst/>
              </a:rPr>
              <a:t>Vidnet Mingo fra Mampoko:</a:t>
            </a:r>
          </a:p>
          <a:p>
            <a:r>
              <a:rPr lang="da-DK" sz="2400" b="0" i="0">
                <a:solidFill>
                  <a:srgbClr val="333333"/>
                </a:solidFill>
                <a:effectLst/>
              </a:rPr>
              <a:t>"Mens jeg arbejdede med at fremstille muresten i Mampoko, skete det to gange at vagterne Nkusu Lomboto og Itokwa for at straffe mig trak mit skørt op og pressede ler ind i min skede, hvilket påførte mig store smerter. Den hvide mand Likwama [en mand ved navn Henri Spelier der arbejdede for et af selskaberne] så mig med ler i min skede. Det eneste han sagde, var: "Hvis du dør mens du arbejder for mig, kaster jeg dig i floden."</a:t>
            </a:r>
            <a:endParaRPr lang="da-DK" sz="2400" dirty="0"/>
          </a:p>
        </p:txBody>
      </p:sp>
    </p:spTree>
    <p:extLst>
      <p:ext uri="{BB962C8B-B14F-4D97-AF65-F5344CB8AC3E}">
        <p14:creationId xmlns:p14="http://schemas.microsoft.com/office/powerpoint/2010/main" val="2696815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4105" name="Rectangle 4104">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4107" name="Straight Connector 4106">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109" name="Rectangle 410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11" name="Rectangle 41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9173B67-40CB-9C23-A5B8-9AD87CD94329}"/>
              </a:ext>
            </a:extLst>
          </p:cNvPr>
          <p:cNvSpPr>
            <a:spLocks noGrp="1"/>
          </p:cNvSpPr>
          <p:nvPr>
            <p:ph type="title"/>
          </p:nvPr>
        </p:nvSpPr>
        <p:spPr>
          <a:xfrm>
            <a:off x="5181601" y="634946"/>
            <a:ext cx="6368142" cy="1450757"/>
          </a:xfrm>
        </p:spPr>
        <p:txBody>
          <a:bodyPr vert="horz" lIns="91440" tIns="45720" rIns="91440" bIns="45720" rtlCol="0" anchor="b">
            <a:normAutofit/>
          </a:bodyPr>
          <a:lstStyle/>
          <a:p>
            <a:r>
              <a:rPr lang="en-US"/>
              <a:t>Wilfred Blunts imperialismekritik</a:t>
            </a:r>
          </a:p>
        </p:txBody>
      </p:sp>
      <p:pic>
        <p:nvPicPr>
          <p:cNvPr id="4098" name="Picture 2" descr="undefined">
            <a:extLst>
              <a:ext uri="{FF2B5EF4-FFF2-40B4-BE49-F238E27FC236}">
                <a16:creationId xmlns:a16="http://schemas.microsoft.com/office/drawing/2014/main" id="{B44C77CB-EB5A-72E8-A720-4442B4895809}"/>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3190" b="1"/>
          <a:stretch/>
        </p:blipFill>
        <p:spPr bwMode="auto">
          <a:xfrm>
            <a:off x="20" y="-12128"/>
            <a:ext cx="4654276" cy="6870127"/>
          </a:xfrm>
          <a:prstGeom prst="rect">
            <a:avLst/>
          </a:prstGeom>
          <a:noFill/>
          <a:extLst>
            <a:ext uri="{909E8E84-426E-40DD-AFC4-6F175D3DCCD1}">
              <a14:hiddenFill xmlns:a14="http://schemas.microsoft.com/office/drawing/2010/main">
                <a:solidFill>
                  <a:srgbClr val="FFFFFF"/>
                </a:solidFill>
              </a14:hiddenFill>
            </a:ext>
          </a:extLst>
        </p:spPr>
      </p:pic>
      <p:cxnSp>
        <p:nvCxnSpPr>
          <p:cNvPr id="4113" name="Straight Connector 41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FAE23ABE-8793-F690-CC95-BF0B1C648684}"/>
              </a:ext>
            </a:extLst>
          </p:cNvPr>
          <p:cNvSpPr>
            <a:spLocks noGrp="1"/>
          </p:cNvSpPr>
          <p:nvPr>
            <p:ph sz="half" idx="1"/>
          </p:nvPr>
        </p:nvSpPr>
        <p:spPr>
          <a:xfrm>
            <a:off x="5181601" y="2198913"/>
            <a:ext cx="6368142" cy="3787533"/>
          </a:xfrm>
        </p:spPr>
        <p:txBody>
          <a:bodyPr vert="horz" lIns="0" tIns="45720" rIns="0" bIns="45720" rtlCol="0">
            <a:normAutofit lnSpcReduction="10000"/>
          </a:bodyPr>
          <a:lstStyle/>
          <a:p>
            <a:r>
              <a:rPr lang="en-US" sz="2400" b="0" i="0" dirty="0">
                <a:effectLst/>
              </a:rPr>
              <a:t>Wilfred Blunt (1840-1922):</a:t>
            </a:r>
          </a:p>
          <a:p>
            <a:pPr>
              <a:buFont typeface="Calibri" panose="020F0502020204030204" pitchFamily="34" charset="0"/>
              <a:buChar char="o"/>
            </a:pPr>
            <a:r>
              <a:rPr lang="en-US" sz="2400" dirty="0" err="1"/>
              <a:t>T</a:t>
            </a:r>
            <a:r>
              <a:rPr lang="en-US" sz="2400" b="0" i="0" dirty="0" err="1">
                <a:effectLst/>
              </a:rPr>
              <a:t>ilhørte</a:t>
            </a:r>
            <a:r>
              <a:rPr lang="en-US" sz="2400" b="0" i="0" dirty="0">
                <a:effectLst/>
              </a:rPr>
              <a:t> det </a:t>
            </a:r>
            <a:r>
              <a:rPr lang="en-US" sz="2400" b="0" i="0" dirty="0" err="1">
                <a:effectLst/>
              </a:rPr>
              <a:t>britiske</a:t>
            </a:r>
            <a:r>
              <a:rPr lang="en-US" sz="2400" b="0" i="0" dirty="0">
                <a:effectLst/>
              </a:rPr>
              <a:t> </a:t>
            </a:r>
            <a:r>
              <a:rPr lang="en-US" sz="2400" b="0" i="0" u="none" strike="noStrike" dirty="0" err="1">
                <a:effectLst/>
              </a:rPr>
              <a:t>aristokrati</a:t>
            </a:r>
            <a:endParaRPr lang="en-US" sz="2400" u="none" strike="noStrike" dirty="0"/>
          </a:p>
          <a:p>
            <a:pPr>
              <a:buFont typeface="Calibri" panose="020F0502020204030204" pitchFamily="34" charset="0"/>
              <a:buChar char="o"/>
            </a:pPr>
            <a:r>
              <a:rPr lang="en-US" sz="2400" dirty="0" err="1"/>
              <a:t>T</a:t>
            </a:r>
            <a:r>
              <a:rPr lang="en-US" sz="2400" b="0" i="0" dirty="0" err="1">
                <a:effectLst/>
              </a:rPr>
              <a:t>jente</a:t>
            </a:r>
            <a:r>
              <a:rPr lang="en-US" sz="2400" b="0" i="0" dirty="0">
                <a:effectLst/>
              </a:rPr>
              <a:t> </a:t>
            </a:r>
            <a:r>
              <a:rPr lang="en-US" sz="2400" b="0" i="0" dirty="0" err="1">
                <a:effectLst/>
              </a:rPr>
              <a:t>som</a:t>
            </a:r>
            <a:r>
              <a:rPr lang="en-US" sz="2400" b="0" i="0" dirty="0">
                <a:effectLst/>
              </a:rPr>
              <a:t> diplomat </a:t>
            </a:r>
            <a:r>
              <a:rPr lang="en-US" sz="2400" b="0" i="0" dirty="0" err="1">
                <a:effectLst/>
              </a:rPr>
              <a:t>på</a:t>
            </a:r>
            <a:r>
              <a:rPr lang="en-US" sz="2400" b="0" i="0" dirty="0">
                <a:effectLst/>
              </a:rPr>
              <a:t> diverse </a:t>
            </a:r>
            <a:r>
              <a:rPr lang="en-US" sz="2400" b="0" i="0" dirty="0" err="1">
                <a:effectLst/>
              </a:rPr>
              <a:t>britiske</a:t>
            </a:r>
            <a:r>
              <a:rPr lang="en-US" sz="2400" b="0" i="0" dirty="0">
                <a:effectLst/>
              </a:rPr>
              <a:t> </a:t>
            </a:r>
            <a:r>
              <a:rPr lang="en-US" sz="2400" b="0" i="0" dirty="0" err="1">
                <a:effectLst/>
              </a:rPr>
              <a:t>ambassader</a:t>
            </a:r>
            <a:r>
              <a:rPr lang="en-US" sz="2400" b="0" i="0" dirty="0">
                <a:effectLst/>
              </a:rPr>
              <a:t> </a:t>
            </a:r>
            <a:r>
              <a:rPr lang="en-US" sz="2400" b="0" i="0" dirty="0" err="1">
                <a:effectLst/>
              </a:rPr>
              <a:t>i</a:t>
            </a:r>
            <a:r>
              <a:rPr lang="en-US" sz="2400" b="0" i="0" dirty="0">
                <a:effectLst/>
              </a:rPr>
              <a:t> 12 </a:t>
            </a:r>
            <a:r>
              <a:rPr lang="en-US" sz="2400" b="0" i="0" dirty="0" err="1">
                <a:effectLst/>
              </a:rPr>
              <a:t>år</a:t>
            </a:r>
            <a:endParaRPr lang="en-US" sz="2400" b="0" i="0" dirty="0">
              <a:effectLst/>
            </a:endParaRPr>
          </a:p>
          <a:p>
            <a:pPr>
              <a:buFont typeface="Calibri" panose="020F0502020204030204" pitchFamily="34" charset="0"/>
              <a:buChar char="o"/>
            </a:pPr>
            <a:r>
              <a:rPr lang="en-US" sz="2400" dirty="0" err="1"/>
              <a:t>L</a:t>
            </a:r>
            <a:r>
              <a:rPr lang="en-US" sz="2400" b="0" i="0" dirty="0" err="1">
                <a:effectLst/>
              </a:rPr>
              <a:t>evede</a:t>
            </a:r>
            <a:r>
              <a:rPr lang="en-US" sz="2400" b="0" i="0" dirty="0">
                <a:effectLst/>
              </a:rPr>
              <a:t> </a:t>
            </a:r>
            <a:r>
              <a:rPr lang="en-US" sz="2400" b="0" i="0" dirty="0" err="1">
                <a:effectLst/>
              </a:rPr>
              <a:t>som</a:t>
            </a:r>
            <a:r>
              <a:rPr lang="en-US" sz="2400" b="0" i="0" dirty="0">
                <a:effectLst/>
              </a:rPr>
              <a:t> </a:t>
            </a:r>
            <a:r>
              <a:rPr lang="en-US" sz="2400" b="0" i="0" dirty="0" err="1">
                <a:effectLst/>
              </a:rPr>
              <a:t>uafhængig</a:t>
            </a:r>
            <a:r>
              <a:rPr lang="en-US" sz="2400" b="0" i="0" dirty="0">
                <a:effectLst/>
              </a:rPr>
              <a:t> </a:t>
            </a:r>
            <a:r>
              <a:rPr lang="en-US" sz="2400" b="0" i="0" dirty="0" err="1">
                <a:effectLst/>
              </a:rPr>
              <a:t>digter</a:t>
            </a:r>
            <a:r>
              <a:rPr lang="en-US" sz="2400" b="0" i="0" dirty="0">
                <a:effectLst/>
              </a:rPr>
              <a:t>, </a:t>
            </a:r>
            <a:r>
              <a:rPr lang="en-US" sz="2400" b="0" i="0" dirty="0" err="1">
                <a:effectLst/>
              </a:rPr>
              <a:t>forfatter</a:t>
            </a:r>
            <a:r>
              <a:rPr lang="en-US" sz="2400" b="0" i="0" dirty="0">
                <a:effectLst/>
              </a:rPr>
              <a:t> og </a:t>
            </a:r>
            <a:r>
              <a:rPr lang="en-US" sz="2400" b="0" i="0" dirty="0" err="1">
                <a:effectLst/>
              </a:rPr>
              <a:t>ekspert</a:t>
            </a:r>
            <a:r>
              <a:rPr lang="en-US" sz="2400" b="0" i="0" dirty="0">
                <a:effectLst/>
              </a:rPr>
              <a:t> </a:t>
            </a:r>
            <a:r>
              <a:rPr lang="en-US" sz="2400" b="0" i="0" dirty="0" err="1">
                <a:effectLst/>
              </a:rPr>
              <a:t>i</a:t>
            </a:r>
            <a:r>
              <a:rPr lang="en-US" sz="2400" b="0" i="0" dirty="0">
                <a:effectLst/>
              </a:rPr>
              <a:t> </a:t>
            </a:r>
            <a:r>
              <a:rPr lang="en-US" sz="2400" b="0" i="0" dirty="0" err="1">
                <a:effectLst/>
              </a:rPr>
              <a:t>Mellemøsten</a:t>
            </a:r>
            <a:r>
              <a:rPr lang="en-US" sz="2400" b="0" i="0" dirty="0">
                <a:effectLst/>
              </a:rPr>
              <a:t> og </a:t>
            </a:r>
            <a:r>
              <a:rPr lang="en-US" sz="2400" b="0" i="0" dirty="0" err="1">
                <a:effectLst/>
              </a:rPr>
              <a:t>arabiske</a:t>
            </a:r>
            <a:r>
              <a:rPr lang="en-US" sz="2400" b="0" i="0" dirty="0">
                <a:effectLst/>
              </a:rPr>
              <a:t> forhold</a:t>
            </a:r>
          </a:p>
          <a:p>
            <a:pPr>
              <a:buFont typeface="Calibri" panose="020F0502020204030204" pitchFamily="34" charset="0"/>
              <a:buChar char="o"/>
            </a:pPr>
            <a:r>
              <a:rPr lang="en-US" sz="2400" b="0" i="0" dirty="0" err="1">
                <a:effectLst/>
              </a:rPr>
              <a:t>Opfattes</a:t>
            </a:r>
            <a:r>
              <a:rPr lang="en-US" sz="2400" b="0" i="0" dirty="0">
                <a:effectLst/>
              </a:rPr>
              <a:t> </a:t>
            </a:r>
            <a:r>
              <a:rPr lang="en-US" sz="2400" b="0" i="0" dirty="0" err="1">
                <a:effectLst/>
              </a:rPr>
              <a:t>som</a:t>
            </a:r>
            <a:r>
              <a:rPr lang="en-US" sz="2400" b="0" i="0" dirty="0">
                <a:effectLst/>
              </a:rPr>
              <a:t> </a:t>
            </a:r>
            <a:r>
              <a:rPr lang="en-US" sz="2400" b="0" i="0" dirty="0" err="1">
                <a:effectLst/>
              </a:rPr>
              <a:t>grundlægger</a:t>
            </a:r>
            <a:r>
              <a:rPr lang="en-US" sz="2400" b="0" i="0" dirty="0">
                <a:effectLst/>
              </a:rPr>
              <a:t> </a:t>
            </a:r>
            <a:r>
              <a:rPr lang="en-US" sz="2400" b="0" i="0" dirty="0" err="1">
                <a:effectLst/>
              </a:rPr>
              <a:t>af</a:t>
            </a:r>
            <a:r>
              <a:rPr lang="en-US" sz="2400" b="0" i="0" dirty="0">
                <a:effectLst/>
              </a:rPr>
              <a:t> den </a:t>
            </a:r>
            <a:r>
              <a:rPr lang="en-US" sz="2400" b="0" i="0" dirty="0" err="1">
                <a:effectLst/>
              </a:rPr>
              <a:t>moderne</a:t>
            </a:r>
            <a:r>
              <a:rPr lang="en-US" sz="2400" b="0" i="0" dirty="0">
                <a:effectLst/>
              </a:rPr>
              <a:t> anti-</a:t>
            </a:r>
            <a:r>
              <a:rPr lang="en-US" sz="2400" b="0" i="0" dirty="0" err="1">
                <a:effectLst/>
              </a:rPr>
              <a:t>kolonialisme</a:t>
            </a:r>
            <a:r>
              <a:rPr lang="en-US" sz="2400" b="0" i="0" dirty="0">
                <a:effectLst/>
              </a:rPr>
              <a:t>. </a:t>
            </a:r>
          </a:p>
          <a:p>
            <a:pPr>
              <a:buFont typeface="Calibri" panose="020F0502020204030204" pitchFamily="34" charset="0"/>
              <a:buChar char="o"/>
            </a:pPr>
            <a:r>
              <a:rPr lang="en-US" sz="2400" b="0" i="0" dirty="0">
                <a:effectLst/>
              </a:rPr>
              <a:t>I 1921 </a:t>
            </a:r>
            <a:r>
              <a:rPr lang="en-US" sz="2400" b="0" i="0" dirty="0" err="1">
                <a:effectLst/>
              </a:rPr>
              <a:t>udgav</a:t>
            </a:r>
            <a:r>
              <a:rPr lang="en-US" sz="2400" b="0" i="0" dirty="0">
                <a:effectLst/>
              </a:rPr>
              <a:t> </a:t>
            </a:r>
            <a:r>
              <a:rPr lang="en-US" sz="2400" b="0" i="0" dirty="0" err="1">
                <a:effectLst/>
              </a:rPr>
              <a:t>han</a:t>
            </a:r>
            <a:r>
              <a:rPr lang="en-US" sz="2400" b="0" i="0" dirty="0">
                <a:effectLst/>
              </a:rPr>
              <a:t> sine </a:t>
            </a:r>
            <a:r>
              <a:rPr lang="en-US" sz="2400" b="0" i="0" dirty="0" err="1">
                <a:effectLst/>
              </a:rPr>
              <a:t>dagbøger</a:t>
            </a:r>
            <a:endParaRPr lang="en-US" sz="2400" dirty="0"/>
          </a:p>
        </p:txBody>
      </p:sp>
    </p:spTree>
    <p:extLst>
      <p:ext uri="{BB962C8B-B14F-4D97-AF65-F5344CB8AC3E}">
        <p14:creationId xmlns:p14="http://schemas.microsoft.com/office/powerpoint/2010/main" val="1752579092"/>
      </p:ext>
    </p:extLst>
  </p:cSld>
  <p:clrMapOvr>
    <a:masterClrMapping/>
  </p:clrMapOvr>
</p:sld>
</file>

<file path=ppt/theme/theme1.xml><?xml version="1.0" encoding="utf-8"?>
<a:theme xmlns:a="http://schemas.openxmlformats.org/drawingml/2006/main" name="Retrospektiv">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Retrospect</Template>
  <TotalTime>148</TotalTime>
  <Words>452</Words>
  <Application>Microsoft Office PowerPoint</Application>
  <PresentationFormat>Widescreen</PresentationFormat>
  <Paragraphs>47</Paragraphs>
  <Slides>9</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Calibri</vt:lpstr>
      <vt:lpstr>Calibri Light</vt:lpstr>
      <vt:lpstr>Retrospektiv</vt:lpstr>
      <vt:lpstr>Retfærdiggørelse og imperialismekritik</vt:lpstr>
      <vt:lpstr>Dagens plan</vt:lpstr>
      <vt:lpstr>Hvornår var det nu det var?</vt:lpstr>
      <vt:lpstr>Retfærdiggørelse og selvforståelse</vt:lpstr>
      <vt:lpstr>Undersøgelseskommissionens rapport 1905</vt:lpstr>
      <vt:lpstr>Kommissionens formål</vt:lpstr>
      <vt:lpstr>Vidnesudsagn #1</vt:lpstr>
      <vt:lpstr>Vidnesudsagn #2</vt:lpstr>
      <vt:lpstr>Wilfred Blunts imperialismekritik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Retfærdiggørelse og imperialismekritik</dc:title>
  <dc:creator>Emilie Shirin Holmgaard (ESH - Underviser - U/NORD)</dc:creator>
  <cp:lastModifiedBy>Emilie Shirin Holmgaard (ESH - Underviser - U/NORD)</cp:lastModifiedBy>
  <cp:revision>2</cp:revision>
  <dcterms:created xsi:type="dcterms:W3CDTF">2023-10-31T09:50:41Z</dcterms:created>
  <dcterms:modified xsi:type="dcterms:W3CDTF">2023-10-31T12:19:25Z</dcterms:modified>
</cp:coreProperties>
</file>