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28BBC-27E9-7082-4A99-245AB0DBB4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>
                <a:latin typeface="Amasis MT Pro Medium" panose="02040604050005020304" pitchFamily="18" charset="0"/>
              </a:rPr>
              <a:t>Imperialisme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B0148B5-D588-F56B-A9D4-52BE3EC52D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Introduktion</a:t>
            </a:r>
          </a:p>
        </p:txBody>
      </p:sp>
    </p:spTree>
    <p:extLst>
      <p:ext uri="{BB962C8B-B14F-4D97-AF65-F5344CB8AC3E}">
        <p14:creationId xmlns:p14="http://schemas.microsoft.com/office/powerpoint/2010/main" val="3899336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A09032-C5D0-C999-8FB2-79C7C56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masis MT Pro Medium" panose="02040604050005020304" pitchFamily="18" charset="0"/>
              </a:rPr>
              <a:t>Hvad er imperialisme?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56B1D4-C9AF-A1D3-4A52-0ACF0CDA0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da-DK" sz="2800" dirty="0">
                <a:latin typeface="Amasis MT Pro Medium" panose="02040604050005020304" pitchFamily="18" charset="0"/>
              </a:rPr>
              <a:t>Kommer fra det latinske </a:t>
            </a:r>
            <a:r>
              <a:rPr lang="da-DK" sz="2800" i="1" dirty="0">
                <a:latin typeface="Amasis MT Pro Medium" panose="02040604050005020304" pitchFamily="18" charset="0"/>
              </a:rPr>
              <a:t>imperium</a:t>
            </a:r>
            <a:r>
              <a:rPr lang="da-DK" sz="2800" dirty="0">
                <a:latin typeface="Amasis MT Pro Medium" panose="02040604050005020304" pitchFamily="18" charset="0"/>
              </a:rPr>
              <a:t> som betyder ”at befale”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a-DK" sz="2800" b="1" dirty="0">
                <a:latin typeface="Amasis MT Pro Medium" panose="02040604050005020304" pitchFamily="18" charset="0"/>
              </a:rPr>
              <a:t>Imperialisme </a:t>
            </a:r>
            <a:r>
              <a:rPr lang="da-DK" sz="2800" dirty="0">
                <a:latin typeface="Amasis MT Pro Medium" panose="02040604050005020304" pitchFamily="18" charset="0"/>
              </a:rPr>
              <a:t>defineres som: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sz="2400" dirty="0">
                <a:latin typeface="Amasis MT Pro Medium" panose="02040604050005020304" pitchFamily="18" charset="0"/>
              </a:rPr>
              <a:t>Begreb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sz="2400" dirty="0">
                <a:latin typeface="Amasis MT Pro Medium" panose="02040604050005020304" pitchFamily="18" charset="0"/>
              </a:rPr>
              <a:t>System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sz="2400" dirty="0">
                <a:latin typeface="Amasis MT Pro Medium" panose="02040604050005020304" pitchFamily="18" charset="0"/>
              </a:rPr>
              <a:t>Strategi</a:t>
            </a:r>
          </a:p>
          <a:p>
            <a:pPr marL="201168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6500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2DF7C36B-2A95-4DB1-A402-5367DFD51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FCA75FA-F681-4B5D-93C7-49F3DDA1D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834E074C-27C4-4E38-B099-012123B75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6B640D-B454-E466-A427-E1505337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634946"/>
            <a:ext cx="6664959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Amasis MT Pro Medium" panose="02040604050005020304" pitchFamily="18" charset="0"/>
              </a:rPr>
              <a:t>Kilde: </a:t>
            </a:r>
            <a:r>
              <a:rPr lang="en-US" i="1" dirty="0">
                <a:latin typeface="Amasis MT Pro Medium" panose="02040604050005020304" pitchFamily="18" charset="0"/>
              </a:rPr>
              <a:t>Den Store Danske </a:t>
            </a:r>
          </a:p>
        </p:txBody>
      </p:sp>
      <p:pic>
        <p:nvPicPr>
          <p:cNvPr id="1026" name="Picture 2" descr="Amazon.com: Cartoon Imperialism 1876 NThe Two Young Giants Ivan And  Jonathan Reaching For Asia By Opposite Routes American Cartoon Occasioned  By The United States Signing A Commercial Pact With Hawaii And RussiaS:">
            <a:extLst>
              <a:ext uri="{FF2B5EF4-FFF2-40B4-BE49-F238E27FC236}">
                <a16:creationId xmlns:a16="http://schemas.microsoft.com/office/drawing/2014/main" id="{0A321D7A-801B-11C8-3025-C966758AD03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r="15900" b="-2"/>
          <a:stretch/>
        </p:blipFill>
        <p:spPr bwMode="auto">
          <a:xfrm>
            <a:off x="20" y="-12128"/>
            <a:ext cx="4654276" cy="687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82EB29-0F61-7612-7CA2-F6A8F071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1" y="2198914"/>
            <a:ext cx="6368142" cy="4278086"/>
          </a:xfrm>
        </p:spPr>
        <p:txBody>
          <a:bodyPr vert="horz" lIns="0" tIns="45720" rIns="0" bIns="45720" rtlCol="0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b="0" i="0" dirty="0">
                <a:effectLst/>
                <a:latin typeface="Amasis MT Pro Medium" panose="02040604050005020304" pitchFamily="18" charset="0"/>
              </a:rPr>
              <a:t>”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Imperialisme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er 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en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form for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ekspansionspolitik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,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som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indebærer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dominans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og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udbytning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fra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én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magts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side over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andre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magter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,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folkeslag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eller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områder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.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Resultatet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kan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være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dannelsen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af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formelt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organiserede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imperier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,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hvilket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der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historisk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findes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mange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eksempler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2400" b="0" i="0" dirty="0" err="1">
                <a:effectLst/>
                <a:latin typeface="Amasis MT Pro Medium" panose="02040604050005020304" pitchFamily="18" charset="0"/>
              </a:rPr>
              <a:t>på</a:t>
            </a:r>
            <a:r>
              <a:rPr lang="en-US" sz="2400" b="0" i="0" dirty="0">
                <a:effectLst/>
                <a:latin typeface="Amasis MT Pro Medium" panose="02040604050005020304" pitchFamily="18" charset="0"/>
              </a:rPr>
              <a:t>.”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FFC000"/>
                </a:solidFill>
                <a:latin typeface="Amasis MT Pro Medium" panose="02040604050005020304" pitchFamily="18" charset="0"/>
              </a:rPr>
              <a:t>(Kilde: lex.dk)</a:t>
            </a:r>
            <a:endParaRPr lang="en-US" dirty="0">
              <a:solidFill>
                <a:srgbClr val="FFC000"/>
              </a:solidFill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1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16091-3492-0037-CF13-8754988A1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latin typeface="Amasis MT Pro Medium" panose="02040604050005020304" pitchFamily="18" charset="0"/>
              </a:rPr>
              <a:t>Brainstorm med sidemanden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7FF11CF-5C9E-0F80-DB29-887EE8A41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27120" y="1944159"/>
            <a:ext cx="4937760" cy="3378200"/>
          </a:xfrm>
        </p:spPr>
        <p:txBody>
          <a:bodyPr>
            <a:normAutofit/>
          </a:bodyPr>
          <a:lstStyle/>
          <a:p>
            <a:pPr algn="ctr"/>
            <a:r>
              <a:rPr lang="da-DK" sz="2400" dirty="0">
                <a:latin typeface="Amasis MT Pro Medium" panose="02040604050005020304" pitchFamily="18" charset="0"/>
              </a:rPr>
              <a:t>Find eksempler på imperialisme baseret på jeres viden om verdenshistorie</a:t>
            </a:r>
          </a:p>
        </p:txBody>
      </p:sp>
      <p:pic>
        <p:nvPicPr>
          <p:cNvPr id="2050" name="Picture 2" descr="Abolition and European Imperialism in East Africa, 1845-1893 – Digital  Collections for the Classroom">
            <a:extLst>
              <a:ext uri="{FF2B5EF4-FFF2-40B4-BE49-F238E27FC236}">
                <a16:creationId xmlns:a16="http://schemas.microsoft.com/office/drawing/2014/main" id="{2F7CAAEC-DF20-685B-60E5-67DC1742A2A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3200400"/>
            <a:ext cx="6286500" cy="268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95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ECF0FC6-D57B-48B6-9036-F4FFD91A4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0AA473-0255-94E3-5558-59DA247CF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932" y="286603"/>
            <a:ext cx="6750987" cy="1799372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2"/>
                </a:solidFill>
                <a:latin typeface="Amasis MT Pro Medium" panose="02040604050005020304" pitchFamily="18" charset="0"/>
              </a:rPr>
              <a:t>At arbejde problemorienteret i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CC0ACB-DFB0-E1AA-967E-255F8E3CC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204" y="2372578"/>
            <a:ext cx="6697715" cy="34965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2400" b="0" i="0" dirty="0">
                <a:solidFill>
                  <a:schemeClr val="bg1">
                    <a:lumMod val="50000"/>
                  </a:schemeClr>
                </a:solidFill>
                <a:effectLst/>
                <a:latin typeface="Amasis MT Pro Medium" panose="02040604050005020304" pitchFamily="18" charset="0"/>
              </a:rPr>
              <a:t>Det er umuligt at beskæftige sig med alt, hvad der er sket i fortiden. Der må vælges ud, og det, vi ønsker at finde ud af, kan indkredses som spørgsmål eller en problemstilling. Det gælder også i historiefaget</a:t>
            </a:r>
            <a:endParaRPr lang="da-DK" sz="24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7A211C-5863-4303-AC3D-AEBFDF6D6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4150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7519CD-2FFF-42E3-BB0C-FEAA828B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2823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017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5F71E5-3A1F-6DB3-0E54-2558DA04B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  <a:latin typeface="Amasis MT Pro Medium" panose="02040604050005020304" pitchFamily="18" charset="0"/>
              </a:rPr>
              <a:t>Historiefaglig problemstilling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1A983C-0B12-9437-6D29-1574BF7D9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7" y="1845734"/>
            <a:ext cx="10058399" cy="4023360"/>
          </a:xfrm>
        </p:spPr>
        <p:txBody>
          <a:bodyPr/>
          <a:lstStyle/>
          <a:p>
            <a:r>
              <a:rPr lang="da-DK" sz="2400" b="0" i="0" dirty="0">
                <a:solidFill>
                  <a:schemeClr val="bg1">
                    <a:lumMod val="50000"/>
                  </a:schemeClr>
                </a:solidFill>
                <a:effectLst/>
                <a:latin typeface="Amasis MT Pro Medium" panose="02040604050005020304" pitchFamily="18" charset="0"/>
              </a:rPr>
              <a:t>historie handler grundlæggende om fortolkninger af menneskers samfundsmæssige liv i et forandringsperspektiv. Derfor er det ofte tilstrækkeligt at stille to krav til spørgsmål, der indgår i en historisk problemstilling. Spørgsmålene skal være rettet mod at undersøge: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1" i="0" dirty="0">
                <a:solidFill>
                  <a:schemeClr val="bg1">
                    <a:lumMod val="50000"/>
                  </a:schemeClr>
                </a:solidFill>
                <a:effectLst/>
                <a:latin typeface="Amasis MT Pro Medium" panose="02040604050005020304" pitchFamily="18" charset="0"/>
              </a:rPr>
              <a:t>Kontinuitet og forandring:</a:t>
            </a:r>
            <a:r>
              <a:rPr lang="da-DK" sz="2400" b="0" i="0" dirty="0">
                <a:solidFill>
                  <a:schemeClr val="bg1">
                    <a:lumMod val="50000"/>
                  </a:schemeClr>
                </a:solidFill>
                <a:effectLst/>
                <a:latin typeface="Amasis MT Pro Medium" panose="02040604050005020304" pitchFamily="18" charset="0"/>
              </a:rPr>
              <a:t> Hvad blev ændret, og hvad forblev (stort set) det samme?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1" i="0" dirty="0">
                <a:solidFill>
                  <a:schemeClr val="bg1">
                    <a:lumMod val="50000"/>
                  </a:schemeClr>
                </a:solidFill>
                <a:effectLst/>
                <a:latin typeface="Amasis MT Pro Medium" panose="02040604050005020304" pitchFamily="18" charset="0"/>
              </a:rPr>
              <a:t>Årsager og konsekvenser: </a:t>
            </a:r>
            <a:r>
              <a:rPr lang="da-DK" sz="2400" b="0" i="0" dirty="0">
                <a:solidFill>
                  <a:schemeClr val="bg1">
                    <a:lumMod val="50000"/>
                  </a:schemeClr>
                </a:solidFill>
                <a:effectLst/>
                <a:latin typeface="Amasis MT Pro Medium" panose="02040604050005020304" pitchFamily="18" charset="0"/>
              </a:rPr>
              <a:t>Hvilke årsager/grunde (langsigtede, kortsigtede og udløsende – måske utilsigtede eller tilfældige) var der til, at noget skete? Hvilke umiddelbare og langsigtede følger fik det, der skete?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799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E5EA93F-818A-B881-9CC2-92281F9C6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B9A0A7-676A-2520-B479-4BE65E33B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da-DK" sz="3800" b="0" i="1" dirty="0">
                <a:effectLst/>
                <a:latin typeface="Amasis MT Pro Medium" panose="02040604050005020304" pitchFamily="18" charset="0"/>
              </a:rPr>
              <a:t>Hvad gjorde almindelige tyske mænd til brutale bødler i nazisternes udryddelseslejre?</a:t>
            </a:r>
            <a:br>
              <a:rPr lang="da-DK" sz="3800" b="0" i="1" dirty="0">
                <a:effectLst/>
                <a:latin typeface="Amasis MT Pro Medium" panose="02040604050005020304" pitchFamily="18" charset="0"/>
              </a:rPr>
            </a:br>
            <a:br>
              <a:rPr lang="da-DK" sz="3800" b="0" i="0" dirty="0">
                <a:effectLst/>
                <a:latin typeface="Amasis MT Pro Medium" panose="02040604050005020304" pitchFamily="18" charset="0"/>
              </a:rPr>
            </a:br>
            <a:r>
              <a:rPr lang="da-DK" sz="3800" b="0" i="1" dirty="0">
                <a:effectLst/>
                <a:latin typeface="Amasis MT Pro Medium" panose="02040604050005020304" pitchFamily="18" charset="0"/>
              </a:rPr>
              <a:t>I middelalderen havde mænd magten. Hvorfor blev Margrete 1. hersker i Norden?</a:t>
            </a:r>
            <a:endParaRPr lang="da-DK" sz="3800" dirty="0">
              <a:latin typeface="Amasis MT Pro Medium" panose="02040604050005020304" pitchFamily="18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7589FDB-CDC7-64EF-5067-E2D13B787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  <a:latin typeface="Amasis MT Pro Medium" panose="02040604050005020304" pitchFamily="18" charset="0"/>
              </a:rPr>
              <a:t>Eksempel på historiefaglige </a:t>
            </a:r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  <a:latin typeface="Amasis MT Pro Medium" panose="02040604050005020304" pitchFamily="18" charset="0"/>
              </a:rPr>
              <a:t>problem-stillinger</a:t>
            </a:r>
            <a:endParaRPr lang="da-DK" dirty="0">
              <a:solidFill>
                <a:schemeClr val="tx1">
                  <a:lumMod val="85000"/>
                  <a:lumOff val="15000"/>
                </a:schemeClr>
              </a:solidFill>
              <a:latin typeface="Amasis MT Pro Medium" panose="02040604050005020304" pitchFamily="18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68A34FC-388E-4048-A995-C05C6EA97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4A69E81-40C1-4C29-85AB-788C974A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3354FDC-AD2B-4C53-819C-6ABAD42EA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676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DDF248-3053-5499-E467-CE80C355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rmAutofit/>
          </a:bodyPr>
          <a:lstStyle/>
          <a:p>
            <a:r>
              <a:rPr lang="da-DK">
                <a:latin typeface="Amasis MT Pro Medium" panose="02040604050005020304" pitchFamily="18" charset="0"/>
              </a:rPr>
              <a:t>Spørgsmålets karakter</a:t>
            </a:r>
          </a:p>
        </p:txBody>
      </p:sp>
      <p:pic>
        <p:nvPicPr>
          <p:cNvPr id="5" name="Picture 4" descr="Træ af menneskeligt billede">
            <a:extLst>
              <a:ext uri="{FF2B5EF4-FFF2-40B4-BE49-F238E27FC236}">
                <a16:creationId xmlns:a16="http://schemas.microsoft.com/office/drawing/2014/main" id="{3D6A6816-5325-0D88-8081-58D948347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3" r="52677" b="1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140D7E-FC3A-5B5B-ACC8-2E2F56072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Åbne </a:t>
            </a:r>
            <a:r>
              <a:rPr lang="da-DK" dirty="0" err="1">
                <a:latin typeface="Amasis MT Pro Medium" panose="02040604050005020304" pitchFamily="18" charset="0"/>
              </a:rPr>
              <a:t>spørgmål</a:t>
            </a:r>
            <a:endParaRPr lang="da-DK" dirty="0">
              <a:latin typeface="Amasis MT Pro Medium" panose="020406040500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Lukkede spørgsmål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a-DK" dirty="0" err="1">
                <a:latin typeface="Amasis MT Pro Medium" panose="02040604050005020304" pitchFamily="18" charset="0"/>
              </a:rPr>
              <a:t>Hv</a:t>
            </a:r>
            <a:r>
              <a:rPr lang="da-DK" dirty="0">
                <a:latin typeface="Amasis MT Pro Medium" panose="02040604050005020304" pitchFamily="18" charset="0"/>
              </a:rPr>
              <a:t>-spørgsmål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Hvem?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Hvad?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Hvornår?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Hvordan?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a-DK" dirty="0">
                <a:latin typeface="Amasis MT Pro Medium" panose="02040604050005020304" pitchFamily="18" charset="0"/>
              </a:rPr>
              <a:t>Hvorfor?</a:t>
            </a:r>
          </a:p>
        </p:txBody>
      </p:sp>
    </p:spTree>
    <p:extLst>
      <p:ext uri="{BB962C8B-B14F-4D97-AF65-F5344CB8AC3E}">
        <p14:creationId xmlns:p14="http://schemas.microsoft.com/office/powerpoint/2010/main" val="120731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3093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096" name="Rectangle 3095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3098" name="Straight Connector 3097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00" name="Rectangle 3099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334046-9DDC-9D3F-4763-D882FED3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5"/>
            <a:ext cx="3100136" cy="21038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spc="-50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Øvelse</a:t>
            </a:r>
            <a:endParaRPr lang="en-US" sz="3600" kern="1200" spc="-50" baseline="0" dirty="0">
              <a:solidFill>
                <a:schemeClr val="tx1">
                  <a:lumMod val="75000"/>
                  <a:lumOff val="25000"/>
                </a:schemeClr>
              </a:solidFill>
              <a:latin typeface="Amasis MT Pro Medium" panose="02040604050005020304" pitchFamily="18" charset="0"/>
            </a:endParaRPr>
          </a:p>
        </p:txBody>
      </p:sp>
      <p:cxnSp>
        <p:nvCxnSpPr>
          <p:cNvPr id="3102" name="Straight Connector 3101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74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AFF7C2-E73B-63C3-424E-66C4442DE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2371" y="2736574"/>
            <a:ext cx="3084844" cy="3796303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en-US" sz="1300" dirty="0" err="1">
                <a:latin typeface="Amasis MT Pro Medium" panose="02040604050005020304" pitchFamily="18" charset="0"/>
              </a:rPr>
              <a:t>Læs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kapitel</a:t>
            </a:r>
            <a:r>
              <a:rPr lang="en-US" sz="1300" dirty="0">
                <a:latin typeface="Amasis MT Pro Medium" panose="02040604050005020304" pitchFamily="18" charset="0"/>
              </a:rPr>
              <a:t> 1 </a:t>
            </a:r>
            <a:r>
              <a:rPr lang="en-US" sz="1300" dirty="0" err="1">
                <a:latin typeface="Amasis MT Pro Medium" panose="02040604050005020304" pitchFamily="18" charset="0"/>
              </a:rPr>
              <a:t>afsnit</a:t>
            </a:r>
            <a:r>
              <a:rPr lang="en-US" sz="1300" dirty="0">
                <a:latin typeface="Amasis MT Pro Medium" panose="02040604050005020304" pitchFamily="18" charset="0"/>
              </a:rPr>
              <a:t> 1.1 </a:t>
            </a:r>
            <a:r>
              <a:rPr lang="en-US" sz="1300" dirty="0" err="1">
                <a:latin typeface="Amasis MT Pro Medium" panose="02040604050005020304" pitchFamily="18" charset="0"/>
              </a:rPr>
              <a:t>i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Systime-bogen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i="1" dirty="0" err="1">
                <a:latin typeface="Amasis MT Pro Medium" panose="02040604050005020304" pitchFamily="18" charset="0"/>
              </a:rPr>
              <a:t>Vestens</a:t>
            </a:r>
            <a:r>
              <a:rPr lang="en-US" sz="1300" i="1" dirty="0">
                <a:latin typeface="Amasis MT Pro Medium" panose="02040604050005020304" pitchFamily="18" charset="0"/>
              </a:rPr>
              <a:t> </a:t>
            </a:r>
            <a:r>
              <a:rPr lang="en-US" sz="1300" i="1" dirty="0" err="1">
                <a:latin typeface="Amasis MT Pro Medium" panose="02040604050005020304" pitchFamily="18" charset="0"/>
              </a:rPr>
              <a:t>dominans</a:t>
            </a:r>
            <a:r>
              <a:rPr lang="en-US" sz="1300" i="1" dirty="0">
                <a:latin typeface="Amasis MT Pro Medium" panose="02040604050005020304" pitchFamily="18" charset="0"/>
              </a:rPr>
              <a:t> og </a:t>
            </a:r>
            <a:r>
              <a:rPr lang="en-US" sz="1300" i="1" dirty="0" err="1">
                <a:latin typeface="Amasis MT Pro Medium" panose="02040604050005020304" pitchFamily="18" charset="0"/>
              </a:rPr>
              <a:t>imperialisme</a:t>
            </a:r>
            <a:endParaRPr lang="en-US" sz="1300" i="1" dirty="0">
              <a:latin typeface="Amasis MT Pro Medium" panose="02040604050005020304" pitchFamily="18" charset="0"/>
            </a:endParaRPr>
          </a:p>
          <a:p>
            <a:endParaRPr lang="en-US" sz="1300" i="1" dirty="0">
              <a:latin typeface="Amasis MT Pro Medium" panose="02040604050005020304" pitchFamily="18" charset="0"/>
            </a:endParaRPr>
          </a:p>
          <a:p>
            <a:r>
              <a:rPr lang="en-US" sz="1300" dirty="0" err="1">
                <a:latin typeface="Amasis MT Pro Medium" panose="02040604050005020304" pitchFamily="18" charset="0"/>
              </a:rPr>
              <a:t>Opstil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mindst</a:t>
            </a:r>
            <a:r>
              <a:rPr lang="en-US" sz="1300" dirty="0">
                <a:latin typeface="Amasis MT Pro Medium" panose="02040604050005020304" pitchFamily="18" charset="0"/>
              </a:rPr>
              <a:t> 3 </a:t>
            </a:r>
            <a:r>
              <a:rPr lang="en-US" sz="1300" dirty="0" err="1">
                <a:latin typeface="Amasis MT Pro Medium" panose="02040604050005020304" pitchFamily="18" charset="0"/>
              </a:rPr>
              <a:t>problemstillinger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baseret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på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tekstens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indhold</a:t>
            </a:r>
            <a:r>
              <a:rPr lang="en-US" sz="1300" dirty="0">
                <a:latin typeface="Amasis MT Pro Medium" panose="02040604050005020304" pitchFamily="18" charset="0"/>
              </a:rPr>
              <a:t>.</a:t>
            </a:r>
          </a:p>
          <a:p>
            <a:endParaRPr lang="en-US" sz="1300" dirty="0">
              <a:latin typeface="Amasis MT Pro Medium" panose="02040604050005020304" pitchFamily="18" charset="0"/>
            </a:endParaRPr>
          </a:p>
          <a:p>
            <a:r>
              <a:rPr lang="en-US" sz="1300" dirty="0" err="1">
                <a:latin typeface="Amasis MT Pro Medium" panose="02040604050005020304" pitchFamily="18" charset="0"/>
              </a:rPr>
              <a:t>Tænk</a:t>
            </a:r>
            <a:r>
              <a:rPr lang="en-US" sz="1300" dirty="0">
                <a:latin typeface="Amasis MT Pro Medium" panose="02040604050005020304" pitchFamily="18" charset="0"/>
              </a:rPr>
              <a:t> over </a:t>
            </a:r>
            <a:r>
              <a:rPr lang="en-US" sz="1300" dirty="0" err="1">
                <a:latin typeface="Amasis MT Pro Medium" panose="02040604050005020304" pitchFamily="18" charset="0"/>
              </a:rPr>
              <a:t>jeres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spørgsmåls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karakter</a:t>
            </a:r>
            <a:r>
              <a:rPr lang="en-US" sz="1300" dirty="0">
                <a:latin typeface="Amasis MT Pro Medium" panose="02040604050005020304" pitchFamily="18" charset="0"/>
              </a:rPr>
              <a:t> (</a:t>
            </a:r>
            <a:r>
              <a:rPr lang="en-US" sz="1300" dirty="0" err="1">
                <a:latin typeface="Amasis MT Pro Medium" panose="02040604050005020304" pitchFamily="18" charset="0"/>
              </a:rPr>
              <a:t>åbne</a:t>
            </a:r>
            <a:r>
              <a:rPr lang="en-US" sz="1300" dirty="0">
                <a:latin typeface="Amasis MT Pro Medium" panose="02040604050005020304" pitchFamily="18" charset="0"/>
              </a:rPr>
              <a:t>, </a:t>
            </a:r>
            <a:r>
              <a:rPr lang="en-US" sz="1300" dirty="0" err="1">
                <a:latin typeface="Amasis MT Pro Medium" panose="02040604050005020304" pitchFamily="18" charset="0"/>
              </a:rPr>
              <a:t>lukkede</a:t>
            </a:r>
            <a:r>
              <a:rPr lang="en-US" sz="1300" dirty="0">
                <a:latin typeface="Amasis MT Pro Medium" panose="02040604050005020304" pitchFamily="18" charset="0"/>
              </a:rPr>
              <a:t>, hv-</a:t>
            </a:r>
            <a:r>
              <a:rPr lang="en-US" sz="1300" dirty="0" err="1">
                <a:latin typeface="Amasis MT Pro Medium" panose="02040604050005020304" pitchFamily="18" charset="0"/>
              </a:rPr>
              <a:t>ord</a:t>
            </a:r>
            <a:r>
              <a:rPr lang="en-US" sz="1300" dirty="0">
                <a:latin typeface="Amasis MT Pro Medium" panose="02040604050005020304" pitchFamily="18" charset="0"/>
              </a:rPr>
              <a:t>, etc.)</a:t>
            </a:r>
          </a:p>
          <a:p>
            <a:endParaRPr lang="en-US" sz="1300" dirty="0">
              <a:latin typeface="Amasis MT Pro Medium" panose="02040604050005020304" pitchFamily="18" charset="0"/>
            </a:endParaRPr>
          </a:p>
          <a:p>
            <a:r>
              <a:rPr lang="en-US" sz="1300" dirty="0" err="1">
                <a:latin typeface="Amasis MT Pro Medium" panose="02040604050005020304" pitchFamily="18" charset="0"/>
              </a:rPr>
              <a:t>Spørgsmålene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skal</a:t>
            </a:r>
            <a:r>
              <a:rPr lang="en-US" sz="1300" dirty="0">
                <a:latin typeface="Amasis MT Pro Medium" panose="02040604050005020304" pitchFamily="18" charset="0"/>
              </a:rPr>
              <a:t> IKKE </a:t>
            </a:r>
            <a:r>
              <a:rPr lang="en-US" sz="1300" dirty="0" err="1">
                <a:latin typeface="Amasis MT Pro Medium" panose="02040604050005020304" pitchFamily="18" charset="0"/>
              </a:rPr>
              <a:t>være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noget</a:t>
            </a:r>
            <a:r>
              <a:rPr lang="en-US" sz="1300" dirty="0">
                <a:latin typeface="Amasis MT Pro Medium" panose="02040604050005020304" pitchFamily="18" charset="0"/>
              </a:rPr>
              <a:t> man </a:t>
            </a:r>
            <a:r>
              <a:rPr lang="en-US" sz="1300" dirty="0" err="1">
                <a:latin typeface="Amasis MT Pro Medium" panose="02040604050005020304" pitchFamily="18" charset="0"/>
              </a:rPr>
              <a:t>kan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finde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direkte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svar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på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i</a:t>
            </a:r>
            <a:r>
              <a:rPr lang="en-US" sz="1300" dirty="0">
                <a:latin typeface="Amasis MT Pro Medium" panose="02040604050005020304" pitchFamily="18" charset="0"/>
              </a:rPr>
              <a:t> den </a:t>
            </a:r>
            <a:r>
              <a:rPr lang="en-US" sz="1300" dirty="0" err="1">
                <a:latin typeface="Amasis MT Pro Medium" panose="02040604050005020304" pitchFamily="18" charset="0"/>
              </a:rPr>
              <a:t>læste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tekst</a:t>
            </a:r>
            <a:r>
              <a:rPr lang="en-US" sz="1300" dirty="0">
                <a:latin typeface="Amasis MT Pro Medium" panose="02040604050005020304" pitchFamily="18" charset="0"/>
              </a:rPr>
              <a:t>, men </a:t>
            </a:r>
            <a:r>
              <a:rPr lang="en-US" sz="1300" dirty="0" err="1">
                <a:latin typeface="Amasis MT Pro Medium" panose="02040604050005020304" pitchFamily="18" charset="0"/>
              </a:rPr>
              <a:t>noget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som</a:t>
            </a:r>
            <a:r>
              <a:rPr lang="en-US" sz="1300" dirty="0">
                <a:latin typeface="Amasis MT Pro Medium" panose="02040604050005020304" pitchFamily="18" charset="0"/>
              </a:rPr>
              <a:t> I </a:t>
            </a:r>
            <a:r>
              <a:rPr lang="en-US" sz="1300" dirty="0" err="1">
                <a:latin typeface="Amasis MT Pro Medium" panose="02040604050005020304" pitchFamily="18" charset="0"/>
              </a:rPr>
              <a:t>tænker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kunne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være</a:t>
            </a:r>
            <a:r>
              <a:rPr lang="en-US" sz="1300" dirty="0">
                <a:latin typeface="Amasis MT Pro Medium" panose="02040604050005020304" pitchFamily="18" charset="0"/>
              </a:rPr>
              <a:t> </a:t>
            </a:r>
            <a:r>
              <a:rPr lang="en-US" sz="1300" dirty="0" err="1">
                <a:latin typeface="Amasis MT Pro Medium" panose="02040604050005020304" pitchFamily="18" charset="0"/>
              </a:rPr>
              <a:t>interessant</a:t>
            </a:r>
            <a:r>
              <a:rPr lang="en-US" sz="1300" dirty="0">
                <a:latin typeface="Amasis MT Pro Medium" panose="02040604050005020304" pitchFamily="18" charset="0"/>
              </a:rPr>
              <a:t> at </a:t>
            </a:r>
            <a:r>
              <a:rPr lang="en-US" sz="1300" dirty="0" err="1">
                <a:latin typeface="Amasis MT Pro Medium" panose="02040604050005020304" pitchFamily="18" charset="0"/>
              </a:rPr>
              <a:t>undersøge</a:t>
            </a:r>
            <a:r>
              <a:rPr lang="en-US" sz="1300" dirty="0">
                <a:latin typeface="Amasis MT Pro Medium" panose="02040604050005020304" pitchFamily="18" charset="0"/>
              </a:rPr>
              <a:t>!</a:t>
            </a:r>
          </a:p>
        </p:txBody>
      </p:sp>
      <p:pic>
        <p:nvPicPr>
          <p:cNvPr id="3074" name="Picture 2" descr="What is Your &quot;Why&quot;? — Graphic Design &amp; Websites • Mystic, CT">
            <a:extLst>
              <a:ext uri="{FF2B5EF4-FFF2-40B4-BE49-F238E27FC236}">
                <a16:creationId xmlns:a16="http://schemas.microsoft.com/office/drawing/2014/main" id="{041A8958-3AA0-D168-06B6-91EFD13E3A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6" r="11634" b="-1"/>
          <a:stretch/>
        </p:blipFill>
        <p:spPr bwMode="auto">
          <a:xfrm>
            <a:off x="4075043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34440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176</TotalTime>
  <Words>351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Amasis MT Pro Medium</vt:lpstr>
      <vt:lpstr>Arial</vt:lpstr>
      <vt:lpstr>Calibri</vt:lpstr>
      <vt:lpstr>Calibri Light</vt:lpstr>
      <vt:lpstr>Courier New</vt:lpstr>
      <vt:lpstr>Retrospektiv</vt:lpstr>
      <vt:lpstr>Imperialisme</vt:lpstr>
      <vt:lpstr>Hvad er imperialisme?</vt:lpstr>
      <vt:lpstr>Kilde: Den Store Danske </vt:lpstr>
      <vt:lpstr>Brainstorm med sidemanden</vt:lpstr>
      <vt:lpstr>At arbejde problemorienteret i historie</vt:lpstr>
      <vt:lpstr>Historiefaglig problemstilling</vt:lpstr>
      <vt:lpstr>Hvad gjorde almindelige tyske mænd til brutale bødler i nazisternes udryddelseslejre?  I middelalderen havde mænd magten. Hvorfor blev Margrete 1. hersker i Norden?</vt:lpstr>
      <vt:lpstr>Spørgsmålets karakter</vt:lpstr>
      <vt:lpstr>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Imperialisme</dc:title>
  <dc:creator>Emilie Shirin Holmgaard (ESH - Underviser - U/NORD)</dc:creator>
  <cp:lastModifiedBy>Emilie Shirin Holmgaard (ESH - Underviser - U/NORD)</cp:lastModifiedBy>
  <cp:revision>3</cp:revision>
  <dcterms:created xsi:type="dcterms:W3CDTF">2023-09-08T09:05:24Z</dcterms:created>
  <dcterms:modified xsi:type="dcterms:W3CDTF">2023-09-08T12:02:14Z</dcterms:modified>
</cp:coreProperties>
</file>