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2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5143500" cx="9144000"/>
  <p:notesSz cx="6858000" cy="9144000"/>
  <p:embeddedFontLst>
    <p:embeddedFont>
      <p:font typeface="Titillium Web"/>
      <p:regular r:id="rId20"/>
      <p:bold r:id="rId21"/>
      <p:italic r:id="rId22"/>
      <p:boldItalic r:id="rId23"/>
    </p:embeddedFont>
    <p:embeddedFont>
      <p:font typeface="Oswald"/>
      <p:regular r:id="rId24"/>
      <p:bold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AB2FD33-2411-42B8-9C8B-EBEFD10457E3}">
  <a:tblStyle styleId="{7AB2FD33-2411-42B8-9C8B-EBEFD10457E3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B81ED300-7786-4B76-B67E-E8C13B1349BF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TitilliumWeb-regular.fntdata"/><Relationship Id="rId22" Type="http://schemas.openxmlformats.org/officeDocument/2006/relationships/font" Target="fonts/TitilliumWeb-italic.fntdata"/><Relationship Id="rId21" Type="http://schemas.openxmlformats.org/officeDocument/2006/relationships/font" Target="fonts/TitilliumWeb-bold.fntdata"/><Relationship Id="rId24" Type="http://schemas.openxmlformats.org/officeDocument/2006/relationships/font" Target="fonts/Oswald-regular.fntdata"/><Relationship Id="rId23" Type="http://schemas.openxmlformats.org/officeDocument/2006/relationships/font" Target="fonts/TitilliumWeb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Oswal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18d3a341a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18d3a341a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7a6212f18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7a6212f18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8d2237937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18d2237937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8d2237937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8d2237937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7a6212f18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7a6212f18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8f4b7636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18f4b7636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8f4b76360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18f4b76360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18f4b76360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18f4b76360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8d2237937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18d2237937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8d2237937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18d2237937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49e7cce8cd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49e7cce8cd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8f4b76360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18f4b76360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8f4b76360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18f4b76360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8f4b76360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8f4b76360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rgbClr val="34B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rgbClr val="34B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rgbClr val="34B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1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/>
          <p:nvPr/>
        </p:nvSpPr>
        <p:spPr>
          <a:xfrm rot="5400000">
            <a:off x="1993350" y="-2006700"/>
            <a:ext cx="5157300" cy="9156900"/>
          </a:xfrm>
          <a:prstGeom prst="rtTriangle">
            <a:avLst/>
          </a:prstGeom>
          <a:solidFill>
            <a:srgbClr val="34B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4"/>
          <p:cNvSpPr txBox="1"/>
          <p:nvPr>
            <p:ph type="title"/>
          </p:nvPr>
        </p:nvSpPr>
        <p:spPr>
          <a:xfrm>
            <a:off x="199300" y="204950"/>
            <a:ext cx="5343600" cy="178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TITLE_AND_BODY_1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/>
          <p:nvPr/>
        </p:nvSpPr>
        <p:spPr>
          <a:xfrm>
            <a:off x="0" y="0"/>
            <a:ext cx="9144000" cy="733500"/>
          </a:xfrm>
          <a:prstGeom prst="rect">
            <a:avLst/>
          </a:prstGeom>
          <a:solidFill>
            <a:srgbClr val="34B2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6"/>
          <p:cNvSpPr txBox="1"/>
          <p:nvPr>
            <p:ph type="title"/>
          </p:nvPr>
        </p:nvSpPr>
        <p:spPr>
          <a:xfrm>
            <a:off x="170250" y="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6"/>
          <p:cNvSpPr txBox="1"/>
          <p:nvPr>
            <p:ph idx="1" type="body"/>
          </p:nvPr>
        </p:nvSpPr>
        <p:spPr>
          <a:xfrm>
            <a:off x="311700" y="977425"/>
            <a:ext cx="8520600" cy="359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7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9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8" name="Google Shape;38;p9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9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rgbClr val="34B2CB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6" name="Google Shape;46;p11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47" name="Google Shape;47;p11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8" name="Google Shape;48;p11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Google Shape;55;p13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6" name="Google Shape;56;p1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7" name="Google Shape;57;p1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8" name="Google Shape;5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og indholdsobjekt" type="obj">
  <p:cSld name="OBJEC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914400" y="205978"/>
            <a:ext cx="77724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alibri"/>
              <a:buNone/>
              <a:defRPr b="0" i="0" sz="4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9pPr>
          </a:lstStyle>
          <a:p/>
        </p:txBody>
      </p:sp>
      <p:sp>
        <p:nvSpPr>
          <p:cNvPr id="63" name="Google Shape;63;p15"/>
          <p:cNvSpPr txBox="1"/>
          <p:nvPr>
            <p:ph idx="10" type="dt"/>
          </p:nvPr>
        </p:nvSpPr>
        <p:spPr>
          <a:xfrm>
            <a:off x="6172200" y="4643438"/>
            <a:ext cx="2476500" cy="35718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5"/>
          <p:cNvSpPr txBox="1"/>
          <p:nvPr>
            <p:ph idx="11" type="ftr"/>
          </p:nvPr>
        </p:nvSpPr>
        <p:spPr>
          <a:xfrm>
            <a:off x="914400" y="462915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Google Shape;65;p15"/>
          <p:cNvSpPr/>
          <p:nvPr>
            <p:ph idx="12" type="sldNum"/>
          </p:nvPr>
        </p:nvSpPr>
        <p:spPr>
          <a:xfrm>
            <a:off x="146304" y="4657725"/>
            <a:ext cx="4572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914400" y="1085850"/>
            <a:ext cx="77724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8935" lvl="0" marL="457200" marR="0" rtl="0" algn="l"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Char char="●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8140" lvl="1" marL="914400" marR="0" rtl="0" algn="l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Noto Sans Symbols"/>
              <a:buChar char="●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6550" lvl="2" marL="1371600" marR="0" rtl="0" algn="l">
              <a:spcBef>
                <a:spcPts val="1600"/>
              </a:spcBef>
              <a:spcAft>
                <a:spcPts val="0"/>
              </a:spcAft>
              <a:buClr>
                <a:srgbClr val="B1C0DA"/>
              </a:buClr>
              <a:buSzPts val="17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Calibri"/>
              <a:buChar char="o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Calibri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Calibri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1600"/>
              </a:spcBef>
              <a:spcAft>
                <a:spcPts val="0"/>
              </a:spcAft>
              <a:buClr>
                <a:srgbClr val="B1C0DA"/>
              </a:buClr>
              <a:buSzPts val="1800"/>
              <a:buFont typeface="Calibri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1600"/>
              </a:spcBef>
              <a:spcAft>
                <a:spcPts val="1600"/>
              </a:spcAft>
              <a:buClr>
                <a:srgbClr val="C9A8C9"/>
              </a:buClr>
              <a:buSzPts val="1800"/>
              <a:buFont typeface="Calibri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itillium Web"/>
              <a:buChar char="●"/>
              <a:defRPr sz="1800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tillium Web"/>
              <a:buChar char="○"/>
              <a:defRPr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tillium Web"/>
              <a:buChar char="■"/>
              <a:defRPr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tillium Web"/>
              <a:buChar char="●"/>
              <a:defRPr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tillium Web"/>
              <a:buChar char="○"/>
              <a:defRPr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tillium Web"/>
              <a:buChar char="■"/>
              <a:defRPr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tillium Web"/>
              <a:buChar char="●"/>
              <a:defRPr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tillium Web"/>
              <a:buChar char="○"/>
              <a:defRPr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Titillium Web"/>
              <a:buChar char="■"/>
              <a:defRPr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Førnutid/Førdatid</a:t>
            </a:r>
            <a:endParaRPr/>
          </a:p>
        </p:txBody>
      </p:sp>
      <p:sp>
        <p:nvSpPr>
          <p:cNvPr id="72" name="Google Shape;72;p16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Engelsk B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170250" y="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Verbets tider</a:t>
            </a:r>
            <a:endParaRPr/>
          </a:p>
        </p:txBody>
      </p:sp>
      <p:graphicFrame>
        <p:nvGraphicFramePr>
          <p:cNvPr id="78" name="Google Shape;78;p17"/>
          <p:cNvGraphicFramePr/>
          <p:nvPr/>
        </p:nvGraphicFramePr>
        <p:xfrm>
          <a:off x="693563" y="8940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{7AB2FD33-2411-42B8-9C8B-EBEFD10457E3}</a:tableStyleId>
              </a:tblPr>
              <a:tblGrid>
                <a:gridCol w="1511725"/>
                <a:gridCol w="6245150"/>
              </a:tblGrid>
              <a:tr h="8477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Nutid</a:t>
                      </a:r>
                      <a:endParaRPr b="1" sz="1800">
                        <a:solidFill>
                          <a:srgbClr val="34B2CB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>
                          <a:solidFill>
                            <a:schemeClr val="dk2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Bruges om noget, der sker og gør sig gældende nu eller altid:</a:t>
                      </a:r>
                      <a:endParaRPr i="1">
                        <a:solidFill>
                          <a:schemeClr val="dk2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  <a:p>
                      <a:pPr indent="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She </a:t>
                      </a:r>
                      <a:r>
                        <a:rPr b="1" lang="en-GB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has </a:t>
                      </a:r>
                      <a:r>
                        <a:rPr lang="en-GB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a headache</a:t>
                      </a:r>
                      <a:endParaRPr>
                        <a:solidFill>
                          <a:srgbClr val="34B2CB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  <a:p>
                      <a:pPr indent="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There </a:t>
                      </a:r>
                      <a:r>
                        <a:rPr b="1" lang="en-GB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are </a:t>
                      </a:r>
                      <a:r>
                        <a:rPr lang="en-GB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beautiful lakes in Finland</a:t>
                      </a:r>
                      <a:endParaRPr>
                        <a:solidFill>
                          <a:srgbClr val="34B2CB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Datid</a:t>
                      </a:r>
                      <a:endParaRPr b="1" sz="1800">
                        <a:solidFill>
                          <a:srgbClr val="34B2CB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>
                          <a:solidFill>
                            <a:schemeClr val="dk2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Bruges om noget der skete i fortiden uden forbindelse til nutiden:</a:t>
                      </a:r>
                      <a:endParaRPr i="1">
                        <a:solidFill>
                          <a:schemeClr val="dk2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  <a:p>
                      <a:pPr indent="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The fire </a:t>
                      </a:r>
                      <a:r>
                        <a:rPr b="1" lang="en-GB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broke</a:t>
                      </a:r>
                      <a:r>
                        <a:rPr lang="en-GB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 out in the kitchen</a:t>
                      </a:r>
                      <a:endParaRPr>
                        <a:solidFill>
                          <a:srgbClr val="34B2CB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Førnutid</a:t>
                      </a:r>
                      <a:endParaRPr b="1" sz="1800">
                        <a:solidFill>
                          <a:srgbClr val="34B2CB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>
                          <a:solidFill>
                            <a:schemeClr val="dk2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Bruges om noget, der skete i fortiden, men som stadig har relevans i nutiden:</a:t>
                      </a:r>
                      <a:endParaRPr i="1">
                        <a:solidFill>
                          <a:schemeClr val="dk2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  <a:p>
                      <a:pPr indent="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Who </a:t>
                      </a:r>
                      <a:r>
                        <a:rPr b="1" lang="en-GB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has written </a:t>
                      </a:r>
                      <a:r>
                        <a:rPr lang="en-GB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this rubbish on the whiteboard?</a:t>
                      </a:r>
                      <a:endParaRPr>
                        <a:solidFill>
                          <a:srgbClr val="34B2CB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330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Førdatid</a:t>
                      </a:r>
                      <a:endParaRPr b="1" sz="1800">
                        <a:solidFill>
                          <a:srgbClr val="34B2CB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>
                          <a:solidFill>
                            <a:schemeClr val="dk2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Bruges om noget, der er sket, før noget andet skete (i forhold til datid</a:t>
                      </a:r>
                      <a:r>
                        <a:rPr i="1" lang="en-GB"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):</a:t>
                      </a:r>
                      <a:endParaRPr i="1"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  <a:p>
                      <a:pPr indent="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He </a:t>
                      </a:r>
                      <a:r>
                        <a:rPr b="1" lang="en-GB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had forgotten </a:t>
                      </a:r>
                      <a:r>
                        <a:rPr lang="en-GB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all about the homework until he talked with his friends</a:t>
                      </a:r>
                      <a:endParaRPr>
                        <a:solidFill>
                          <a:srgbClr val="34B2CB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619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Fremtid</a:t>
                      </a:r>
                      <a:endParaRPr b="1" sz="1800">
                        <a:solidFill>
                          <a:srgbClr val="34B2CB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>
                          <a:solidFill>
                            <a:schemeClr val="dk2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Bruges om noget, der vil ske i fremtiden:</a:t>
                      </a:r>
                      <a:endParaRPr i="1">
                        <a:solidFill>
                          <a:schemeClr val="dk2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  <a:p>
                      <a:pPr indent="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The Prime Minister </a:t>
                      </a:r>
                      <a:r>
                        <a:rPr b="1" lang="en-GB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will eat </a:t>
                      </a:r>
                      <a:r>
                        <a:rPr lang="en-GB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dinner with the Queen tomorrow</a:t>
                      </a:r>
                      <a:endParaRPr>
                        <a:solidFill>
                          <a:srgbClr val="34B2CB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4B2C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/>
          <p:nvPr>
            <p:ph type="title"/>
          </p:nvPr>
        </p:nvSpPr>
        <p:spPr>
          <a:xfrm>
            <a:off x="170250" y="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Nutid </a:t>
            </a:r>
            <a:endParaRPr/>
          </a:p>
        </p:txBody>
      </p:sp>
      <p:graphicFrame>
        <p:nvGraphicFramePr>
          <p:cNvPr id="84" name="Google Shape;84;p18"/>
          <p:cNvGraphicFramePr/>
          <p:nvPr/>
        </p:nvGraphicFramePr>
        <p:xfrm>
          <a:off x="308700" y="804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{B81ED300-7786-4B76-B67E-E8C13B1349BF}</a:tableStyleId>
              </a:tblPr>
              <a:tblGrid>
                <a:gridCol w="4412050"/>
                <a:gridCol w="4114525"/>
              </a:tblGrid>
              <a:tr h="6848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>
                          <a:solidFill>
                            <a:schemeClr val="dk2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Udtrykker vane eller gentagelse</a:t>
                      </a:r>
                      <a:endParaRPr sz="1500"/>
                    </a:p>
                  </a:txBody>
                  <a:tcPr marT="91425" marB="91425" marR="91425" marL="91425">
                    <a:lnL cap="flat" cmpd="sng" w="9525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Paula always </a:t>
                      </a:r>
                      <a:r>
                        <a:rPr b="1" lang="en-GB" sz="15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goes</a:t>
                      </a:r>
                      <a:r>
                        <a:rPr lang="en-GB" sz="15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 to work at 8</a:t>
                      </a:r>
                      <a:endParaRPr sz="1500">
                        <a:solidFill>
                          <a:srgbClr val="34B2CB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It </a:t>
                      </a:r>
                      <a:r>
                        <a:rPr b="1" lang="en-GB" sz="15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rains </a:t>
                      </a:r>
                      <a:r>
                        <a:rPr lang="en-GB" sz="15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every day</a:t>
                      </a:r>
                      <a:endParaRPr sz="1500"/>
                    </a:p>
                  </a:txBody>
                  <a:tcPr marT="91425" marB="91425" marR="91425" marL="91425">
                    <a:lnL cap="flat" cmpd="sng" w="9525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252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>
                          <a:solidFill>
                            <a:schemeClr val="dk2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Udtrykker tilstand</a:t>
                      </a:r>
                      <a:endParaRPr sz="1500"/>
                    </a:p>
                  </a:txBody>
                  <a:tcPr marT="91425" marB="91425" marR="91425" marL="91425">
                    <a:lnL cap="flat" cmpd="sng" w="9525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This box </a:t>
                      </a:r>
                      <a:r>
                        <a:rPr b="1" lang="en-GB" sz="15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contains</a:t>
                      </a:r>
                      <a:r>
                        <a:rPr lang="en-GB" sz="15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 nothing but trash</a:t>
                      </a:r>
                      <a:endParaRPr sz="1500">
                        <a:solidFill>
                          <a:srgbClr val="34B2CB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I </a:t>
                      </a:r>
                      <a:r>
                        <a:rPr b="1" lang="en-GB" sz="15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like</a:t>
                      </a:r>
                      <a:r>
                        <a:rPr lang="en-GB" sz="15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 Mozart, but my sister </a:t>
                      </a:r>
                      <a:r>
                        <a:rPr b="1" lang="en-GB" sz="15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prefers</a:t>
                      </a:r>
                      <a:r>
                        <a:rPr lang="en-GB" sz="15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 Bach</a:t>
                      </a:r>
                      <a:endParaRPr sz="1500"/>
                    </a:p>
                  </a:txBody>
                  <a:tcPr marT="91425" marB="91425" marR="91425" marL="91425">
                    <a:lnL cap="flat" cmpd="sng" w="9525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457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>
                          <a:solidFill>
                            <a:schemeClr val="dk2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Udtrykker ordsprog, naturlove, det evigt gyldige</a:t>
                      </a:r>
                      <a:endParaRPr sz="1500"/>
                    </a:p>
                  </a:txBody>
                  <a:tcPr marT="91425" marB="91425" marR="91425" marL="91425">
                    <a:lnL cap="flat" cmpd="sng" w="9525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A stitch in time </a:t>
                      </a:r>
                      <a:r>
                        <a:rPr b="1" lang="en-GB" sz="15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saves</a:t>
                      </a:r>
                      <a:r>
                        <a:rPr lang="en-GB" sz="15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 nine</a:t>
                      </a:r>
                      <a:endParaRPr sz="1500">
                        <a:solidFill>
                          <a:srgbClr val="34B2CB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The sun</a:t>
                      </a:r>
                      <a:r>
                        <a:rPr b="1" lang="en-GB" sz="15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 rises </a:t>
                      </a:r>
                      <a:r>
                        <a:rPr lang="en-GB" sz="15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in the east.</a:t>
                      </a:r>
                      <a:endParaRPr sz="1500">
                        <a:solidFill>
                          <a:srgbClr val="34B2CB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/>
                    </a:p>
                  </a:txBody>
                  <a:tcPr marT="91425" marB="91425" marR="91425" marL="91425">
                    <a:lnL cap="flat" cmpd="sng" w="9525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92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>
                          <a:solidFill>
                            <a:schemeClr val="dk2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Udtrykker det, som er karakteristisk for subjektet</a:t>
                      </a:r>
                      <a:endParaRPr b="1" sz="1500">
                        <a:solidFill>
                          <a:schemeClr val="dk2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/>
                    </a:p>
                  </a:txBody>
                  <a:tcPr marT="91425" marB="91425" marR="91425" marL="91425">
                    <a:lnL cap="flat" cmpd="sng" w="9525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This boat </a:t>
                      </a:r>
                      <a:r>
                        <a:rPr b="1" lang="en-GB" sz="15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leaks</a:t>
                      </a:r>
                      <a:endParaRPr b="1" sz="1500">
                        <a:solidFill>
                          <a:srgbClr val="34B2CB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/>
                    </a:p>
                  </a:txBody>
                  <a:tcPr marT="91425" marB="91425" marR="91425" marL="91425">
                    <a:lnL cap="flat" cmpd="sng" w="9525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92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>
                          <a:solidFill>
                            <a:schemeClr val="dk2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Udtrykker hurtigt afsluttet handling</a:t>
                      </a:r>
                      <a:endParaRPr b="1" sz="1500">
                        <a:solidFill>
                          <a:schemeClr val="dk2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/>
                    </a:p>
                  </a:txBody>
                  <a:tcPr marT="91425" marB="91425" marR="91425" marL="91425">
                    <a:lnL cap="flat" cmpd="sng" w="9525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Bendtner </a:t>
                      </a:r>
                      <a:r>
                        <a:rPr b="1" lang="en-GB" sz="15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passes</a:t>
                      </a:r>
                      <a:r>
                        <a:rPr lang="en-GB" sz="15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 to Krohn-Dehli who </a:t>
                      </a:r>
                      <a:r>
                        <a:rPr b="1" lang="en-GB" sz="1500">
                          <a:solidFill>
                            <a:srgbClr val="34B2CB"/>
                          </a:solidFill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scores</a:t>
                      </a:r>
                      <a:endParaRPr sz="1500">
                        <a:solidFill>
                          <a:srgbClr val="34B2CB"/>
                        </a:solidFill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/>
                    </a:p>
                  </a:txBody>
                  <a:tcPr marT="91425" marB="91425" marR="91425" marL="91425">
                    <a:lnL cap="flat" cmpd="sng" w="9525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/>
          <p:nvPr>
            <p:ph type="title"/>
          </p:nvPr>
        </p:nvSpPr>
        <p:spPr>
          <a:xfrm>
            <a:off x="170250" y="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Datid </a:t>
            </a:r>
            <a:endParaRPr/>
          </a:p>
        </p:txBody>
      </p:sp>
      <p:sp>
        <p:nvSpPr>
          <p:cNvPr id="90" name="Google Shape;90;p19"/>
          <p:cNvSpPr txBox="1"/>
          <p:nvPr>
            <p:ph idx="1" type="body"/>
          </p:nvPr>
        </p:nvSpPr>
        <p:spPr>
          <a:xfrm>
            <a:off x="311700" y="902850"/>
            <a:ext cx="8520600" cy="359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/>
              <a:t>Udtrykker noget, der er sket på et bestemt tidspunkt i fortiden</a:t>
            </a:r>
            <a:endParaRPr sz="20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34B2CB"/>
                </a:solidFill>
              </a:rPr>
              <a:t>I </a:t>
            </a:r>
            <a:r>
              <a:rPr b="1" lang="en-GB" sz="2000">
                <a:solidFill>
                  <a:srgbClr val="34B2CB"/>
                </a:solidFill>
              </a:rPr>
              <a:t>read</a:t>
            </a:r>
            <a:r>
              <a:rPr lang="en-GB" sz="2000">
                <a:solidFill>
                  <a:srgbClr val="34B2CB"/>
                </a:solidFill>
              </a:rPr>
              <a:t> Hamlet last year</a:t>
            </a:r>
            <a:br>
              <a:rPr lang="en-GB" sz="2000">
                <a:solidFill>
                  <a:srgbClr val="34B2CB"/>
                </a:solidFill>
              </a:rPr>
            </a:br>
            <a:r>
              <a:rPr lang="en-GB" sz="2000">
                <a:solidFill>
                  <a:srgbClr val="34B2CB"/>
                </a:solidFill>
              </a:rPr>
              <a:t>Phil </a:t>
            </a:r>
            <a:r>
              <a:rPr b="1" lang="en-GB" sz="2000">
                <a:solidFill>
                  <a:srgbClr val="34B2CB"/>
                </a:solidFill>
              </a:rPr>
              <a:t>arrived</a:t>
            </a:r>
            <a:r>
              <a:rPr lang="en-GB" sz="2000">
                <a:solidFill>
                  <a:srgbClr val="34B2CB"/>
                </a:solidFill>
              </a:rPr>
              <a:t> before Janet left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 u="sng"/>
              <a:t>Bemærk:</a:t>
            </a:r>
            <a:br>
              <a:rPr lang="en-GB" sz="2000"/>
            </a:br>
            <a:r>
              <a:rPr lang="en-GB" sz="2000"/>
              <a:t>Engelsk datid svarer nogle gange til dansk nutid, især ved passiv</a:t>
            </a:r>
            <a:endParaRPr sz="20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34B2CB"/>
                </a:solidFill>
              </a:rPr>
              <a:t>When </a:t>
            </a:r>
            <a:r>
              <a:rPr b="1" lang="en-GB" sz="2000">
                <a:solidFill>
                  <a:srgbClr val="34B2CB"/>
                </a:solidFill>
              </a:rPr>
              <a:t>were</a:t>
            </a:r>
            <a:r>
              <a:rPr lang="en-GB" sz="2000">
                <a:solidFill>
                  <a:srgbClr val="34B2CB"/>
                </a:solidFill>
              </a:rPr>
              <a:t> you born? (hvornår er du født?)</a:t>
            </a:r>
            <a:br>
              <a:rPr lang="en-GB" sz="2000"/>
            </a:br>
            <a:endParaRPr sz="2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/>
              <a:t>Førnutid og førdatid</a:t>
            </a:r>
            <a:endParaRPr sz="4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170250" y="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Førnutid og førdatid på dansk</a:t>
            </a:r>
            <a:endParaRPr/>
          </a:p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311700" y="977425"/>
            <a:ext cx="8520600" cy="359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/>
              <a:t>På dansk kan man danne førnutid og førdatid på to forskellige måder</a:t>
            </a:r>
            <a:endParaRPr b="1" sz="2000"/>
          </a:p>
          <a:p>
            <a:pPr indent="-355600" lvl="0" marL="457200" rtl="0" algn="l">
              <a:spcBef>
                <a:spcPts val="1600"/>
              </a:spcBef>
              <a:spcAft>
                <a:spcPts val="0"/>
              </a:spcAft>
              <a:buSzPts val="2000"/>
              <a:buAutoNum type="arabicPeriod"/>
            </a:pPr>
            <a:r>
              <a:rPr lang="en-GB" sz="2000"/>
              <a:t>Med en form af </a:t>
            </a:r>
            <a:r>
              <a:rPr lang="en-GB" sz="2000" u="sng"/>
              <a:t>at have</a:t>
            </a:r>
            <a:r>
              <a:rPr lang="en-GB" sz="2000"/>
              <a:t> som hjælpeverbum + kort tillægsform: </a:t>
            </a:r>
            <a:endParaRPr sz="2000"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34B2CB"/>
                </a:solidFill>
              </a:rPr>
              <a:t>Førnutid: Peter </a:t>
            </a:r>
            <a:r>
              <a:rPr b="1" lang="en-GB" sz="2000">
                <a:solidFill>
                  <a:srgbClr val="34B2CB"/>
                </a:solidFill>
              </a:rPr>
              <a:t>har spurgt</a:t>
            </a:r>
            <a:r>
              <a:rPr lang="en-GB" sz="2000">
                <a:solidFill>
                  <a:srgbClr val="34B2CB"/>
                </a:solidFill>
              </a:rPr>
              <a:t> sin rektor, om han </a:t>
            </a:r>
            <a:r>
              <a:rPr lang="en-GB" sz="2000">
                <a:solidFill>
                  <a:srgbClr val="34B2CB"/>
                </a:solidFill>
              </a:rPr>
              <a:t>må holde</a:t>
            </a:r>
            <a:r>
              <a:rPr lang="en-GB" sz="2000">
                <a:solidFill>
                  <a:srgbClr val="34B2CB"/>
                </a:solidFill>
              </a:rPr>
              <a:t> en fridag.</a:t>
            </a:r>
            <a:endParaRPr sz="2000">
              <a:solidFill>
                <a:srgbClr val="34B2CB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34B2CB"/>
                </a:solidFill>
              </a:rPr>
              <a:t>Førdatid: Peter </a:t>
            </a:r>
            <a:r>
              <a:rPr b="1" lang="en-GB" sz="2000">
                <a:solidFill>
                  <a:srgbClr val="34B2CB"/>
                </a:solidFill>
              </a:rPr>
              <a:t>havde spurgt</a:t>
            </a:r>
            <a:r>
              <a:rPr lang="en-GB" sz="2000">
                <a:solidFill>
                  <a:srgbClr val="34B2CB"/>
                </a:solidFill>
              </a:rPr>
              <a:t> sin rektor, om han </a:t>
            </a:r>
            <a:r>
              <a:rPr lang="en-GB" sz="2000">
                <a:solidFill>
                  <a:srgbClr val="34B2CB"/>
                </a:solidFill>
              </a:rPr>
              <a:t>måtte holde</a:t>
            </a:r>
            <a:r>
              <a:rPr lang="en-GB" sz="2000">
                <a:solidFill>
                  <a:srgbClr val="34B2CB"/>
                </a:solidFill>
              </a:rPr>
              <a:t> en fridag.</a:t>
            </a:r>
            <a:endParaRPr sz="2000">
              <a:solidFill>
                <a:srgbClr val="34B2CB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 startAt="2"/>
            </a:pPr>
            <a:r>
              <a:rPr lang="en-GB" sz="2000"/>
              <a:t>Med en form af </a:t>
            </a:r>
            <a:r>
              <a:rPr lang="en-GB" sz="2000" u="sng"/>
              <a:t>at være</a:t>
            </a:r>
            <a:r>
              <a:rPr lang="en-GB" sz="2000"/>
              <a:t> som hjælpeverbum + kort tillægsform:</a:t>
            </a:r>
            <a:endParaRPr sz="2000"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34B2CB"/>
                </a:solidFill>
              </a:rPr>
              <a:t>Førnutid: Susan er fraværende, fordi hun </a:t>
            </a:r>
            <a:r>
              <a:rPr b="1" lang="en-GB" sz="2000">
                <a:solidFill>
                  <a:srgbClr val="34B2CB"/>
                </a:solidFill>
              </a:rPr>
              <a:t>er taget</a:t>
            </a:r>
            <a:r>
              <a:rPr lang="en-GB" sz="2000">
                <a:solidFill>
                  <a:srgbClr val="34B2CB"/>
                </a:solidFill>
              </a:rPr>
              <a:t> til Rom.</a:t>
            </a:r>
            <a:endParaRPr sz="2000">
              <a:solidFill>
                <a:srgbClr val="34B2CB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34B2CB"/>
                </a:solidFill>
              </a:rPr>
              <a:t>Førdatid: Susan var fraværende, fordi hun</a:t>
            </a:r>
            <a:r>
              <a:rPr b="1" lang="en-GB" sz="2000">
                <a:solidFill>
                  <a:srgbClr val="34B2CB"/>
                </a:solidFill>
              </a:rPr>
              <a:t> var taget</a:t>
            </a:r>
            <a:r>
              <a:rPr lang="en-GB" sz="2000">
                <a:solidFill>
                  <a:srgbClr val="34B2CB"/>
                </a:solidFill>
              </a:rPr>
              <a:t> til Rom.</a:t>
            </a:r>
            <a:endParaRPr sz="2000">
              <a:solidFill>
                <a:srgbClr val="34B2CB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2"/>
          <p:cNvSpPr txBox="1"/>
          <p:nvPr>
            <p:ph idx="1" type="body"/>
          </p:nvPr>
        </p:nvSpPr>
        <p:spPr>
          <a:xfrm>
            <a:off x="480375" y="2164525"/>
            <a:ext cx="82581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GB" sz="2200">
                <a:latin typeface="Titillium Web"/>
                <a:ea typeface="Titillium Web"/>
                <a:cs typeface="Titillium Web"/>
                <a:sym typeface="Titillium Web"/>
              </a:rPr>
              <a:t>På engelsk skal man </a:t>
            </a:r>
            <a:r>
              <a:rPr b="1" lang="en-GB" sz="2200" u="sng">
                <a:latin typeface="Titillium Web"/>
                <a:ea typeface="Titillium Web"/>
                <a:cs typeface="Titillium Web"/>
                <a:sym typeface="Titillium Web"/>
              </a:rPr>
              <a:t>altid</a:t>
            </a:r>
            <a:r>
              <a:rPr b="1" lang="en-GB" sz="2200">
                <a:latin typeface="Titillium Web"/>
                <a:ea typeface="Titillium Web"/>
                <a:cs typeface="Titillium Web"/>
                <a:sym typeface="Titillium Web"/>
              </a:rPr>
              <a:t> bruge en form af </a:t>
            </a:r>
            <a:r>
              <a:rPr b="1" lang="en-GB" sz="2200" u="sng">
                <a:latin typeface="Titillium Web"/>
                <a:ea typeface="Titillium Web"/>
                <a:cs typeface="Titillium Web"/>
                <a:sym typeface="Titillium Web"/>
              </a:rPr>
              <a:t>to have</a:t>
            </a:r>
            <a:r>
              <a:rPr b="1" i="1" lang="en-GB" sz="2200"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b="1" lang="en-GB" sz="2200">
                <a:latin typeface="Titillium Web"/>
                <a:ea typeface="Titillium Web"/>
                <a:cs typeface="Titillium Web"/>
                <a:sym typeface="Titillium Web"/>
              </a:rPr>
              <a:t>+ den korte tillægsform af hovedverbet for at danne førnutid/førdatid.</a:t>
            </a:r>
            <a:endParaRPr b="1" sz="22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3"/>
          <p:cNvSpPr txBox="1"/>
          <p:nvPr>
            <p:ph type="title"/>
          </p:nvPr>
        </p:nvSpPr>
        <p:spPr>
          <a:xfrm>
            <a:off x="170250" y="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Dansk vs. Engelsk</a:t>
            </a:r>
            <a:endParaRPr/>
          </a:p>
        </p:txBody>
      </p:sp>
      <p:sp>
        <p:nvSpPr>
          <p:cNvPr id="112" name="Google Shape;112;p23"/>
          <p:cNvSpPr txBox="1"/>
          <p:nvPr>
            <p:ph idx="1" type="body"/>
          </p:nvPr>
        </p:nvSpPr>
        <p:spPr>
          <a:xfrm>
            <a:off x="311700" y="977425"/>
            <a:ext cx="8520600" cy="359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2000"/>
              <a:t>Dansk førnutid: </a:t>
            </a:r>
            <a:r>
              <a:rPr lang="en-GB" sz="2000">
                <a:solidFill>
                  <a:srgbClr val="34B2CB"/>
                </a:solidFill>
              </a:rPr>
              <a:t>Susan er fraværende, fordi hun </a:t>
            </a:r>
            <a:r>
              <a:rPr b="1" lang="en-GB" sz="2000">
                <a:solidFill>
                  <a:srgbClr val="34B2CB"/>
                </a:solidFill>
              </a:rPr>
              <a:t>er taget</a:t>
            </a:r>
            <a:r>
              <a:rPr lang="en-GB" sz="2000">
                <a:solidFill>
                  <a:srgbClr val="34B2CB"/>
                </a:solidFill>
              </a:rPr>
              <a:t> til Rom.</a:t>
            </a:r>
            <a:endParaRPr sz="2000">
              <a:solidFill>
                <a:srgbClr val="34B2CB"/>
              </a:solidFill>
            </a:endParaRPr>
          </a:p>
          <a:p>
            <a:pPr indent="0" lvl="0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b="1" lang="en-GB" sz="2000"/>
              <a:t>Engelsk </a:t>
            </a:r>
            <a:r>
              <a:rPr lang="en-GB" sz="2000"/>
              <a:t>førnutid: </a:t>
            </a:r>
            <a:r>
              <a:rPr lang="en-GB" sz="2000">
                <a:solidFill>
                  <a:srgbClr val="34B2CB"/>
                </a:solidFill>
              </a:rPr>
              <a:t>Susan is absent because she </a:t>
            </a:r>
            <a:r>
              <a:rPr b="1" lang="en-GB" sz="2000">
                <a:solidFill>
                  <a:srgbClr val="34B2CB"/>
                </a:solidFill>
              </a:rPr>
              <a:t>has gone </a:t>
            </a:r>
            <a:r>
              <a:rPr lang="en-GB" sz="2000">
                <a:solidFill>
                  <a:srgbClr val="34B2CB"/>
                </a:solidFill>
              </a:rPr>
              <a:t>to Rome.</a:t>
            </a:r>
            <a:endParaRPr sz="2000">
              <a:solidFill>
                <a:srgbClr val="34B2CB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4"/>
              </a:solidFill>
            </a:endParaRPr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2000"/>
              <a:t>Dansk førdatid:</a:t>
            </a:r>
            <a:r>
              <a:rPr lang="en-GB" sz="2000">
                <a:solidFill>
                  <a:schemeClr val="accent4"/>
                </a:solidFill>
              </a:rPr>
              <a:t> </a:t>
            </a:r>
            <a:r>
              <a:rPr lang="en-GB" sz="2000">
                <a:solidFill>
                  <a:srgbClr val="34B2CB"/>
                </a:solidFill>
              </a:rPr>
              <a:t>Susan var fraværende, fordi hun</a:t>
            </a:r>
            <a:r>
              <a:rPr b="1" lang="en-GB" sz="2000">
                <a:solidFill>
                  <a:srgbClr val="34B2CB"/>
                </a:solidFill>
              </a:rPr>
              <a:t> var taget</a:t>
            </a:r>
            <a:r>
              <a:rPr lang="en-GB" sz="2000">
                <a:solidFill>
                  <a:srgbClr val="34B2CB"/>
                </a:solidFill>
              </a:rPr>
              <a:t> til Rom.</a:t>
            </a:r>
            <a:endParaRPr sz="2000">
              <a:solidFill>
                <a:srgbClr val="34B2CB"/>
              </a:solidFill>
            </a:endParaRPr>
          </a:p>
          <a:p>
            <a:pPr indent="0" lvl="0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b="1" lang="en-GB" sz="2000"/>
              <a:t>Engelsk </a:t>
            </a:r>
            <a:r>
              <a:rPr lang="en-GB" sz="2000"/>
              <a:t>førdatid:</a:t>
            </a:r>
            <a:r>
              <a:rPr lang="en-GB" sz="2000">
                <a:solidFill>
                  <a:schemeClr val="accent4"/>
                </a:solidFill>
              </a:rPr>
              <a:t> </a:t>
            </a:r>
            <a:r>
              <a:rPr lang="en-GB" sz="2000">
                <a:solidFill>
                  <a:srgbClr val="34B2CB"/>
                </a:solidFill>
              </a:rPr>
              <a:t>Susan was absent because she </a:t>
            </a:r>
            <a:r>
              <a:rPr b="1" lang="en-GB" sz="2000">
                <a:solidFill>
                  <a:srgbClr val="34B2CB"/>
                </a:solidFill>
              </a:rPr>
              <a:t>had gone </a:t>
            </a:r>
            <a:r>
              <a:rPr lang="en-GB" sz="2000">
                <a:solidFill>
                  <a:srgbClr val="34B2CB"/>
                </a:solidFill>
              </a:rPr>
              <a:t>to Rome. </a:t>
            </a:r>
            <a:endParaRPr sz="2000">
              <a:solidFill>
                <a:srgbClr val="34B2CB"/>
              </a:solidFill>
            </a:endParaRPr>
          </a:p>
          <a:p>
            <a:pPr indent="0" lvl="0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i="1" sz="2000">
              <a:solidFill>
                <a:schemeClr val="accent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4"/>
          <p:cNvSpPr txBox="1"/>
          <p:nvPr>
            <p:ph type="title"/>
          </p:nvPr>
        </p:nvSpPr>
        <p:spPr>
          <a:xfrm>
            <a:off x="170250" y="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Førnutid (på engelsk) </a:t>
            </a:r>
            <a:endParaRPr/>
          </a:p>
        </p:txBody>
      </p:sp>
      <p:sp>
        <p:nvSpPr>
          <p:cNvPr id="118" name="Google Shape;118;p24"/>
          <p:cNvSpPr txBox="1"/>
          <p:nvPr>
            <p:ph idx="1" type="body"/>
          </p:nvPr>
        </p:nvSpPr>
        <p:spPr>
          <a:xfrm>
            <a:off x="311700" y="733500"/>
            <a:ext cx="8520600" cy="359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GB" sz="2000"/>
              <a:t>Dannes ved, at en nutidsform af hjælpeverbet </a:t>
            </a:r>
            <a:r>
              <a:rPr b="1" lang="en-GB" sz="2000" u="sng"/>
              <a:t>to have</a:t>
            </a:r>
            <a:r>
              <a:rPr b="1" lang="en-GB" sz="2000"/>
              <a:t> sættes foran den korte tillægsform af hovedverbet</a:t>
            </a:r>
            <a:endParaRPr b="1" sz="2000"/>
          </a:p>
          <a:p>
            <a:pPr indent="0" lvl="0" marL="457200" rtl="0" algn="l">
              <a:spcBef>
                <a:spcPts val="50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34B2CB"/>
                </a:solidFill>
              </a:rPr>
              <a:t>I </a:t>
            </a:r>
            <a:r>
              <a:rPr b="1" lang="en-GB" sz="2000">
                <a:solidFill>
                  <a:srgbClr val="34B2CB"/>
                </a:solidFill>
              </a:rPr>
              <a:t>have worked </a:t>
            </a:r>
            <a:r>
              <a:rPr lang="en-GB" sz="2000">
                <a:solidFill>
                  <a:srgbClr val="34B2CB"/>
                </a:solidFill>
              </a:rPr>
              <a:t>hard</a:t>
            </a:r>
            <a:endParaRPr sz="2000">
              <a:solidFill>
                <a:srgbClr val="34B2CB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34B2CB"/>
                </a:solidFill>
              </a:rPr>
              <a:t>The girl </a:t>
            </a:r>
            <a:r>
              <a:rPr b="1" lang="en-GB" sz="2000">
                <a:solidFill>
                  <a:srgbClr val="34B2CB"/>
                </a:solidFill>
              </a:rPr>
              <a:t>has painted</a:t>
            </a:r>
            <a:r>
              <a:rPr lang="en-GB" sz="2000">
                <a:solidFill>
                  <a:srgbClr val="34B2CB"/>
                </a:solidFill>
              </a:rPr>
              <a:t> her face</a:t>
            </a:r>
            <a:endParaRPr sz="2000">
              <a:solidFill>
                <a:srgbClr val="34B2CB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GB" sz="2000"/>
              <a:t>Udtrykker noget, som er sket engang i fortiden men som har en relevans i nutiden</a:t>
            </a:r>
            <a:endParaRPr b="1" sz="20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34B2CB"/>
                </a:solidFill>
              </a:rPr>
              <a:t>I </a:t>
            </a:r>
            <a:r>
              <a:rPr b="1" lang="en-GB" sz="2000">
                <a:solidFill>
                  <a:srgbClr val="34B2CB"/>
                </a:solidFill>
              </a:rPr>
              <a:t>have seen </a:t>
            </a:r>
            <a:r>
              <a:rPr lang="en-GB" sz="2000">
                <a:solidFill>
                  <a:srgbClr val="34B2CB"/>
                </a:solidFill>
              </a:rPr>
              <a:t>this movie many times</a:t>
            </a:r>
            <a:endParaRPr sz="2000">
              <a:solidFill>
                <a:srgbClr val="34B2CB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34B2CB"/>
                </a:solidFill>
              </a:rPr>
              <a:t>I </a:t>
            </a:r>
            <a:r>
              <a:rPr b="1" lang="en-GB" sz="2000">
                <a:solidFill>
                  <a:srgbClr val="34B2CB"/>
                </a:solidFill>
              </a:rPr>
              <a:t>have broken </a:t>
            </a:r>
            <a:r>
              <a:rPr lang="en-GB" sz="2000">
                <a:solidFill>
                  <a:srgbClr val="34B2CB"/>
                </a:solidFill>
              </a:rPr>
              <a:t>my leg, so I can't play soccer today.</a:t>
            </a:r>
            <a:endParaRPr sz="2000">
              <a:solidFill>
                <a:srgbClr val="34B2CB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34B2CB"/>
                </a:solidFill>
              </a:rPr>
              <a:t>The cat seems tired. It must </a:t>
            </a:r>
            <a:r>
              <a:rPr b="1" lang="en-GB" sz="2000">
                <a:solidFill>
                  <a:srgbClr val="34B2CB"/>
                </a:solidFill>
              </a:rPr>
              <a:t>have been</a:t>
            </a:r>
            <a:r>
              <a:rPr lang="en-GB" sz="2000">
                <a:solidFill>
                  <a:srgbClr val="34B2CB"/>
                </a:solidFill>
              </a:rPr>
              <a:t> out all night</a:t>
            </a:r>
            <a:endParaRPr sz="2000">
              <a:solidFill>
                <a:srgbClr val="34B2CB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5"/>
          <p:cNvSpPr txBox="1"/>
          <p:nvPr>
            <p:ph type="title"/>
          </p:nvPr>
        </p:nvSpPr>
        <p:spPr>
          <a:xfrm>
            <a:off x="170250" y="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Førdatid (på engelsk)</a:t>
            </a:r>
            <a:endParaRPr/>
          </a:p>
        </p:txBody>
      </p:sp>
      <p:sp>
        <p:nvSpPr>
          <p:cNvPr id="124" name="Google Shape;124;p25"/>
          <p:cNvSpPr txBox="1"/>
          <p:nvPr>
            <p:ph idx="1" type="body"/>
          </p:nvPr>
        </p:nvSpPr>
        <p:spPr>
          <a:xfrm>
            <a:off x="311700" y="733500"/>
            <a:ext cx="8520600" cy="359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GB" sz="2000"/>
              <a:t>Dannes ved, at en datidsform af </a:t>
            </a:r>
            <a:r>
              <a:rPr b="1" lang="en-GB" sz="2000"/>
              <a:t>hjælpeverbet </a:t>
            </a:r>
            <a:r>
              <a:rPr b="1" lang="en-GB" sz="2000" u="sng"/>
              <a:t>to have</a:t>
            </a:r>
            <a:r>
              <a:rPr b="1" lang="en-GB" sz="2000"/>
              <a:t> sættes foran den korte tillægsform af hovedverbet</a:t>
            </a:r>
            <a:endParaRPr b="1" sz="2000"/>
          </a:p>
          <a:p>
            <a:pPr indent="0" lvl="0" marL="457200" rtl="0" algn="l">
              <a:spcBef>
                <a:spcPts val="50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34B2CB"/>
                </a:solidFill>
              </a:rPr>
              <a:t>I </a:t>
            </a:r>
            <a:r>
              <a:rPr b="1" lang="en-GB" sz="2000">
                <a:solidFill>
                  <a:srgbClr val="34B2CB"/>
                </a:solidFill>
              </a:rPr>
              <a:t>had worked </a:t>
            </a:r>
            <a:r>
              <a:rPr lang="en-GB" sz="2000">
                <a:solidFill>
                  <a:srgbClr val="34B2CB"/>
                </a:solidFill>
              </a:rPr>
              <a:t>hard</a:t>
            </a:r>
            <a:endParaRPr sz="2000">
              <a:solidFill>
                <a:srgbClr val="34B2CB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GB" sz="2000"/>
              <a:t>Udtrykker noget i fortiden, som skete før noget andet. Dvs. det beskriver en handling som er sket før en anden handling i fortiden. </a:t>
            </a:r>
            <a:endParaRPr b="1" sz="2000"/>
          </a:p>
          <a:p>
            <a:pPr indent="0" lvl="0" marL="457200" rtl="0" algn="l">
              <a:spcBef>
                <a:spcPts val="50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34B2CB"/>
                </a:solidFill>
              </a:rPr>
              <a:t>He </a:t>
            </a:r>
            <a:r>
              <a:rPr b="1" lang="en-GB" sz="2000">
                <a:solidFill>
                  <a:srgbClr val="34B2CB"/>
                </a:solidFill>
              </a:rPr>
              <a:t>had lived</a:t>
            </a:r>
            <a:r>
              <a:rPr lang="en-GB" sz="2000">
                <a:solidFill>
                  <a:srgbClr val="34B2CB"/>
                </a:solidFill>
              </a:rPr>
              <a:t> there for several years when she moved in</a:t>
            </a:r>
            <a:endParaRPr sz="2000">
              <a:solidFill>
                <a:srgbClr val="34B2CB"/>
              </a:solidFill>
            </a:endParaRPr>
          </a:p>
          <a:p>
            <a:pPr indent="0" lvl="0" marL="457200" rtl="0" algn="l">
              <a:spcBef>
                <a:spcPts val="50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34B2CB"/>
                </a:solidFill>
              </a:rPr>
              <a:t>He realized that he </a:t>
            </a:r>
            <a:r>
              <a:rPr b="1" lang="en-GB" sz="2000">
                <a:solidFill>
                  <a:srgbClr val="34B2CB"/>
                </a:solidFill>
              </a:rPr>
              <a:t>had seen </a:t>
            </a:r>
            <a:r>
              <a:rPr lang="en-GB" sz="2000">
                <a:solidFill>
                  <a:srgbClr val="34B2CB"/>
                </a:solidFill>
              </a:rPr>
              <a:t>that movie</a:t>
            </a:r>
            <a:endParaRPr sz="2000">
              <a:solidFill>
                <a:srgbClr val="34B2CB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6"/>
          <p:cNvSpPr txBox="1"/>
          <p:nvPr/>
        </p:nvSpPr>
        <p:spPr>
          <a:xfrm>
            <a:off x="333500" y="0"/>
            <a:ext cx="8542500" cy="519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-GB" sz="2000">
                <a:latin typeface="Titillium Web"/>
                <a:ea typeface="Titillium Web"/>
                <a:cs typeface="Titillium Web"/>
                <a:sym typeface="Titillium Web"/>
              </a:rPr>
              <a:t>Følgende 8 sætninger står i datid. Du skal ændre verballeddet til førnutid </a:t>
            </a:r>
            <a:endParaRPr b="1" sz="20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Titillium Web"/>
              <a:buAutoNum type="arabicPeriod"/>
            </a:pPr>
            <a:r>
              <a:rPr lang="en-GB" sz="2000">
                <a:latin typeface="Titillium Web"/>
                <a:ea typeface="Titillium Web"/>
                <a:cs typeface="Titillium Web"/>
                <a:sym typeface="Titillium Web"/>
              </a:rPr>
              <a:t>He taught twenty students: </a:t>
            </a:r>
            <a:r>
              <a:rPr i="1" lang="en-GB" sz="2000">
                <a:latin typeface="Titillium Web"/>
                <a:ea typeface="Titillium Web"/>
                <a:cs typeface="Titillium Web"/>
                <a:sym typeface="Titillium Web"/>
              </a:rPr>
              <a:t>He ________________ twenty students</a:t>
            </a:r>
            <a:endParaRPr i="1" sz="20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Titillium Web"/>
              <a:buAutoNum type="arabicPeriod"/>
            </a:pPr>
            <a:r>
              <a:rPr lang="en-GB" sz="2000">
                <a:latin typeface="Titillium Web"/>
                <a:ea typeface="Titillium Web"/>
                <a:cs typeface="Titillium Web"/>
                <a:sym typeface="Titillium Web"/>
              </a:rPr>
              <a:t>She wore a red dress:</a:t>
            </a:r>
            <a:r>
              <a:rPr i="1" lang="en-GB" sz="2000">
                <a:latin typeface="Titillium Web"/>
                <a:ea typeface="Titillium Web"/>
                <a:cs typeface="Titillium Web"/>
                <a:sym typeface="Titillium Web"/>
              </a:rPr>
              <a:t> She ________________ a red dress:</a:t>
            </a:r>
            <a:endParaRPr i="1" sz="20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Titillium Web"/>
              <a:buAutoNum type="arabicPeriod"/>
            </a:pPr>
            <a:r>
              <a:rPr lang="en-GB" sz="2000">
                <a:latin typeface="Titillium Web"/>
                <a:ea typeface="Titillium Web"/>
                <a:cs typeface="Titillium Web"/>
                <a:sym typeface="Titillium Web"/>
              </a:rPr>
              <a:t>The man fell off the ladder: </a:t>
            </a:r>
            <a:r>
              <a:rPr i="1" lang="en-GB" sz="2000">
                <a:latin typeface="Titillium Web"/>
                <a:ea typeface="Titillium Web"/>
                <a:cs typeface="Titillium Web"/>
                <a:sym typeface="Titillium Web"/>
              </a:rPr>
              <a:t>The man ________________ off the ladder   </a:t>
            </a:r>
            <a:endParaRPr i="1" sz="20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Titillium Web"/>
              <a:buAutoNum type="arabicPeriod"/>
            </a:pPr>
            <a:r>
              <a:rPr lang="en-GB" sz="2000">
                <a:latin typeface="Titillium Web"/>
                <a:ea typeface="Titillium Web"/>
                <a:cs typeface="Titillium Web"/>
                <a:sym typeface="Titillium Web"/>
              </a:rPr>
              <a:t>The girl read a book: </a:t>
            </a:r>
            <a:r>
              <a:rPr i="1" lang="en-GB" sz="2000">
                <a:latin typeface="Titillium Web"/>
                <a:ea typeface="Titillium Web"/>
                <a:cs typeface="Titillium Web"/>
                <a:sym typeface="Titillium Web"/>
              </a:rPr>
              <a:t>The girl ___________________ a book </a:t>
            </a:r>
            <a:endParaRPr i="1" sz="20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Titillium Web"/>
              <a:buAutoNum type="arabicPeriod"/>
            </a:pPr>
            <a:r>
              <a:rPr lang="en-GB" sz="2000">
                <a:latin typeface="Titillium Web"/>
                <a:ea typeface="Titillium Web"/>
                <a:cs typeface="Titillium Web"/>
                <a:sym typeface="Titillium Web"/>
              </a:rPr>
              <a:t>The wind blew: </a:t>
            </a:r>
            <a:r>
              <a:rPr i="1" lang="en-GB" sz="2000">
                <a:latin typeface="Titillium Web"/>
                <a:ea typeface="Titillium Web"/>
                <a:cs typeface="Titillium Web"/>
                <a:sym typeface="Titillium Web"/>
              </a:rPr>
              <a:t>The wind ___________________</a:t>
            </a:r>
            <a:endParaRPr i="1" sz="20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Titillium Web"/>
              <a:buAutoNum type="arabicPeriod"/>
            </a:pPr>
            <a:r>
              <a:rPr lang="en-GB" sz="2000">
                <a:latin typeface="Titillium Web"/>
                <a:ea typeface="Titillium Web"/>
                <a:cs typeface="Titillium Web"/>
                <a:sym typeface="Titillium Web"/>
              </a:rPr>
              <a:t>I broke my leg:</a:t>
            </a:r>
            <a:r>
              <a:rPr i="1" lang="en-GB" sz="2000">
                <a:latin typeface="Titillium Web"/>
                <a:ea typeface="Titillium Web"/>
                <a:cs typeface="Titillium Web"/>
                <a:sym typeface="Titillium Web"/>
              </a:rPr>
              <a:t> I ___________________ my leg </a:t>
            </a:r>
            <a:endParaRPr i="1" sz="20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Titillium Web"/>
              <a:buAutoNum type="arabicPeriod"/>
            </a:pPr>
            <a:r>
              <a:rPr lang="en-GB" sz="2000">
                <a:latin typeface="Titillium Web"/>
                <a:ea typeface="Titillium Web"/>
                <a:cs typeface="Titillium Web"/>
                <a:sym typeface="Titillium Web"/>
              </a:rPr>
              <a:t>She gave him a kiss: </a:t>
            </a:r>
            <a:r>
              <a:rPr i="1" lang="en-GB" sz="2000">
                <a:latin typeface="Titillium Web"/>
                <a:ea typeface="Titillium Web"/>
                <a:cs typeface="Titillium Web"/>
                <a:sym typeface="Titillium Web"/>
              </a:rPr>
              <a:t>She __________________ him a kiss </a:t>
            </a:r>
            <a:endParaRPr i="1" sz="20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1000"/>
              </a:spcBef>
              <a:spcAft>
                <a:spcPts val="1000"/>
              </a:spcAft>
              <a:buSzPts val="2000"/>
              <a:buFont typeface="Titillium Web"/>
              <a:buAutoNum type="arabicPeriod"/>
            </a:pPr>
            <a:r>
              <a:rPr lang="en-GB" sz="2000">
                <a:latin typeface="Titillium Web"/>
                <a:ea typeface="Titillium Web"/>
                <a:cs typeface="Titillium Web"/>
                <a:sym typeface="Titillium Web"/>
              </a:rPr>
              <a:t>They met in Berlin: </a:t>
            </a:r>
            <a:r>
              <a:rPr i="1" lang="en-GB" sz="2000">
                <a:latin typeface="Titillium Web"/>
                <a:ea typeface="Titillium Web"/>
                <a:cs typeface="Titillium Web"/>
                <a:sym typeface="Titillium Web"/>
              </a:rPr>
              <a:t>They ______________________ in Berlin </a:t>
            </a:r>
            <a:endParaRPr sz="20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7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Lav opgaverne i arbejdsarket på Lectio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8"/>
          <p:cNvSpPr txBox="1"/>
          <p:nvPr/>
        </p:nvSpPr>
        <p:spPr>
          <a:xfrm>
            <a:off x="727100" y="0"/>
            <a:ext cx="7770900" cy="519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Titillium Web"/>
              <a:buAutoNum type="arabicPeriod"/>
            </a:pPr>
            <a:r>
              <a:rPr lang="en-GB" sz="2400">
                <a:latin typeface="Titillium Web"/>
                <a:ea typeface="Titillium Web"/>
                <a:cs typeface="Titillium Web"/>
                <a:sym typeface="Titillium Web"/>
              </a:rPr>
              <a:t>Forældrene har gjort hele huset rent.</a:t>
            </a:r>
            <a:endParaRPr sz="24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tillium Web"/>
              <a:buAutoNum type="arabicPeriod"/>
            </a:pPr>
            <a:r>
              <a:rPr lang="en-GB" sz="2400">
                <a:latin typeface="Titillium Web"/>
                <a:ea typeface="Titillium Web"/>
                <a:cs typeface="Titillium Web"/>
                <a:sym typeface="Titillium Web"/>
              </a:rPr>
              <a:t>John har skrevet en bog.</a:t>
            </a:r>
            <a:endParaRPr sz="24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tillium Web"/>
              <a:buAutoNum type="arabicPeriod"/>
            </a:pPr>
            <a:r>
              <a:rPr lang="en-GB" sz="2400">
                <a:latin typeface="Titillium Web"/>
                <a:ea typeface="Titillium Web"/>
                <a:cs typeface="Titillium Web"/>
                <a:sym typeface="Titillium Web"/>
              </a:rPr>
              <a:t>Børnene var lige kommet hjem fra feriekoloni.</a:t>
            </a:r>
            <a:endParaRPr sz="24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tillium Web"/>
              <a:buAutoNum type="arabicPeriod"/>
            </a:pPr>
            <a:r>
              <a:rPr lang="en-GB" sz="2400">
                <a:latin typeface="Titillium Web"/>
                <a:ea typeface="Titillium Web"/>
                <a:cs typeface="Titillium Web"/>
                <a:sym typeface="Titillium Web"/>
              </a:rPr>
              <a:t>Jeg har lige sagt til ham, at han skal passe på.</a:t>
            </a:r>
            <a:endParaRPr sz="24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tillium Web"/>
              <a:buAutoNum type="arabicPeriod"/>
            </a:pPr>
            <a:r>
              <a:rPr lang="en-GB" sz="2400">
                <a:latin typeface="Titillium Web"/>
                <a:ea typeface="Titillium Web"/>
                <a:cs typeface="Titillium Web"/>
                <a:sym typeface="Titillium Web"/>
              </a:rPr>
              <a:t>Dokumentet er forsvundet.</a:t>
            </a:r>
            <a:endParaRPr sz="24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tillium Web"/>
              <a:buAutoNum type="arabicPeriod"/>
            </a:pPr>
            <a:r>
              <a:rPr lang="en-GB" sz="2400">
                <a:latin typeface="Titillium Web"/>
                <a:ea typeface="Titillium Web"/>
                <a:cs typeface="Titillium Web"/>
                <a:sym typeface="Titillium Web"/>
              </a:rPr>
              <a:t>Sally var blevet forfremmet og havde fået lønforhøjelse.</a:t>
            </a:r>
            <a:endParaRPr sz="24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9"/>
          <p:cNvSpPr txBox="1"/>
          <p:nvPr/>
        </p:nvSpPr>
        <p:spPr>
          <a:xfrm>
            <a:off x="727100" y="0"/>
            <a:ext cx="7770900" cy="519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Titillium Web"/>
              <a:buAutoNum type="arabicPeriod"/>
            </a:pPr>
            <a:r>
              <a:rPr lang="en-GB" sz="2400">
                <a:latin typeface="Titillium Web"/>
                <a:ea typeface="Titillium Web"/>
                <a:cs typeface="Titillium Web"/>
                <a:sym typeface="Titillium Web"/>
              </a:rPr>
              <a:t>Five soldiers have lost their lives this month.</a:t>
            </a:r>
            <a:endParaRPr sz="24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tillium Web"/>
              <a:buAutoNum type="arabicPeriod"/>
            </a:pPr>
            <a:r>
              <a:rPr lang="en-GB" sz="2400">
                <a:latin typeface="Titillium Web"/>
                <a:ea typeface="Titillium Web"/>
                <a:cs typeface="Titillium Web"/>
                <a:sym typeface="Titillium Web"/>
              </a:rPr>
              <a:t>I have just returned from Australia.</a:t>
            </a:r>
            <a:endParaRPr sz="24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tillium Web"/>
              <a:buAutoNum type="arabicPeriod"/>
            </a:pPr>
            <a:r>
              <a:rPr lang="en-GB" sz="2400">
                <a:latin typeface="Titillium Web"/>
                <a:ea typeface="Titillium Web"/>
                <a:cs typeface="Titillium Web"/>
                <a:sym typeface="Titillium Web"/>
              </a:rPr>
              <a:t>David has never had a hangover.</a:t>
            </a:r>
            <a:endParaRPr sz="24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tillium Web"/>
              <a:buAutoNum type="arabicPeriod"/>
            </a:pPr>
            <a:r>
              <a:rPr lang="en-GB" sz="2400">
                <a:latin typeface="Titillium Web"/>
                <a:ea typeface="Titillium Web"/>
                <a:cs typeface="Titillium Web"/>
                <a:sym typeface="Titillium Web"/>
              </a:rPr>
              <a:t>Edward and Michelle have run away from home.</a:t>
            </a:r>
            <a:endParaRPr sz="24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dern 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1AFD1"/>
      </a:accent5>
      <a:accent6>
        <a:srgbClr val="F8E71C"/>
      </a:accent6>
      <a:hlink>
        <a:srgbClr val="01AFD1"/>
      </a:hlink>
      <a:folHlink>
        <a:srgbClr val="01AF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