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2" r:id="rId7"/>
    <p:sldId id="263" r:id="rId8"/>
    <p:sldId id="265" r:id="rId9"/>
    <p:sldId id="266" r:id="rId10"/>
  </p:sldIdLst>
  <p:sldSz cx="9144000" cy="5143500" type="screen16x9"/>
  <p:notesSz cx="6858000" cy="9144000"/>
  <p:embeddedFontLst>
    <p:embeddedFont>
      <p:font typeface="Roboto Condensed" panose="02000000000000000000" pitchFamily="2" charset="0"/>
      <p:regular r:id="rId12"/>
      <p:bold r:id="rId13"/>
      <p:italic r:id="rId14"/>
      <p:boldItalic r:id="rId15"/>
    </p:embeddedFont>
    <p:embeddedFont>
      <p:font typeface="Ubuntu" panose="020B0504030602030204" pitchFamily="3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942645A-DBCE-425C-8193-C5B7F632033A}">
  <a:tblStyle styleId="{8942645A-DBCE-425C-8193-C5B7F632033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FA91B64-3150-40FC-9D6C-697DC4CEF1D4}"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EBF572E-4C34-4066-9F08-695710DD4E7D}" styleName="Table_2">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88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295bbcc6b6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295bbcc6b6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9d25fe825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9d25fe825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49d25fe825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49d25fe82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49d25fe825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49d25fe825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49d25fe825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49d25fe825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1eca42b5c2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1eca42b5c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1eca42b5c2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1eca42b5c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1eca42b5c2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11eca42b5c2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Examples of hook, introduction to topic, and thesis statement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9e963d3d93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9e963d3d93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0" y="0"/>
            <a:ext cx="8520600" cy="5143500"/>
          </a:xfrm>
          <a:prstGeom prst="rect">
            <a:avLst/>
          </a:prstGeom>
        </p:spPr>
        <p:txBody>
          <a:bodyPr spcFirstLastPara="1" wrap="square" lIns="91425" tIns="91425" rIns="91425" bIns="91425" anchor="ctr"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atin typeface="Ubuntu"/>
                <a:ea typeface="Ubuntu"/>
                <a:cs typeface="Ubuntu"/>
                <a:sym typeface="Ubuntu"/>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Clr>
                <a:srgbClr val="000000"/>
              </a:buClr>
              <a:buSzPts val="3000"/>
              <a:buNone/>
              <a:defRPr sz="3000">
                <a:latin typeface="Ubuntu"/>
                <a:ea typeface="Ubuntu"/>
                <a:cs typeface="Ubuntu"/>
                <a:sym typeface="Ubuntu"/>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7" name="Google Shape;17;p4"/>
          <p:cNvSpPr txBox="1">
            <a:spLocks noGrp="1"/>
          </p:cNvSpPr>
          <p:nvPr>
            <p:ph type="body" idx="1"/>
          </p:nvPr>
        </p:nvSpPr>
        <p:spPr>
          <a:xfrm>
            <a:off x="311700" y="1152600"/>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Font typeface="Ubuntu"/>
              <a:buAutoNum type="arabicPeriod"/>
              <a:defRPr>
                <a:latin typeface="Ubuntu"/>
                <a:ea typeface="Ubuntu"/>
                <a:cs typeface="Ubuntu"/>
                <a:sym typeface="Ubuntu"/>
              </a:defRPr>
            </a:lvl1pPr>
            <a:lvl2pPr marL="914400" lvl="1" indent="-342900">
              <a:spcBef>
                <a:spcPts val="1600"/>
              </a:spcBef>
              <a:spcAft>
                <a:spcPts val="0"/>
              </a:spcAft>
              <a:buSzPts val="1800"/>
              <a:buFont typeface="Ubuntu"/>
              <a:buAutoNum type="alphaLcPeriod"/>
              <a:defRPr>
                <a:latin typeface="Ubuntu"/>
                <a:ea typeface="Ubuntu"/>
                <a:cs typeface="Ubuntu"/>
                <a:sym typeface="Ubuntu"/>
              </a:defRPr>
            </a:lvl2pPr>
            <a:lvl3pPr marL="1371600" lvl="2" indent="-342900">
              <a:spcBef>
                <a:spcPts val="1000"/>
              </a:spcBef>
              <a:spcAft>
                <a:spcPts val="0"/>
              </a:spcAft>
              <a:buSzPts val="1800"/>
              <a:buFont typeface="Ubuntu"/>
              <a:buAutoNum type="romanLcPeriod"/>
              <a:defRPr>
                <a:latin typeface="Ubuntu"/>
                <a:ea typeface="Ubuntu"/>
                <a:cs typeface="Ubuntu"/>
                <a:sym typeface="Ubuntu"/>
              </a:defRPr>
            </a:lvl3pPr>
            <a:lvl4pPr marL="1828800" lvl="3" indent="-342900">
              <a:spcBef>
                <a:spcPts val="1600"/>
              </a:spcBef>
              <a:spcAft>
                <a:spcPts val="0"/>
              </a:spcAft>
              <a:buSzPts val="1800"/>
              <a:buFont typeface="Ubuntu"/>
              <a:buAutoNum type="arabicPeriod"/>
              <a:defRPr>
                <a:latin typeface="Ubuntu"/>
                <a:ea typeface="Ubuntu"/>
                <a:cs typeface="Ubuntu"/>
                <a:sym typeface="Ubuntu"/>
              </a:defRPr>
            </a:lvl4pPr>
            <a:lvl5pPr marL="2286000" lvl="4" indent="-342900">
              <a:spcBef>
                <a:spcPts val="1600"/>
              </a:spcBef>
              <a:spcAft>
                <a:spcPts val="0"/>
              </a:spcAft>
              <a:buSzPts val="1800"/>
              <a:buFont typeface="Ubuntu"/>
              <a:buAutoNum type="alphaLcPeriod"/>
              <a:defRPr>
                <a:latin typeface="Ubuntu"/>
                <a:ea typeface="Ubuntu"/>
                <a:cs typeface="Ubuntu"/>
                <a:sym typeface="Ubuntu"/>
              </a:defRPr>
            </a:lvl5pPr>
            <a:lvl6pPr marL="2743200" lvl="5" indent="-342900">
              <a:spcBef>
                <a:spcPts val="1600"/>
              </a:spcBef>
              <a:spcAft>
                <a:spcPts val="0"/>
              </a:spcAft>
              <a:buSzPts val="1800"/>
              <a:buFont typeface="Ubuntu"/>
              <a:buAutoNum type="romanLcPeriod"/>
              <a:defRPr>
                <a:latin typeface="Ubuntu"/>
                <a:ea typeface="Ubuntu"/>
                <a:cs typeface="Ubuntu"/>
                <a:sym typeface="Ubuntu"/>
              </a:defRPr>
            </a:lvl6pPr>
            <a:lvl7pPr marL="3200400" lvl="6" indent="-342900">
              <a:spcBef>
                <a:spcPts val="1600"/>
              </a:spcBef>
              <a:spcAft>
                <a:spcPts val="0"/>
              </a:spcAft>
              <a:buSzPts val="1800"/>
              <a:buFont typeface="Ubuntu"/>
              <a:buAutoNum type="arabicPeriod"/>
              <a:defRPr>
                <a:latin typeface="Ubuntu"/>
                <a:ea typeface="Ubuntu"/>
                <a:cs typeface="Ubuntu"/>
                <a:sym typeface="Ubuntu"/>
              </a:defRPr>
            </a:lvl7pPr>
            <a:lvl8pPr marL="3657600" lvl="7" indent="-342900">
              <a:spcBef>
                <a:spcPts val="1600"/>
              </a:spcBef>
              <a:spcAft>
                <a:spcPts val="0"/>
              </a:spcAft>
              <a:buSzPts val="1800"/>
              <a:buFont typeface="Ubuntu"/>
              <a:buAutoNum type="alphaLcPeriod"/>
              <a:defRPr>
                <a:latin typeface="Ubuntu"/>
                <a:ea typeface="Ubuntu"/>
                <a:cs typeface="Ubuntu"/>
                <a:sym typeface="Ubuntu"/>
              </a:defRPr>
            </a:lvl8pPr>
            <a:lvl9pPr marL="4114800" lvl="8" indent="-342900">
              <a:spcBef>
                <a:spcPts val="1600"/>
              </a:spcBef>
              <a:spcAft>
                <a:spcPts val="1600"/>
              </a:spcAft>
              <a:buSzPts val="1800"/>
              <a:buFont typeface="Ubuntu"/>
              <a:buAutoNum type="romanLcPeriod"/>
              <a:defRPr>
                <a:latin typeface="Ubuntu"/>
                <a:ea typeface="Ubuntu"/>
                <a:cs typeface="Ubuntu"/>
                <a:sym typeface="Ubuntu"/>
              </a:defRPr>
            </a:lvl9pPr>
          </a:lstStyle>
          <a:p>
            <a:endParaRPr/>
          </a:p>
        </p:txBody>
      </p:sp>
      <p:sp>
        <p:nvSpPr>
          <p:cNvPr id="18" name="Google Shape;18;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Ubuntu"/>
                <a:ea typeface="Ubuntu"/>
                <a:cs typeface="Ubuntu"/>
                <a:sym typeface="Ubuntu"/>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SzPts val="1600"/>
              <a:buChar char="●"/>
              <a:defRPr sz="1600"/>
            </a:lvl1pPr>
            <a:lvl2pPr marL="914400" lvl="1" indent="-330200">
              <a:spcBef>
                <a:spcPts val="1600"/>
              </a:spcBef>
              <a:spcAft>
                <a:spcPts val="0"/>
              </a:spcAft>
              <a:buSzPts val="1600"/>
              <a:buChar char="○"/>
              <a:defRPr sz="1600"/>
            </a:lvl2pPr>
            <a:lvl3pPr marL="1371600" lvl="2" indent="-330200">
              <a:spcBef>
                <a:spcPts val="1600"/>
              </a:spcBef>
              <a:spcAft>
                <a:spcPts val="0"/>
              </a:spcAft>
              <a:buSzPts val="1600"/>
              <a:buChar char="■"/>
              <a:defRPr sz="1600"/>
            </a:lvl3pPr>
            <a:lvl4pPr marL="1828800" lvl="3" indent="-330200">
              <a:spcBef>
                <a:spcPts val="1600"/>
              </a:spcBef>
              <a:spcAft>
                <a:spcPts val="0"/>
              </a:spcAft>
              <a:buSzPts val="1600"/>
              <a:buChar char="●"/>
              <a:defRPr sz="1600"/>
            </a:lvl4pPr>
            <a:lvl5pPr marL="2286000" lvl="4" indent="-330200">
              <a:spcBef>
                <a:spcPts val="1600"/>
              </a:spcBef>
              <a:spcAft>
                <a:spcPts val="0"/>
              </a:spcAft>
              <a:buSzPts val="1600"/>
              <a:buChar char="○"/>
              <a:defRPr sz="1600"/>
            </a:lvl5pPr>
            <a:lvl6pPr marL="2743200" lvl="5" indent="-330200">
              <a:spcBef>
                <a:spcPts val="1600"/>
              </a:spcBef>
              <a:spcAft>
                <a:spcPts val="0"/>
              </a:spcAft>
              <a:buSzPts val="1600"/>
              <a:buChar char="■"/>
              <a:defRPr sz="1600"/>
            </a:lvl6pPr>
            <a:lvl7pPr marL="3200400" lvl="6" indent="-330200">
              <a:spcBef>
                <a:spcPts val="1600"/>
              </a:spcBef>
              <a:spcAft>
                <a:spcPts val="0"/>
              </a:spcAft>
              <a:buSzPts val="1600"/>
              <a:buChar char="●"/>
              <a:defRPr sz="1600"/>
            </a:lvl7pPr>
            <a:lvl8pPr marL="3657600" lvl="7" indent="-330200">
              <a:spcBef>
                <a:spcPts val="1600"/>
              </a:spcBef>
              <a:spcAft>
                <a:spcPts val="0"/>
              </a:spcAft>
              <a:buSzPts val="1600"/>
              <a:buChar char="○"/>
              <a:defRPr sz="1600"/>
            </a:lvl8pPr>
            <a:lvl9pPr marL="4114800" lvl="8" indent="-330200">
              <a:spcBef>
                <a:spcPts val="1600"/>
              </a:spcBef>
              <a:spcAft>
                <a:spcPts val="1600"/>
              </a:spcAft>
              <a:buSzPts val="1600"/>
              <a:buChar char="■"/>
              <a:defRPr sz="1600"/>
            </a:lvl9pPr>
          </a:lstStyle>
          <a:p>
            <a:endParaRPr/>
          </a:p>
        </p:txBody>
      </p:sp>
      <p:sp>
        <p:nvSpPr>
          <p:cNvPr id="22" name="Google Shape;22;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SzPts val="1600"/>
              <a:buChar char="●"/>
              <a:defRPr sz="1600"/>
            </a:lvl1pPr>
            <a:lvl2pPr marL="914400" lvl="1" indent="-330200">
              <a:spcBef>
                <a:spcPts val="1600"/>
              </a:spcBef>
              <a:spcAft>
                <a:spcPts val="0"/>
              </a:spcAft>
              <a:buSzPts val="1600"/>
              <a:buChar char="○"/>
              <a:defRPr sz="1600"/>
            </a:lvl2pPr>
            <a:lvl3pPr marL="1371600" lvl="2" indent="-330200">
              <a:spcBef>
                <a:spcPts val="1600"/>
              </a:spcBef>
              <a:spcAft>
                <a:spcPts val="0"/>
              </a:spcAft>
              <a:buSzPts val="1600"/>
              <a:buChar char="■"/>
              <a:defRPr sz="1600"/>
            </a:lvl3pPr>
            <a:lvl4pPr marL="1828800" lvl="3" indent="-330200">
              <a:spcBef>
                <a:spcPts val="1600"/>
              </a:spcBef>
              <a:spcAft>
                <a:spcPts val="0"/>
              </a:spcAft>
              <a:buSzPts val="1600"/>
              <a:buChar char="●"/>
              <a:defRPr sz="1600"/>
            </a:lvl4pPr>
            <a:lvl5pPr marL="2286000" lvl="4" indent="-330200">
              <a:spcBef>
                <a:spcPts val="1600"/>
              </a:spcBef>
              <a:spcAft>
                <a:spcPts val="0"/>
              </a:spcAft>
              <a:buSzPts val="1600"/>
              <a:buChar char="○"/>
              <a:defRPr sz="1600"/>
            </a:lvl5pPr>
            <a:lvl6pPr marL="2743200" lvl="5" indent="-330200">
              <a:spcBef>
                <a:spcPts val="1600"/>
              </a:spcBef>
              <a:spcAft>
                <a:spcPts val="0"/>
              </a:spcAft>
              <a:buSzPts val="1600"/>
              <a:buChar char="■"/>
              <a:defRPr sz="1600"/>
            </a:lvl6pPr>
            <a:lvl7pPr marL="3200400" lvl="6" indent="-330200">
              <a:spcBef>
                <a:spcPts val="1600"/>
              </a:spcBef>
              <a:spcAft>
                <a:spcPts val="0"/>
              </a:spcAft>
              <a:buSzPts val="1600"/>
              <a:buChar char="●"/>
              <a:defRPr sz="1600"/>
            </a:lvl7pPr>
            <a:lvl8pPr marL="3657600" lvl="7" indent="-330200">
              <a:spcBef>
                <a:spcPts val="1600"/>
              </a:spcBef>
              <a:spcAft>
                <a:spcPts val="0"/>
              </a:spcAft>
              <a:buSzPts val="1600"/>
              <a:buChar char="○"/>
              <a:defRPr sz="1600"/>
            </a:lvl8pPr>
            <a:lvl9pPr marL="4114800" lvl="8" indent="-330200">
              <a:spcBef>
                <a:spcPts val="1600"/>
              </a:spcBef>
              <a:spcAft>
                <a:spcPts val="1600"/>
              </a:spcAft>
              <a:buSzPts val="1600"/>
              <a:buChar char="■"/>
              <a:defRPr sz="1600"/>
            </a:lvl9pPr>
          </a:lstStyle>
          <a:p>
            <a:endParaRPr/>
          </a:p>
        </p:txBody>
      </p:sp>
      <p:sp>
        <p:nvSpPr>
          <p:cNvPr id="23" name="Google Shape;23;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 name="Google Shape;26;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9" name="Google Shape;29;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
        <p:cNvGrpSpPr/>
        <p:nvPr/>
      </p:nvGrpSpPr>
      <p:grpSpPr>
        <a:xfrm>
          <a:off x="0" y="0"/>
          <a:ext cx="0" cy="0"/>
          <a:chOff x="0" y="0"/>
          <a:chExt cx="0" cy="0"/>
        </a:xfrm>
      </p:grpSpPr>
      <p:sp>
        <p:nvSpPr>
          <p:cNvPr id="32" name="Google Shape;32;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3" name="Google Shape;3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4"/>
        <p:cNvGrpSpPr/>
        <p:nvPr/>
      </p:nvGrpSpPr>
      <p:grpSpPr>
        <a:xfrm>
          <a:off x="0" y="0"/>
          <a:ext cx="0" cy="0"/>
          <a:chOff x="0" y="0"/>
          <a:chExt cx="0" cy="0"/>
        </a:xfrm>
      </p:grpSpPr>
      <p:sp>
        <p:nvSpPr>
          <p:cNvPr id="35" name="Google Shape;35;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7" name="Google Shape;37;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8" name="Google Shape;38;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42900">
              <a:spcBef>
                <a:spcPts val="1600"/>
              </a:spcBef>
              <a:spcAft>
                <a:spcPts val="0"/>
              </a:spcAft>
              <a:buSzPts val="1800"/>
              <a:buChar char="○"/>
              <a:defRPr/>
            </a:lvl2pPr>
            <a:lvl3pPr marL="1371600" lvl="2" indent="-342900">
              <a:spcBef>
                <a:spcPts val="1600"/>
              </a:spcBef>
              <a:spcAft>
                <a:spcPts val="0"/>
              </a:spcAft>
              <a:buSzPts val="1800"/>
              <a:buChar char="■"/>
              <a:defRPr/>
            </a:lvl3pPr>
            <a:lvl4pPr marL="1828800" lvl="3" indent="-342900">
              <a:spcBef>
                <a:spcPts val="1600"/>
              </a:spcBef>
              <a:spcAft>
                <a:spcPts val="0"/>
              </a:spcAft>
              <a:buSzPts val="1800"/>
              <a:buChar char="●"/>
              <a:defRPr/>
            </a:lvl4pPr>
            <a:lvl5pPr marL="2286000" lvl="4" indent="-342900">
              <a:spcBef>
                <a:spcPts val="1600"/>
              </a:spcBef>
              <a:spcAft>
                <a:spcPts val="0"/>
              </a:spcAft>
              <a:buSzPts val="1800"/>
              <a:buChar char="○"/>
              <a:defRPr/>
            </a:lvl5pPr>
            <a:lvl6pPr marL="2743200" lvl="5" indent="-342900">
              <a:spcBef>
                <a:spcPts val="1600"/>
              </a:spcBef>
              <a:spcAft>
                <a:spcPts val="0"/>
              </a:spcAft>
              <a:buSzPts val="1800"/>
              <a:buChar char="■"/>
              <a:defRPr/>
            </a:lvl6pPr>
            <a:lvl7pPr marL="3200400" lvl="6" indent="-342900">
              <a:spcBef>
                <a:spcPts val="1600"/>
              </a:spcBef>
              <a:spcAft>
                <a:spcPts val="0"/>
              </a:spcAft>
              <a:buSzPts val="1800"/>
              <a:buChar char="●"/>
              <a:defRPr/>
            </a:lvl7pPr>
            <a:lvl8pPr marL="3657600" lvl="7" indent="-342900">
              <a:spcBef>
                <a:spcPts val="1600"/>
              </a:spcBef>
              <a:spcAft>
                <a:spcPts val="0"/>
              </a:spcAft>
              <a:buSzPts val="1800"/>
              <a:buChar char="○"/>
              <a:defRPr/>
            </a:lvl8pPr>
            <a:lvl9pPr marL="4114800" lvl="8" indent="-342900">
              <a:spcBef>
                <a:spcPts val="1600"/>
              </a:spcBef>
              <a:spcAft>
                <a:spcPts val="1600"/>
              </a:spcAft>
              <a:buSzPts val="1800"/>
              <a:buChar char="■"/>
              <a:defRPr/>
            </a:lvl9pPr>
          </a:lstStyle>
          <a:p>
            <a:endParaRPr/>
          </a:p>
        </p:txBody>
      </p:sp>
      <p:sp>
        <p:nvSpPr>
          <p:cNvPr id="39" name="Google Shape;3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0"/>
        <p:cNvGrpSpPr/>
        <p:nvPr/>
      </p:nvGrpSpPr>
      <p:grpSpPr>
        <a:xfrm>
          <a:off x="0" y="0"/>
          <a:ext cx="0" cy="0"/>
          <a:chOff x="0" y="0"/>
          <a:chExt cx="0" cy="0"/>
        </a:xfrm>
      </p:grpSpPr>
      <p:sp>
        <p:nvSpPr>
          <p:cNvPr id="41" name="Google Shape;41;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2" name="Google Shape;4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3"/>
        <p:cNvGrpSpPr/>
        <p:nvPr/>
      </p:nvGrpSpPr>
      <p:grpSpPr>
        <a:xfrm>
          <a:off x="0" y="0"/>
          <a:ext cx="0" cy="0"/>
          <a:chOff x="0" y="0"/>
          <a:chExt cx="0" cy="0"/>
        </a:xfrm>
      </p:grpSpPr>
      <p:sp>
        <p:nvSpPr>
          <p:cNvPr id="44" name="Google Shape;44;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42900" algn="ctr">
              <a:spcBef>
                <a:spcPts val="1600"/>
              </a:spcBef>
              <a:spcAft>
                <a:spcPts val="0"/>
              </a:spcAft>
              <a:buSzPts val="1800"/>
              <a:buChar char="○"/>
              <a:defRPr/>
            </a:lvl2pPr>
            <a:lvl3pPr marL="1371600" lvl="2" indent="-342900" algn="ctr">
              <a:spcBef>
                <a:spcPts val="1600"/>
              </a:spcBef>
              <a:spcAft>
                <a:spcPts val="0"/>
              </a:spcAft>
              <a:buSzPts val="1800"/>
              <a:buChar char="■"/>
              <a:defRPr/>
            </a:lvl3pPr>
            <a:lvl4pPr marL="1828800" lvl="3" indent="-342900" algn="ctr">
              <a:spcBef>
                <a:spcPts val="1600"/>
              </a:spcBef>
              <a:spcAft>
                <a:spcPts val="0"/>
              </a:spcAft>
              <a:buSzPts val="1800"/>
              <a:buChar char="●"/>
              <a:defRPr/>
            </a:lvl4pPr>
            <a:lvl5pPr marL="2286000" lvl="4" indent="-342900" algn="ctr">
              <a:spcBef>
                <a:spcPts val="1600"/>
              </a:spcBef>
              <a:spcAft>
                <a:spcPts val="0"/>
              </a:spcAft>
              <a:buSzPts val="1800"/>
              <a:buChar char="○"/>
              <a:defRPr/>
            </a:lvl5pPr>
            <a:lvl6pPr marL="2743200" lvl="5" indent="-342900" algn="ctr">
              <a:spcBef>
                <a:spcPts val="1600"/>
              </a:spcBef>
              <a:spcAft>
                <a:spcPts val="0"/>
              </a:spcAft>
              <a:buSzPts val="1800"/>
              <a:buChar char="■"/>
              <a:defRPr/>
            </a:lvl6pPr>
            <a:lvl7pPr marL="3200400" lvl="6" indent="-342900" algn="ctr">
              <a:spcBef>
                <a:spcPts val="1600"/>
              </a:spcBef>
              <a:spcAft>
                <a:spcPts val="0"/>
              </a:spcAft>
              <a:buSzPts val="1800"/>
              <a:buChar char="●"/>
              <a:defRPr/>
            </a:lvl7pPr>
            <a:lvl8pPr marL="3657600" lvl="7" indent="-342900" algn="ctr">
              <a:spcBef>
                <a:spcPts val="1600"/>
              </a:spcBef>
              <a:spcAft>
                <a:spcPts val="0"/>
              </a:spcAft>
              <a:buSzPts val="1800"/>
              <a:buChar char="○"/>
              <a:defRPr/>
            </a:lvl8pPr>
            <a:lvl9pPr marL="4114800" lvl="8" indent="-342900" algn="ctr">
              <a:spcBef>
                <a:spcPts val="1600"/>
              </a:spcBef>
              <a:spcAft>
                <a:spcPts val="1600"/>
              </a:spcAft>
              <a:buSzPts val="1800"/>
              <a:buChar char="■"/>
              <a:defRPr/>
            </a:lvl9pPr>
          </a:lstStyle>
          <a:p>
            <a:endParaRPr/>
          </a:p>
        </p:txBody>
      </p:sp>
      <p:sp>
        <p:nvSpPr>
          <p:cNvPr id="46" name="Google Shape;4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Ubuntu"/>
              <a:buNone/>
              <a:defRPr sz="3000" b="1">
                <a:solidFill>
                  <a:schemeClr val="dk1"/>
                </a:solidFill>
                <a:latin typeface="Ubuntu"/>
                <a:ea typeface="Ubuntu"/>
                <a:cs typeface="Ubuntu"/>
                <a:sym typeface="Ubuntu"/>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SzPts val="1800"/>
              <a:buFont typeface="Ubuntu"/>
              <a:buChar char="●"/>
              <a:defRPr sz="1800">
                <a:latin typeface="Ubuntu"/>
                <a:ea typeface="Ubuntu"/>
                <a:cs typeface="Ubuntu"/>
                <a:sym typeface="Ubuntu"/>
              </a:defRPr>
            </a:lvl1pPr>
            <a:lvl2pPr marL="914400" lvl="1" indent="-342900">
              <a:lnSpc>
                <a:spcPct val="115000"/>
              </a:lnSpc>
              <a:spcBef>
                <a:spcPts val="1600"/>
              </a:spcBef>
              <a:spcAft>
                <a:spcPts val="0"/>
              </a:spcAft>
              <a:buSzPts val="1800"/>
              <a:buFont typeface="Ubuntu"/>
              <a:buChar char="○"/>
              <a:defRPr sz="1800">
                <a:latin typeface="Ubuntu"/>
                <a:ea typeface="Ubuntu"/>
                <a:cs typeface="Ubuntu"/>
                <a:sym typeface="Ubuntu"/>
              </a:defRPr>
            </a:lvl2pPr>
            <a:lvl3pPr marL="1371600" lvl="2" indent="-342900">
              <a:lnSpc>
                <a:spcPct val="115000"/>
              </a:lnSpc>
              <a:spcBef>
                <a:spcPts val="1600"/>
              </a:spcBef>
              <a:spcAft>
                <a:spcPts val="0"/>
              </a:spcAft>
              <a:buSzPts val="1800"/>
              <a:buFont typeface="Ubuntu"/>
              <a:buChar char="■"/>
              <a:defRPr sz="1800">
                <a:latin typeface="Ubuntu"/>
                <a:ea typeface="Ubuntu"/>
                <a:cs typeface="Ubuntu"/>
                <a:sym typeface="Ubuntu"/>
              </a:defRPr>
            </a:lvl3pPr>
            <a:lvl4pPr marL="1828800" lvl="3" indent="-342900">
              <a:lnSpc>
                <a:spcPct val="115000"/>
              </a:lnSpc>
              <a:spcBef>
                <a:spcPts val="1600"/>
              </a:spcBef>
              <a:spcAft>
                <a:spcPts val="0"/>
              </a:spcAft>
              <a:buSzPts val="1800"/>
              <a:buFont typeface="Ubuntu"/>
              <a:buChar char="●"/>
              <a:defRPr sz="1800">
                <a:latin typeface="Ubuntu"/>
                <a:ea typeface="Ubuntu"/>
                <a:cs typeface="Ubuntu"/>
                <a:sym typeface="Ubuntu"/>
              </a:defRPr>
            </a:lvl4pPr>
            <a:lvl5pPr marL="2286000" lvl="4" indent="-342900">
              <a:lnSpc>
                <a:spcPct val="115000"/>
              </a:lnSpc>
              <a:spcBef>
                <a:spcPts val="1600"/>
              </a:spcBef>
              <a:spcAft>
                <a:spcPts val="0"/>
              </a:spcAft>
              <a:buSzPts val="1800"/>
              <a:buFont typeface="Ubuntu"/>
              <a:buChar char="○"/>
              <a:defRPr sz="1800">
                <a:latin typeface="Ubuntu"/>
                <a:ea typeface="Ubuntu"/>
                <a:cs typeface="Ubuntu"/>
                <a:sym typeface="Ubuntu"/>
              </a:defRPr>
            </a:lvl5pPr>
            <a:lvl6pPr marL="2743200" lvl="5" indent="-342900">
              <a:lnSpc>
                <a:spcPct val="115000"/>
              </a:lnSpc>
              <a:spcBef>
                <a:spcPts val="1600"/>
              </a:spcBef>
              <a:spcAft>
                <a:spcPts val="0"/>
              </a:spcAft>
              <a:buSzPts val="1800"/>
              <a:buFont typeface="Ubuntu"/>
              <a:buChar char="■"/>
              <a:defRPr sz="1800">
                <a:latin typeface="Ubuntu"/>
                <a:ea typeface="Ubuntu"/>
                <a:cs typeface="Ubuntu"/>
                <a:sym typeface="Ubuntu"/>
              </a:defRPr>
            </a:lvl6pPr>
            <a:lvl7pPr marL="3200400" lvl="6" indent="-342900">
              <a:lnSpc>
                <a:spcPct val="115000"/>
              </a:lnSpc>
              <a:spcBef>
                <a:spcPts val="1600"/>
              </a:spcBef>
              <a:spcAft>
                <a:spcPts val="0"/>
              </a:spcAft>
              <a:buSzPts val="1800"/>
              <a:buFont typeface="Ubuntu"/>
              <a:buChar char="●"/>
              <a:defRPr sz="1800">
                <a:latin typeface="Ubuntu"/>
                <a:ea typeface="Ubuntu"/>
                <a:cs typeface="Ubuntu"/>
                <a:sym typeface="Ubuntu"/>
              </a:defRPr>
            </a:lvl7pPr>
            <a:lvl8pPr marL="3657600" lvl="7" indent="-342900">
              <a:lnSpc>
                <a:spcPct val="115000"/>
              </a:lnSpc>
              <a:spcBef>
                <a:spcPts val="1600"/>
              </a:spcBef>
              <a:spcAft>
                <a:spcPts val="0"/>
              </a:spcAft>
              <a:buSzPts val="1800"/>
              <a:buFont typeface="Ubuntu"/>
              <a:buChar char="○"/>
              <a:defRPr sz="1800">
                <a:latin typeface="Ubuntu"/>
                <a:ea typeface="Ubuntu"/>
                <a:cs typeface="Ubuntu"/>
                <a:sym typeface="Ubuntu"/>
              </a:defRPr>
            </a:lvl8pPr>
            <a:lvl9pPr marL="4114800" lvl="8" indent="-342900">
              <a:lnSpc>
                <a:spcPct val="115000"/>
              </a:lnSpc>
              <a:spcBef>
                <a:spcPts val="1600"/>
              </a:spcBef>
              <a:spcAft>
                <a:spcPts val="1600"/>
              </a:spcAft>
              <a:buSzPts val="1800"/>
              <a:buFont typeface="Ubuntu"/>
              <a:buChar char="■"/>
              <a:defRPr sz="1800">
                <a:latin typeface="Ubuntu"/>
                <a:ea typeface="Ubuntu"/>
                <a:cs typeface="Ubuntu"/>
                <a:sym typeface="Ubuntu"/>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a"/>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pic>
        <p:nvPicPr>
          <p:cNvPr id="53" name="Google Shape;53;p13"/>
          <p:cNvPicPr preferRelativeResize="0"/>
          <p:nvPr/>
        </p:nvPicPr>
        <p:blipFill>
          <a:blip r:embed="rId3">
            <a:alphaModFix/>
          </a:blip>
          <a:stretch>
            <a:fillRect/>
          </a:stretch>
        </p:blipFill>
        <p:spPr>
          <a:xfrm>
            <a:off x="-130650" y="-111575"/>
            <a:ext cx="9966625" cy="5366650"/>
          </a:xfrm>
          <a:prstGeom prst="rect">
            <a:avLst/>
          </a:prstGeom>
          <a:noFill/>
          <a:ln>
            <a:noFill/>
          </a:ln>
        </p:spPr>
      </p:pic>
      <p:sp>
        <p:nvSpPr>
          <p:cNvPr id="54" name="Google Shape;54;p13"/>
          <p:cNvSpPr/>
          <p:nvPr/>
        </p:nvSpPr>
        <p:spPr>
          <a:xfrm>
            <a:off x="-114975" y="-98050"/>
            <a:ext cx="9966600" cy="5366700"/>
          </a:xfrm>
          <a:prstGeom prst="rect">
            <a:avLst/>
          </a:prstGeom>
          <a:solidFill>
            <a:srgbClr val="AE93DA">
              <a:alpha val="572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Ubuntu"/>
              <a:ea typeface="Ubuntu"/>
              <a:cs typeface="Ubuntu"/>
              <a:sym typeface="Ubuntu"/>
            </a:endParaRPr>
          </a:p>
        </p:txBody>
      </p:sp>
      <p:sp>
        <p:nvSpPr>
          <p:cNvPr id="55" name="Google Shape;55;p13"/>
          <p:cNvSpPr txBox="1">
            <a:spLocks noGrp="1"/>
          </p:cNvSpPr>
          <p:nvPr>
            <p:ph type="title" idx="4294967295"/>
          </p:nvPr>
        </p:nvSpPr>
        <p:spPr>
          <a:xfrm>
            <a:off x="179625" y="2511850"/>
            <a:ext cx="7304100" cy="841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marR="3600" lvl="0" indent="0" algn="l" rtl="0">
              <a:spcBef>
                <a:spcPts val="0"/>
              </a:spcBef>
              <a:spcAft>
                <a:spcPts val="0"/>
              </a:spcAft>
              <a:buClr>
                <a:schemeClr val="dk1"/>
              </a:buClr>
              <a:buSzPts val="1100"/>
              <a:buFont typeface="Arial"/>
              <a:buNone/>
            </a:pPr>
            <a:r>
              <a:rPr lang="da" sz="3500" b="0" dirty="0">
                <a:solidFill>
                  <a:schemeClr val="lt1"/>
                </a:solidFill>
              </a:rPr>
              <a:t>Argumentative Essay</a:t>
            </a:r>
            <a:endParaRPr sz="3500" b="0" dirty="0">
              <a:solidFill>
                <a:schemeClr val="lt1"/>
              </a:solidFill>
            </a:endParaRPr>
          </a:p>
          <a:p>
            <a:pPr marL="0" marR="3600" lvl="0" indent="0" algn="l" rtl="0">
              <a:spcBef>
                <a:spcPts val="0"/>
              </a:spcBef>
              <a:spcAft>
                <a:spcPts val="1500"/>
              </a:spcAft>
              <a:buClr>
                <a:schemeClr val="dk1"/>
              </a:buClr>
              <a:buSzPts val="1100"/>
              <a:buFont typeface="Arial"/>
              <a:buNone/>
            </a:pPr>
            <a:r>
              <a:rPr lang="da" sz="6000" dirty="0">
                <a:solidFill>
                  <a:schemeClr val="lt1"/>
                </a:solidFill>
              </a:rPr>
              <a:t>How to write</a:t>
            </a:r>
            <a:endParaRPr sz="6000" dirty="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THE FIVE-PARAGRAPH ESSAY</a:t>
            </a:r>
            <a:endParaRPr/>
          </a:p>
        </p:txBody>
      </p:sp>
      <p:sp>
        <p:nvSpPr>
          <p:cNvPr id="61" name="Google Shape;61;p14"/>
          <p:cNvSpPr txBox="1">
            <a:spLocks noGrp="1"/>
          </p:cNvSpPr>
          <p:nvPr>
            <p:ph type="body" idx="1"/>
          </p:nvPr>
        </p:nvSpPr>
        <p:spPr>
          <a:xfrm>
            <a:off x="311700" y="1152600"/>
            <a:ext cx="55248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a:t>Ideally, all paragraphs should have approximately the same length.</a:t>
            </a:r>
            <a:endParaRPr/>
          </a:p>
          <a:p>
            <a:pPr marL="0" lvl="0" indent="0" algn="l" rtl="0">
              <a:spcBef>
                <a:spcPts val="1600"/>
              </a:spcBef>
              <a:spcAft>
                <a:spcPts val="1600"/>
              </a:spcAft>
              <a:buNone/>
            </a:pPr>
            <a:r>
              <a:rPr lang="da"/>
              <a:t>So a 450-word introduction is not good for an 800-word essay, nor is a 12-word conclusion.</a:t>
            </a:r>
            <a:endParaRPr/>
          </a:p>
        </p:txBody>
      </p:sp>
      <p:sp>
        <p:nvSpPr>
          <p:cNvPr id="62" name="Google Shape;62;p14"/>
          <p:cNvSpPr txBox="1">
            <a:spLocks noGrp="1"/>
          </p:cNvSpPr>
          <p:nvPr>
            <p:ph type="title"/>
          </p:nvPr>
        </p:nvSpPr>
        <p:spPr>
          <a:xfrm>
            <a:off x="311700" y="445025"/>
            <a:ext cx="5690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THE FIVE-PARAGRAPH ESSAY</a:t>
            </a:r>
            <a:endParaRPr/>
          </a:p>
        </p:txBody>
      </p:sp>
      <p:graphicFrame>
        <p:nvGraphicFramePr>
          <p:cNvPr id="63" name="Google Shape;63;p14"/>
          <p:cNvGraphicFramePr/>
          <p:nvPr/>
        </p:nvGraphicFramePr>
        <p:xfrm>
          <a:off x="6110550" y="1152600"/>
          <a:ext cx="2721750" cy="3416375"/>
        </p:xfrm>
        <a:graphic>
          <a:graphicData uri="http://schemas.openxmlformats.org/drawingml/2006/table">
            <a:tbl>
              <a:tblPr>
                <a:noFill/>
                <a:tableStyleId>{8942645A-DBCE-425C-8193-C5B7F632033A}</a:tableStyleId>
              </a:tblPr>
              <a:tblGrid>
                <a:gridCol w="2721750">
                  <a:extLst>
                    <a:ext uri="{9D8B030D-6E8A-4147-A177-3AD203B41FA5}">
                      <a16:colId xmlns:a16="http://schemas.microsoft.com/office/drawing/2014/main" val="20000"/>
                    </a:ext>
                  </a:extLst>
                </a:gridCol>
              </a:tblGrid>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INTRODUCTION</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0"/>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BODY PARAGRAPH #1</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1"/>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BODY PARAGRAPH #2</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2"/>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BODY PARAGRAPH #3</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3"/>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CONCLUSION</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5690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THE FIVE-PARAGRAPH ESSAY: INTRODUCTION</a:t>
            </a:r>
            <a:endParaRPr/>
          </a:p>
        </p:txBody>
      </p:sp>
      <p:sp>
        <p:nvSpPr>
          <p:cNvPr id="69" name="Google Shape;69;p15"/>
          <p:cNvSpPr txBox="1">
            <a:spLocks noGrp="1"/>
          </p:cNvSpPr>
          <p:nvPr>
            <p:ph type="body" idx="1"/>
          </p:nvPr>
        </p:nvSpPr>
        <p:spPr>
          <a:xfrm>
            <a:off x="311700" y="1551325"/>
            <a:ext cx="5690100" cy="301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a:t>A good introduction checks off all of these:</a:t>
            </a:r>
            <a:endParaRPr/>
          </a:p>
          <a:p>
            <a:pPr marL="457200" lvl="0" indent="-342900" algn="l" rtl="0">
              <a:spcBef>
                <a:spcPts val="1600"/>
              </a:spcBef>
              <a:spcAft>
                <a:spcPts val="0"/>
              </a:spcAft>
              <a:buSzPts val="1800"/>
              <a:buChar char="●"/>
            </a:pPr>
            <a:r>
              <a:rPr lang="da"/>
              <a:t>Grabs the reader’s attention.</a:t>
            </a:r>
            <a:endParaRPr/>
          </a:p>
          <a:p>
            <a:pPr marL="457200" lvl="0" indent="-342900" algn="l" rtl="0">
              <a:spcBef>
                <a:spcPts val="0"/>
              </a:spcBef>
              <a:spcAft>
                <a:spcPts val="0"/>
              </a:spcAft>
              <a:buSzPts val="1800"/>
              <a:buChar char="●"/>
            </a:pPr>
            <a:r>
              <a:rPr lang="da"/>
              <a:t>Presents the topic.</a:t>
            </a:r>
            <a:endParaRPr/>
          </a:p>
          <a:p>
            <a:pPr marL="457200" lvl="0" indent="-342900" algn="l" rtl="0">
              <a:spcBef>
                <a:spcPts val="0"/>
              </a:spcBef>
              <a:spcAft>
                <a:spcPts val="0"/>
              </a:spcAft>
              <a:buSzPts val="1800"/>
              <a:buChar char="●"/>
            </a:pPr>
            <a:r>
              <a:rPr lang="da"/>
              <a:t>States your opinion: </a:t>
            </a:r>
            <a:r>
              <a:rPr lang="da" i="1"/>
              <a:t>the thesis statement</a:t>
            </a:r>
            <a:r>
              <a:rPr lang="da"/>
              <a:t>.</a:t>
            </a:r>
            <a:endParaRPr/>
          </a:p>
          <a:p>
            <a:pPr marL="457200" lvl="0" indent="-342900" algn="l" rtl="0">
              <a:spcBef>
                <a:spcPts val="0"/>
              </a:spcBef>
              <a:spcAft>
                <a:spcPts val="0"/>
              </a:spcAft>
              <a:buSzPts val="1800"/>
              <a:buChar char="●"/>
            </a:pPr>
            <a:r>
              <a:rPr lang="da"/>
              <a:t>Briefly presents the points and arguments that you will use later.</a:t>
            </a:r>
            <a:endParaRPr/>
          </a:p>
        </p:txBody>
      </p:sp>
      <p:graphicFrame>
        <p:nvGraphicFramePr>
          <p:cNvPr id="70" name="Google Shape;70;p15"/>
          <p:cNvGraphicFramePr/>
          <p:nvPr/>
        </p:nvGraphicFramePr>
        <p:xfrm>
          <a:off x="6110550" y="1152600"/>
          <a:ext cx="2721750" cy="3416375"/>
        </p:xfrm>
        <a:graphic>
          <a:graphicData uri="http://schemas.openxmlformats.org/drawingml/2006/table">
            <a:tbl>
              <a:tblPr>
                <a:noFill/>
                <a:tableStyleId>{8942645A-DBCE-425C-8193-C5B7F632033A}</a:tableStyleId>
              </a:tblPr>
              <a:tblGrid>
                <a:gridCol w="2721750">
                  <a:extLst>
                    <a:ext uri="{9D8B030D-6E8A-4147-A177-3AD203B41FA5}">
                      <a16:colId xmlns:a16="http://schemas.microsoft.com/office/drawing/2014/main" val="20000"/>
                    </a:ext>
                  </a:extLst>
                </a:gridCol>
              </a:tblGrid>
              <a:tr h="683275">
                <a:tc>
                  <a:txBody>
                    <a:bodyPr/>
                    <a:lstStyle/>
                    <a:p>
                      <a:pPr marL="0" lvl="0" indent="0" algn="ctr" rtl="0">
                        <a:spcBef>
                          <a:spcPts val="0"/>
                        </a:spcBef>
                        <a:spcAft>
                          <a:spcPts val="0"/>
                        </a:spcAft>
                        <a:buNone/>
                      </a:pPr>
                      <a:r>
                        <a:rPr lang="da" b="1">
                          <a:solidFill>
                            <a:srgbClr val="FFFFFF"/>
                          </a:solidFill>
                          <a:latin typeface="Ubuntu"/>
                          <a:ea typeface="Ubuntu"/>
                          <a:cs typeface="Ubuntu"/>
                          <a:sym typeface="Ubuntu"/>
                        </a:rPr>
                        <a:t>INTRODUCTION</a:t>
                      </a:r>
                      <a:endParaRPr b="1">
                        <a:solidFill>
                          <a:srgbClr val="FFFFFF"/>
                        </a:solidFill>
                        <a:latin typeface="Ubuntu"/>
                        <a:ea typeface="Ubuntu"/>
                        <a:cs typeface="Ubuntu"/>
                        <a:sym typeface="Ubuntu"/>
                      </a:endParaRPr>
                    </a:p>
                  </a:txBody>
                  <a:tcPr marL="91425" marR="91425" marT="91425" marB="91425" anchor="ctr">
                    <a:solidFill>
                      <a:srgbClr val="073763"/>
                    </a:solidFill>
                  </a:tcPr>
                </a:tc>
                <a:extLst>
                  <a:ext uri="{0D108BD9-81ED-4DB2-BD59-A6C34878D82A}">
                    <a16:rowId xmlns:a16="http://schemas.microsoft.com/office/drawing/2014/main" val="10000"/>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BODY PARAGRAPH #1</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1"/>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BODY PARAGRAPH #2</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2"/>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BODY PARAGRAPH #3</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3"/>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CONCLUSION</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57792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THE FIVE-PARAGRAPH ESSAY: BODY PARAGRAPH</a:t>
            </a:r>
            <a:endParaRPr/>
          </a:p>
        </p:txBody>
      </p:sp>
      <p:sp>
        <p:nvSpPr>
          <p:cNvPr id="76" name="Google Shape;76;p16"/>
          <p:cNvSpPr txBox="1">
            <a:spLocks noGrp="1"/>
          </p:cNvSpPr>
          <p:nvPr>
            <p:ph type="body" idx="1"/>
          </p:nvPr>
        </p:nvSpPr>
        <p:spPr>
          <a:xfrm>
            <a:off x="311700" y="1551325"/>
            <a:ext cx="5690100" cy="301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i="1"/>
              <a:t>Remember, you should have approximately three body paragraphs in your essay!</a:t>
            </a:r>
            <a:endParaRPr i="1"/>
          </a:p>
          <a:p>
            <a:pPr marL="0" lvl="0" indent="0" algn="l" rtl="0">
              <a:spcBef>
                <a:spcPts val="1600"/>
              </a:spcBef>
              <a:spcAft>
                <a:spcPts val="0"/>
              </a:spcAft>
              <a:buNone/>
            </a:pPr>
            <a:r>
              <a:rPr lang="da"/>
              <a:t>A good body paragraph checks off all of these:</a:t>
            </a:r>
            <a:endParaRPr/>
          </a:p>
          <a:p>
            <a:pPr marL="457200" lvl="0" indent="-342900" algn="l" rtl="0">
              <a:spcBef>
                <a:spcPts val="1600"/>
              </a:spcBef>
              <a:spcAft>
                <a:spcPts val="0"/>
              </a:spcAft>
              <a:buSzPts val="1800"/>
              <a:buChar char="●"/>
            </a:pPr>
            <a:r>
              <a:rPr lang="da"/>
              <a:t>Holds </a:t>
            </a:r>
            <a:r>
              <a:rPr lang="da" u="sng"/>
              <a:t>one</a:t>
            </a:r>
            <a:r>
              <a:rPr lang="da"/>
              <a:t> idea or argument (PEE)</a:t>
            </a:r>
            <a:endParaRPr/>
          </a:p>
          <a:p>
            <a:pPr marL="457200" lvl="0" indent="-342900" algn="l" rtl="0">
              <a:spcBef>
                <a:spcPts val="0"/>
              </a:spcBef>
              <a:spcAft>
                <a:spcPts val="0"/>
              </a:spcAft>
              <a:buSzPts val="1800"/>
              <a:buChar char="●"/>
            </a:pPr>
            <a:r>
              <a:rPr lang="da"/>
              <a:t>Relates to the main topic of the article and supports your main argument.</a:t>
            </a:r>
            <a:endParaRPr/>
          </a:p>
          <a:p>
            <a:pPr marL="457200" lvl="0" indent="-342900" algn="l" rtl="0">
              <a:spcBef>
                <a:spcPts val="0"/>
              </a:spcBef>
              <a:spcAft>
                <a:spcPts val="0"/>
              </a:spcAft>
              <a:buSzPts val="1800"/>
              <a:buChar char="●"/>
            </a:pPr>
            <a:r>
              <a:rPr lang="da"/>
              <a:t>Starts with a </a:t>
            </a:r>
            <a:r>
              <a:rPr lang="da" i="1"/>
              <a:t>topic sentence</a:t>
            </a:r>
            <a:r>
              <a:rPr lang="da"/>
              <a:t>: a sentence that describes what the paragraph is about.</a:t>
            </a:r>
            <a:endParaRPr/>
          </a:p>
        </p:txBody>
      </p:sp>
      <p:graphicFrame>
        <p:nvGraphicFramePr>
          <p:cNvPr id="77" name="Google Shape;77;p16"/>
          <p:cNvGraphicFramePr/>
          <p:nvPr/>
        </p:nvGraphicFramePr>
        <p:xfrm>
          <a:off x="6110550" y="1152600"/>
          <a:ext cx="2721750" cy="3416375"/>
        </p:xfrm>
        <a:graphic>
          <a:graphicData uri="http://schemas.openxmlformats.org/drawingml/2006/table">
            <a:tbl>
              <a:tblPr>
                <a:noFill/>
                <a:tableStyleId>{8942645A-DBCE-425C-8193-C5B7F632033A}</a:tableStyleId>
              </a:tblPr>
              <a:tblGrid>
                <a:gridCol w="2721750">
                  <a:extLst>
                    <a:ext uri="{9D8B030D-6E8A-4147-A177-3AD203B41FA5}">
                      <a16:colId xmlns:a16="http://schemas.microsoft.com/office/drawing/2014/main" val="20000"/>
                    </a:ext>
                  </a:extLst>
                </a:gridCol>
              </a:tblGrid>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INTRODUCTION</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0"/>
                  </a:ext>
                </a:extLst>
              </a:tr>
              <a:tr h="683275">
                <a:tc>
                  <a:txBody>
                    <a:bodyPr/>
                    <a:lstStyle/>
                    <a:p>
                      <a:pPr marL="0" lvl="0" indent="0" algn="ctr" rtl="0">
                        <a:spcBef>
                          <a:spcPts val="0"/>
                        </a:spcBef>
                        <a:spcAft>
                          <a:spcPts val="0"/>
                        </a:spcAft>
                        <a:buNone/>
                      </a:pPr>
                      <a:r>
                        <a:rPr lang="da" b="1">
                          <a:solidFill>
                            <a:srgbClr val="FFFFFF"/>
                          </a:solidFill>
                          <a:latin typeface="Ubuntu"/>
                          <a:ea typeface="Ubuntu"/>
                          <a:cs typeface="Ubuntu"/>
                          <a:sym typeface="Ubuntu"/>
                        </a:rPr>
                        <a:t>BODY PARAGRAPH #1</a:t>
                      </a:r>
                      <a:endParaRPr b="1">
                        <a:solidFill>
                          <a:srgbClr val="FFFFFF"/>
                        </a:solidFill>
                        <a:latin typeface="Ubuntu"/>
                        <a:ea typeface="Ubuntu"/>
                        <a:cs typeface="Ubuntu"/>
                        <a:sym typeface="Ubuntu"/>
                      </a:endParaRPr>
                    </a:p>
                  </a:txBody>
                  <a:tcPr marL="91425" marR="91425" marT="91425" marB="91425" anchor="ctr">
                    <a:solidFill>
                      <a:srgbClr val="073763"/>
                    </a:solidFill>
                  </a:tcPr>
                </a:tc>
                <a:extLst>
                  <a:ext uri="{0D108BD9-81ED-4DB2-BD59-A6C34878D82A}">
                    <a16:rowId xmlns:a16="http://schemas.microsoft.com/office/drawing/2014/main" val="10001"/>
                  </a:ext>
                </a:extLst>
              </a:tr>
              <a:tr h="683275">
                <a:tc>
                  <a:txBody>
                    <a:bodyPr/>
                    <a:lstStyle/>
                    <a:p>
                      <a:pPr marL="0" lvl="0" indent="0" algn="ctr" rtl="0">
                        <a:spcBef>
                          <a:spcPts val="0"/>
                        </a:spcBef>
                        <a:spcAft>
                          <a:spcPts val="0"/>
                        </a:spcAft>
                        <a:buNone/>
                      </a:pPr>
                      <a:r>
                        <a:rPr lang="da" b="1">
                          <a:solidFill>
                            <a:srgbClr val="FFFFFF"/>
                          </a:solidFill>
                          <a:latin typeface="Ubuntu"/>
                          <a:ea typeface="Ubuntu"/>
                          <a:cs typeface="Ubuntu"/>
                          <a:sym typeface="Ubuntu"/>
                        </a:rPr>
                        <a:t>BODY PARAGRAPH #2</a:t>
                      </a:r>
                      <a:endParaRPr b="1">
                        <a:solidFill>
                          <a:srgbClr val="FFFFFF"/>
                        </a:solidFill>
                        <a:latin typeface="Ubuntu"/>
                        <a:ea typeface="Ubuntu"/>
                        <a:cs typeface="Ubuntu"/>
                        <a:sym typeface="Ubuntu"/>
                      </a:endParaRPr>
                    </a:p>
                  </a:txBody>
                  <a:tcPr marL="91425" marR="91425" marT="91425" marB="91425" anchor="ctr">
                    <a:solidFill>
                      <a:srgbClr val="073763"/>
                    </a:solidFill>
                  </a:tcPr>
                </a:tc>
                <a:extLst>
                  <a:ext uri="{0D108BD9-81ED-4DB2-BD59-A6C34878D82A}">
                    <a16:rowId xmlns:a16="http://schemas.microsoft.com/office/drawing/2014/main" val="10002"/>
                  </a:ext>
                </a:extLst>
              </a:tr>
              <a:tr h="683275">
                <a:tc>
                  <a:txBody>
                    <a:bodyPr/>
                    <a:lstStyle/>
                    <a:p>
                      <a:pPr marL="0" lvl="0" indent="0" algn="ctr" rtl="0">
                        <a:spcBef>
                          <a:spcPts val="0"/>
                        </a:spcBef>
                        <a:spcAft>
                          <a:spcPts val="0"/>
                        </a:spcAft>
                        <a:buNone/>
                      </a:pPr>
                      <a:r>
                        <a:rPr lang="da" b="1">
                          <a:solidFill>
                            <a:srgbClr val="FFFFFF"/>
                          </a:solidFill>
                          <a:latin typeface="Ubuntu"/>
                          <a:ea typeface="Ubuntu"/>
                          <a:cs typeface="Ubuntu"/>
                          <a:sym typeface="Ubuntu"/>
                        </a:rPr>
                        <a:t>BODY PARAGRAPH #3</a:t>
                      </a:r>
                      <a:endParaRPr b="1">
                        <a:solidFill>
                          <a:srgbClr val="FFFFFF"/>
                        </a:solidFill>
                        <a:latin typeface="Ubuntu"/>
                        <a:ea typeface="Ubuntu"/>
                        <a:cs typeface="Ubuntu"/>
                        <a:sym typeface="Ubuntu"/>
                      </a:endParaRPr>
                    </a:p>
                  </a:txBody>
                  <a:tcPr marL="91425" marR="91425" marT="91425" marB="91425" anchor="ctr">
                    <a:solidFill>
                      <a:srgbClr val="073763"/>
                    </a:solidFill>
                  </a:tcPr>
                </a:tc>
                <a:extLst>
                  <a:ext uri="{0D108BD9-81ED-4DB2-BD59-A6C34878D82A}">
                    <a16:rowId xmlns:a16="http://schemas.microsoft.com/office/drawing/2014/main" val="10003"/>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CONCLUSION</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445025"/>
            <a:ext cx="5690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THE FIVE-PARAGRAPH ESSAY: CONCLUSION</a:t>
            </a:r>
            <a:endParaRPr/>
          </a:p>
        </p:txBody>
      </p:sp>
      <p:sp>
        <p:nvSpPr>
          <p:cNvPr id="83" name="Google Shape;83;p17"/>
          <p:cNvSpPr txBox="1">
            <a:spLocks noGrp="1"/>
          </p:cNvSpPr>
          <p:nvPr>
            <p:ph type="body" idx="1"/>
          </p:nvPr>
        </p:nvSpPr>
        <p:spPr>
          <a:xfrm>
            <a:off x="311700" y="1551325"/>
            <a:ext cx="5690100" cy="301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A good conclusion checks off all of these:   	 </a:t>
            </a:r>
            <a:endParaRPr/>
          </a:p>
          <a:p>
            <a:pPr marL="457200" lvl="0" indent="-342900" algn="l" rtl="0">
              <a:spcBef>
                <a:spcPts val="1600"/>
              </a:spcBef>
              <a:spcAft>
                <a:spcPts val="0"/>
              </a:spcAft>
              <a:buSzPts val="1800"/>
              <a:buChar char="●"/>
            </a:pPr>
            <a:r>
              <a:rPr lang="da"/>
              <a:t>Repeats your main argument.</a:t>
            </a:r>
            <a:endParaRPr/>
          </a:p>
          <a:p>
            <a:pPr marL="457200" lvl="0" indent="-342900" algn="l" rtl="0">
              <a:spcBef>
                <a:spcPts val="0"/>
              </a:spcBef>
              <a:spcAft>
                <a:spcPts val="0"/>
              </a:spcAft>
              <a:buSzPts val="1800"/>
              <a:buChar char="●"/>
            </a:pPr>
            <a:r>
              <a:rPr lang="da"/>
              <a:t>Summarizes what the essay was about and how you have made your case.</a:t>
            </a:r>
            <a:endParaRPr/>
          </a:p>
          <a:p>
            <a:pPr marL="457200" lvl="0" indent="-342900" algn="l" rtl="0">
              <a:spcBef>
                <a:spcPts val="0"/>
              </a:spcBef>
              <a:spcAft>
                <a:spcPts val="0"/>
              </a:spcAft>
              <a:buSzPts val="1800"/>
              <a:buChar char="●"/>
            </a:pPr>
            <a:r>
              <a:rPr lang="da"/>
              <a:t>‘Answers’ the introduction.</a:t>
            </a:r>
            <a:endParaRPr/>
          </a:p>
          <a:p>
            <a:pPr marL="457200" lvl="0" indent="-342900" algn="l" rtl="0">
              <a:spcBef>
                <a:spcPts val="0"/>
              </a:spcBef>
              <a:spcAft>
                <a:spcPts val="0"/>
              </a:spcAft>
              <a:buSzPts val="1800"/>
              <a:buChar char="●"/>
            </a:pPr>
            <a:r>
              <a:rPr lang="da"/>
              <a:t>Puts the text in a larger perspective.</a:t>
            </a:r>
            <a:endParaRPr/>
          </a:p>
        </p:txBody>
      </p:sp>
      <p:graphicFrame>
        <p:nvGraphicFramePr>
          <p:cNvPr id="84" name="Google Shape;84;p17"/>
          <p:cNvGraphicFramePr/>
          <p:nvPr/>
        </p:nvGraphicFramePr>
        <p:xfrm>
          <a:off x="6110550" y="1152600"/>
          <a:ext cx="2721750" cy="3416375"/>
        </p:xfrm>
        <a:graphic>
          <a:graphicData uri="http://schemas.openxmlformats.org/drawingml/2006/table">
            <a:tbl>
              <a:tblPr>
                <a:noFill/>
                <a:tableStyleId>{8942645A-DBCE-425C-8193-C5B7F632033A}</a:tableStyleId>
              </a:tblPr>
              <a:tblGrid>
                <a:gridCol w="2721750">
                  <a:extLst>
                    <a:ext uri="{9D8B030D-6E8A-4147-A177-3AD203B41FA5}">
                      <a16:colId xmlns:a16="http://schemas.microsoft.com/office/drawing/2014/main" val="20000"/>
                    </a:ext>
                  </a:extLst>
                </a:gridCol>
              </a:tblGrid>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INTRODUCTION</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0"/>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BODY PARAGRAPH #1</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1"/>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BODY PARAGRAPH #2</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2"/>
                  </a:ext>
                </a:extLst>
              </a:tr>
              <a:tr h="683275">
                <a:tc>
                  <a:txBody>
                    <a:bodyPr/>
                    <a:lstStyle/>
                    <a:p>
                      <a:pPr marL="0" lvl="0" indent="0" algn="ctr" rtl="0">
                        <a:spcBef>
                          <a:spcPts val="0"/>
                        </a:spcBef>
                        <a:spcAft>
                          <a:spcPts val="0"/>
                        </a:spcAft>
                        <a:buNone/>
                      </a:pPr>
                      <a:r>
                        <a:rPr lang="da" b="1">
                          <a:solidFill>
                            <a:srgbClr val="999999"/>
                          </a:solidFill>
                          <a:latin typeface="Ubuntu"/>
                          <a:ea typeface="Ubuntu"/>
                          <a:cs typeface="Ubuntu"/>
                          <a:sym typeface="Ubuntu"/>
                        </a:rPr>
                        <a:t>BODY PARAGRAPH #3</a:t>
                      </a:r>
                      <a:endParaRPr b="1">
                        <a:solidFill>
                          <a:srgbClr val="999999"/>
                        </a:solidFill>
                        <a:latin typeface="Ubuntu"/>
                        <a:ea typeface="Ubuntu"/>
                        <a:cs typeface="Ubuntu"/>
                        <a:sym typeface="Ubuntu"/>
                      </a:endParaRPr>
                    </a:p>
                  </a:txBody>
                  <a:tcPr marL="91425" marR="91425" marT="91425" marB="91425" anchor="ctr">
                    <a:solidFill>
                      <a:srgbClr val="CFE2F3"/>
                    </a:solidFill>
                  </a:tcPr>
                </a:tc>
                <a:extLst>
                  <a:ext uri="{0D108BD9-81ED-4DB2-BD59-A6C34878D82A}">
                    <a16:rowId xmlns:a16="http://schemas.microsoft.com/office/drawing/2014/main" val="10003"/>
                  </a:ext>
                </a:extLst>
              </a:tr>
              <a:tr h="683275">
                <a:tc>
                  <a:txBody>
                    <a:bodyPr/>
                    <a:lstStyle/>
                    <a:p>
                      <a:pPr marL="0" lvl="0" indent="0" algn="ctr" rtl="0">
                        <a:spcBef>
                          <a:spcPts val="0"/>
                        </a:spcBef>
                        <a:spcAft>
                          <a:spcPts val="0"/>
                        </a:spcAft>
                        <a:buNone/>
                      </a:pPr>
                      <a:r>
                        <a:rPr lang="da" b="1">
                          <a:solidFill>
                            <a:srgbClr val="FFFFFF"/>
                          </a:solidFill>
                          <a:latin typeface="Ubuntu"/>
                          <a:ea typeface="Ubuntu"/>
                          <a:cs typeface="Ubuntu"/>
                          <a:sym typeface="Ubuntu"/>
                        </a:rPr>
                        <a:t>CONCLUSION</a:t>
                      </a:r>
                      <a:endParaRPr b="1">
                        <a:solidFill>
                          <a:srgbClr val="FFFFFF"/>
                        </a:solidFill>
                        <a:latin typeface="Ubuntu"/>
                        <a:ea typeface="Ubuntu"/>
                        <a:cs typeface="Ubuntu"/>
                        <a:sym typeface="Ubuntu"/>
                      </a:endParaRPr>
                    </a:p>
                  </a:txBody>
                  <a:tcPr marL="91425" marR="91425" marT="91425" marB="91425" anchor="ctr">
                    <a:solidFill>
                      <a:srgbClr val="073763"/>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900" dirty="0"/>
              <a:t>BRAINSTORM:</a:t>
            </a:r>
            <a:endParaRPr b="0" dirty="0"/>
          </a:p>
          <a:p>
            <a:pPr marL="0" lvl="0" indent="0" algn="l" rtl="0">
              <a:spcBef>
                <a:spcPts val="0"/>
              </a:spcBef>
              <a:spcAft>
                <a:spcPts val="0"/>
              </a:spcAft>
              <a:buNone/>
            </a:pPr>
            <a:endParaRPr sz="2900" dirty="0"/>
          </a:p>
        </p:txBody>
      </p:sp>
      <p:sp>
        <p:nvSpPr>
          <p:cNvPr id="96" name="Google Shape;96;p19"/>
          <p:cNvSpPr txBox="1">
            <a:spLocks noGrp="1"/>
          </p:cNvSpPr>
          <p:nvPr>
            <p:ph type="body" idx="1"/>
          </p:nvPr>
        </p:nvSpPr>
        <p:spPr>
          <a:xfrm>
            <a:off x="311700" y="1152600"/>
            <a:ext cx="81357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dirty="0">
                <a:solidFill>
                  <a:schemeClr val="dk1"/>
                </a:solidFill>
              </a:rPr>
              <a:t>It is important to state your opinion in the introduction so the reader knows “whose side you’re on”. </a:t>
            </a:r>
            <a:endParaRPr dirty="0">
              <a:solidFill>
                <a:schemeClr val="dk1"/>
              </a:solidFill>
            </a:endParaRPr>
          </a:p>
          <a:p>
            <a:pPr marL="457200" lvl="0" indent="-342900" algn="l" rtl="0">
              <a:spcBef>
                <a:spcPts val="1600"/>
              </a:spcBef>
              <a:spcAft>
                <a:spcPts val="0"/>
              </a:spcAft>
              <a:buClr>
                <a:schemeClr val="dk1"/>
              </a:buClr>
              <a:buSzPts val="1800"/>
              <a:buChar char="-"/>
            </a:pPr>
            <a:r>
              <a:rPr lang="da" dirty="0">
                <a:solidFill>
                  <a:schemeClr val="dk1"/>
                </a:solidFill>
              </a:rPr>
              <a:t>What is your main argument or claim? </a:t>
            </a:r>
            <a:endParaRPr dirty="0">
              <a:solidFill>
                <a:schemeClr val="dk1"/>
              </a:solidFill>
            </a:endParaRPr>
          </a:p>
          <a:p>
            <a:pPr marL="457200" lvl="0" indent="-342900" algn="l" rtl="0">
              <a:spcBef>
                <a:spcPts val="1000"/>
              </a:spcBef>
              <a:spcAft>
                <a:spcPts val="0"/>
              </a:spcAft>
              <a:buClr>
                <a:schemeClr val="dk1"/>
              </a:buClr>
              <a:buSzPts val="1800"/>
              <a:buChar char="-"/>
            </a:pPr>
            <a:r>
              <a:rPr lang="da" dirty="0">
                <a:solidFill>
                  <a:schemeClr val="dk1"/>
                </a:solidFill>
              </a:rPr>
              <a:t>Are you </a:t>
            </a:r>
            <a:r>
              <a:rPr lang="da" b="1" dirty="0">
                <a:solidFill>
                  <a:srgbClr val="38761D"/>
                </a:solidFill>
              </a:rPr>
              <a:t>optimistic </a:t>
            </a:r>
            <a:r>
              <a:rPr lang="da" dirty="0">
                <a:solidFill>
                  <a:schemeClr val="dk1"/>
                </a:solidFill>
              </a:rPr>
              <a:t>or </a:t>
            </a:r>
            <a:r>
              <a:rPr lang="da" b="1" dirty="0">
                <a:solidFill>
                  <a:srgbClr val="CC0000"/>
                </a:solidFill>
              </a:rPr>
              <a:t>pessimistic</a:t>
            </a:r>
            <a:r>
              <a:rPr lang="da" dirty="0">
                <a:solidFill>
                  <a:schemeClr val="dk1"/>
                </a:solidFill>
              </a:rPr>
              <a:t>? </a:t>
            </a:r>
            <a:endParaRPr dirty="0">
              <a:solidFill>
                <a:schemeClr val="dk1"/>
              </a:solidFill>
            </a:endParaRPr>
          </a:p>
          <a:p>
            <a:pPr marL="457200" lvl="0" indent="-342900" algn="l" rtl="0">
              <a:spcBef>
                <a:spcPts val="1000"/>
              </a:spcBef>
              <a:spcAft>
                <a:spcPts val="0"/>
              </a:spcAft>
              <a:buClr>
                <a:schemeClr val="dk1"/>
              </a:buClr>
              <a:buSzPts val="1800"/>
              <a:buChar char="-"/>
            </a:pPr>
            <a:r>
              <a:rPr lang="da" dirty="0">
                <a:solidFill>
                  <a:schemeClr val="dk1"/>
                </a:solidFill>
              </a:rPr>
              <a:t>Is the develoment of technology more </a:t>
            </a:r>
            <a:r>
              <a:rPr lang="da" b="1" dirty="0">
                <a:solidFill>
                  <a:srgbClr val="38761D"/>
                </a:solidFill>
              </a:rPr>
              <a:t>beneficial </a:t>
            </a:r>
            <a:r>
              <a:rPr lang="da" dirty="0">
                <a:solidFill>
                  <a:schemeClr val="dk1"/>
                </a:solidFill>
              </a:rPr>
              <a:t>or </a:t>
            </a:r>
            <a:r>
              <a:rPr lang="da" b="1" dirty="0">
                <a:solidFill>
                  <a:srgbClr val="CC0000"/>
                </a:solidFill>
              </a:rPr>
              <a:t>harmful</a:t>
            </a:r>
            <a:r>
              <a:rPr lang="da" dirty="0">
                <a:solidFill>
                  <a:schemeClr val="dk1"/>
                </a:solidFill>
              </a:rPr>
              <a:t>?</a:t>
            </a:r>
            <a:endParaRPr dirty="0">
              <a:solidFill>
                <a:schemeClr val="dk1"/>
              </a:solidFill>
            </a:endParaRPr>
          </a:p>
          <a:p>
            <a:pPr marL="0" lvl="0" indent="0" algn="l" rtl="0">
              <a:spcBef>
                <a:spcPts val="1000"/>
              </a:spcBef>
              <a:spcAft>
                <a:spcPts val="0"/>
              </a:spcAft>
              <a:buNone/>
            </a:pPr>
            <a:endParaRPr sz="500" b="1" dirty="0">
              <a:solidFill>
                <a:schemeClr val="dk1"/>
              </a:solidFill>
            </a:endParaRPr>
          </a:p>
          <a:p>
            <a:pPr marL="0" lvl="0" indent="0" algn="l" rtl="0">
              <a:spcBef>
                <a:spcPts val="1000"/>
              </a:spcBef>
              <a:spcAft>
                <a:spcPts val="0"/>
              </a:spcAft>
              <a:buNone/>
            </a:pPr>
            <a:r>
              <a:rPr lang="da" b="1" dirty="0">
                <a:solidFill>
                  <a:schemeClr val="dk1"/>
                </a:solidFill>
              </a:rPr>
              <a:t>Make a list:</a:t>
            </a:r>
            <a:endParaRPr b="1" dirty="0">
              <a:solidFill>
                <a:schemeClr val="dk1"/>
              </a:solidFill>
            </a:endParaRPr>
          </a:p>
          <a:p>
            <a:pPr marL="457200" lvl="0" indent="-342900" algn="l" rtl="0">
              <a:spcBef>
                <a:spcPts val="1000"/>
              </a:spcBef>
              <a:spcAft>
                <a:spcPts val="0"/>
              </a:spcAft>
              <a:buClr>
                <a:schemeClr val="dk1"/>
              </a:buClr>
              <a:buSzPts val="1800"/>
              <a:buChar char="-"/>
            </a:pPr>
            <a:r>
              <a:rPr lang="da" dirty="0">
                <a:solidFill>
                  <a:schemeClr val="dk1"/>
                </a:solidFill>
              </a:rPr>
              <a:t>Find as many pros (positive aspects) about the overall topic as you can.</a:t>
            </a:r>
            <a:endParaRPr dirty="0">
              <a:solidFill>
                <a:schemeClr val="dk1"/>
              </a:solidFill>
            </a:endParaRPr>
          </a:p>
          <a:p>
            <a:pPr marL="457200" lvl="0" indent="-342900" algn="l" rtl="0">
              <a:spcBef>
                <a:spcPts val="0"/>
              </a:spcBef>
              <a:spcAft>
                <a:spcPts val="0"/>
              </a:spcAft>
              <a:buClr>
                <a:schemeClr val="dk1"/>
              </a:buClr>
              <a:buSzPts val="1800"/>
              <a:buChar char="-"/>
            </a:pPr>
            <a:r>
              <a:rPr lang="da" dirty="0">
                <a:solidFill>
                  <a:schemeClr val="dk1"/>
                </a:solidFill>
              </a:rPr>
              <a:t>Find as many cons (negative aspects) about the overall topic as you can.</a:t>
            </a:r>
            <a:endParaRPr dirty="0">
              <a:solidFill>
                <a:schemeClr val="dk1"/>
              </a:solidFill>
            </a:endParaRPr>
          </a:p>
          <a:p>
            <a:pPr marL="0" lvl="0" indent="0" algn="l" rtl="0">
              <a:spcBef>
                <a:spcPts val="1000"/>
              </a:spcBef>
              <a:spcAft>
                <a:spcPts val="1000"/>
              </a:spcAft>
              <a:buNone/>
            </a:pPr>
            <a:endParaRPr dirty="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900" dirty="0"/>
              <a:t>THESIS STATEMENT:</a:t>
            </a:r>
            <a:endParaRPr sz="2900" b="0" dirty="0"/>
          </a:p>
        </p:txBody>
      </p:sp>
      <p:sp>
        <p:nvSpPr>
          <p:cNvPr id="102" name="Google Shape;102;p20"/>
          <p:cNvSpPr txBox="1">
            <a:spLocks noGrp="1"/>
          </p:cNvSpPr>
          <p:nvPr>
            <p:ph type="body" idx="1"/>
          </p:nvPr>
        </p:nvSpPr>
        <p:spPr>
          <a:xfrm>
            <a:off x="311700" y="1152600"/>
            <a:ext cx="7964100" cy="3416400"/>
          </a:xfrm>
          <a:prstGeom prst="rect">
            <a:avLst/>
          </a:prstGeom>
        </p:spPr>
        <p:txBody>
          <a:bodyPr spcFirstLastPara="1" wrap="square" lIns="91425" tIns="91425" rIns="91425" bIns="91425" anchor="t" anchorCtr="0">
            <a:noAutofit/>
          </a:bodyPr>
          <a:lstStyle/>
          <a:p>
            <a:pPr marL="0" lvl="0" indent="0" algn="l" rtl="0">
              <a:lnSpc>
                <a:spcPct val="140000"/>
              </a:lnSpc>
              <a:spcBef>
                <a:spcPts val="0"/>
              </a:spcBef>
              <a:spcAft>
                <a:spcPts val="0"/>
              </a:spcAft>
              <a:buClr>
                <a:schemeClr val="dk1"/>
              </a:buClr>
              <a:buSzPts val="1100"/>
              <a:buFont typeface="Arial"/>
              <a:buNone/>
            </a:pPr>
            <a:r>
              <a:rPr lang="da" dirty="0">
                <a:solidFill>
                  <a:schemeClr val="dk1"/>
                </a:solidFill>
              </a:rPr>
              <a:t>On the basis of your brainstorm you should now be able to make a thesis statement. </a:t>
            </a:r>
            <a:endParaRPr dirty="0">
              <a:solidFill>
                <a:schemeClr val="dk1"/>
              </a:solidFill>
            </a:endParaRPr>
          </a:p>
          <a:p>
            <a:pPr marL="1371600" lvl="0" indent="-342900" algn="l" rtl="0">
              <a:lnSpc>
                <a:spcPct val="140000"/>
              </a:lnSpc>
              <a:spcBef>
                <a:spcPts val="1000"/>
              </a:spcBef>
              <a:spcAft>
                <a:spcPts val="0"/>
              </a:spcAft>
              <a:buClr>
                <a:schemeClr val="dk1"/>
              </a:buClr>
              <a:buSzPts val="1800"/>
              <a:buFont typeface="Ubuntu"/>
              <a:buChar char="●"/>
            </a:pPr>
            <a:r>
              <a:rPr lang="da" dirty="0">
                <a:solidFill>
                  <a:schemeClr val="dk1"/>
                </a:solidFill>
              </a:rPr>
              <a:t>Make a general statement about the topic. </a:t>
            </a:r>
            <a:endParaRPr dirty="0">
              <a:solidFill>
                <a:schemeClr val="dk1"/>
              </a:solidFill>
            </a:endParaRPr>
          </a:p>
          <a:p>
            <a:pPr marL="1371600" lvl="0" indent="-342900" algn="l" rtl="0">
              <a:lnSpc>
                <a:spcPct val="140000"/>
              </a:lnSpc>
              <a:spcBef>
                <a:spcPts val="0"/>
              </a:spcBef>
              <a:spcAft>
                <a:spcPts val="0"/>
              </a:spcAft>
              <a:buClr>
                <a:schemeClr val="dk1"/>
              </a:buClr>
              <a:buSzPts val="1800"/>
              <a:buFont typeface="Ubuntu"/>
              <a:buChar char="●"/>
            </a:pPr>
            <a:r>
              <a:rPr lang="da" dirty="0">
                <a:solidFill>
                  <a:schemeClr val="dk1"/>
                </a:solidFill>
              </a:rPr>
              <a:t>Add </a:t>
            </a:r>
            <a:r>
              <a:rPr lang="da" i="1" dirty="0">
                <a:solidFill>
                  <a:schemeClr val="dk1"/>
                </a:solidFill>
              </a:rPr>
              <a:t>because</a:t>
            </a:r>
            <a:r>
              <a:rPr lang="da" dirty="0">
                <a:solidFill>
                  <a:schemeClr val="dk1"/>
                </a:solidFill>
              </a:rPr>
              <a:t> …  </a:t>
            </a:r>
            <a:endParaRPr dirty="0">
              <a:solidFill>
                <a:schemeClr val="dk1"/>
              </a:solidFill>
            </a:endParaRPr>
          </a:p>
          <a:p>
            <a:pPr marL="1371600" lvl="0" indent="-342900" algn="l" rtl="0">
              <a:lnSpc>
                <a:spcPct val="140000"/>
              </a:lnSpc>
              <a:spcBef>
                <a:spcPts val="0"/>
              </a:spcBef>
              <a:spcAft>
                <a:spcPts val="0"/>
              </a:spcAft>
              <a:buClr>
                <a:schemeClr val="dk1"/>
              </a:buClr>
              <a:buSzPts val="1800"/>
              <a:buFont typeface="Ubuntu"/>
              <a:buChar char="●"/>
            </a:pPr>
            <a:r>
              <a:rPr lang="da" dirty="0">
                <a:solidFill>
                  <a:schemeClr val="dk1"/>
                </a:solidFill>
              </a:rPr>
              <a:t>Add three details that support the stance (“opinion”) you want to make in your essay.</a:t>
            </a:r>
            <a:endParaRPr dirty="0">
              <a:solidFill>
                <a:schemeClr val="dk1"/>
              </a:solidFill>
            </a:endParaRPr>
          </a:p>
          <a:p>
            <a:pPr marL="0" lvl="0" indent="0" algn="l" rtl="0">
              <a:spcBef>
                <a:spcPts val="0"/>
              </a:spcBef>
              <a:spcAft>
                <a:spcPts val="0"/>
              </a:spcAft>
              <a:buClr>
                <a:schemeClr val="dk1"/>
              </a:buClr>
              <a:buSzPts val="1100"/>
              <a:buFont typeface="Arial"/>
              <a:buNone/>
            </a:pPr>
            <a:endParaRPr sz="1700" dirty="0">
              <a:solidFill>
                <a:schemeClr val="dk1"/>
              </a:solidFill>
            </a:endParaRPr>
          </a:p>
          <a:p>
            <a:pPr marL="0" lvl="0" indent="0" algn="l" rtl="0">
              <a:spcBef>
                <a:spcPts val="1000"/>
              </a:spcBef>
              <a:spcAft>
                <a:spcPts val="1600"/>
              </a:spcAft>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graphicFrame>
        <p:nvGraphicFramePr>
          <p:cNvPr id="113" name="Google Shape;113;p22"/>
          <p:cNvGraphicFramePr/>
          <p:nvPr/>
        </p:nvGraphicFramePr>
        <p:xfrm>
          <a:off x="468288" y="0"/>
          <a:ext cx="8207425" cy="9411753"/>
        </p:xfrm>
        <a:graphic>
          <a:graphicData uri="http://schemas.openxmlformats.org/drawingml/2006/table">
            <a:tbl>
              <a:tblPr>
                <a:solidFill>
                  <a:srgbClr val="FFFFFF"/>
                </a:solidFill>
                <a:tableStyleId>{0FA91B64-3150-40FC-9D6C-697DC4CEF1D4}</a:tableStyleId>
              </a:tblPr>
              <a:tblGrid>
                <a:gridCol w="8207425">
                  <a:extLst>
                    <a:ext uri="{9D8B030D-6E8A-4147-A177-3AD203B41FA5}">
                      <a16:colId xmlns:a16="http://schemas.microsoft.com/office/drawing/2014/main" val="20000"/>
                    </a:ext>
                  </a:extLst>
                </a:gridCol>
              </a:tblGrid>
              <a:tr h="653950">
                <a:tc>
                  <a:txBody>
                    <a:bodyPr/>
                    <a:lstStyle/>
                    <a:p>
                      <a:pPr marL="0" lvl="0" indent="0" algn="l" rtl="0">
                        <a:lnSpc>
                          <a:spcPct val="115000"/>
                        </a:lnSpc>
                        <a:spcBef>
                          <a:spcPts val="1000"/>
                        </a:spcBef>
                        <a:spcAft>
                          <a:spcPts val="0"/>
                        </a:spcAft>
                        <a:buNone/>
                      </a:pPr>
                      <a:r>
                        <a:rPr lang="da" sz="1050" i="1">
                          <a:solidFill>
                            <a:srgbClr val="333333"/>
                          </a:solidFill>
                          <a:highlight>
                            <a:srgbClr val="FFFFFF"/>
                          </a:highlight>
                          <a:latin typeface="Roboto Condensed"/>
                          <a:ea typeface="Roboto Condensed"/>
                          <a:cs typeface="Roboto Condensed"/>
                          <a:sym typeface="Roboto Condensed"/>
                        </a:rPr>
                        <a:t>Hook</a:t>
                      </a:r>
                      <a:r>
                        <a:rPr lang="da" sz="1050">
                          <a:solidFill>
                            <a:srgbClr val="333333"/>
                          </a:solidFill>
                          <a:highlight>
                            <a:srgbClr val="FFFFFF"/>
                          </a:highlight>
                          <a:latin typeface="Roboto Condensed"/>
                          <a:ea typeface="Roboto Condensed"/>
                          <a:cs typeface="Roboto Condensed"/>
                          <a:sym typeface="Roboto Condensed"/>
                        </a:rPr>
                        <a:t> er markeret med </a:t>
                      </a:r>
                      <a:r>
                        <a:rPr lang="da" sz="1050">
                          <a:solidFill>
                            <a:srgbClr val="333333"/>
                          </a:solidFill>
                          <a:highlight>
                            <a:srgbClr val="99CCFF"/>
                          </a:highlight>
                          <a:latin typeface="Roboto Condensed"/>
                          <a:ea typeface="Roboto Condensed"/>
                          <a:cs typeface="Roboto Condensed"/>
                          <a:sym typeface="Roboto Condensed"/>
                        </a:rPr>
                        <a:t>blåt</a:t>
                      </a:r>
                      <a:r>
                        <a:rPr lang="da" sz="1050">
                          <a:solidFill>
                            <a:srgbClr val="333333"/>
                          </a:solidFill>
                          <a:highlight>
                            <a:srgbClr val="FFFFFF"/>
                          </a:highlight>
                          <a:latin typeface="Roboto Condensed"/>
                          <a:ea typeface="Roboto Condensed"/>
                          <a:cs typeface="Roboto Condensed"/>
                          <a:sym typeface="Roboto Condensed"/>
                        </a:rPr>
                        <a:t>, tragten med </a:t>
                      </a:r>
                      <a:r>
                        <a:rPr lang="da" sz="1050">
                          <a:solidFill>
                            <a:srgbClr val="333333"/>
                          </a:solidFill>
                          <a:highlight>
                            <a:srgbClr val="AACC99"/>
                          </a:highlight>
                          <a:latin typeface="Roboto Condensed"/>
                          <a:ea typeface="Roboto Condensed"/>
                          <a:cs typeface="Roboto Condensed"/>
                          <a:sym typeface="Roboto Condensed"/>
                        </a:rPr>
                        <a:t>grønt</a:t>
                      </a:r>
                      <a:r>
                        <a:rPr lang="da" sz="1050">
                          <a:solidFill>
                            <a:srgbClr val="333333"/>
                          </a:solidFill>
                          <a:highlight>
                            <a:srgbClr val="FFFFFF"/>
                          </a:highlight>
                          <a:latin typeface="Roboto Condensed"/>
                          <a:ea typeface="Roboto Condensed"/>
                          <a:cs typeface="Roboto Condensed"/>
                          <a:sym typeface="Roboto Condensed"/>
                        </a:rPr>
                        <a:t> og </a:t>
                      </a:r>
                      <a:r>
                        <a:rPr lang="da" sz="1050" i="1">
                          <a:solidFill>
                            <a:srgbClr val="333333"/>
                          </a:solidFill>
                          <a:highlight>
                            <a:srgbClr val="FFFFFF"/>
                          </a:highlight>
                          <a:latin typeface="Roboto Condensed"/>
                          <a:ea typeface="Roboto Condensed"/>
                          <a:cs typeface="Roboto Condensed"/>
                          <a:sym typeface="Roboto Condensed"/>
                        </a:rPr>
                        <a:t>thesis statement</a:t>
                      </a:r>
                      <a:r>
                        <a:rPr lang="da" sz="1050">
                          <a:solidFill>
                            <a:srgbClr val="333333"/>
                          </a:solidFill>
                          <a:highlight>
                            <a:srgbClr val="FFFFFF"/>
                          </a:highlight>
                          <a:latin typeface="Roboto Condensed"/>
                          <a:ea typeface="Roboto Condensed"/>
                          <a:cs typeface="Roboto Condensed"/>
                          <a:sym typeface="Roboto Condensed"/>
                        </a:rPr>
                        <a:t> med </a:t>
                      </a:r>
                      <a:r>
                        <a:rPr lang="da" sz="1050">
                          <a:solidFill>
                            <a:srgbClr val="333333"/>
                          </a:solidFill>
                          <a:highlight>
                            <a:srgbClr val="FADA24"/>
                          </a:highlight>
                          <a:latin typeface="Roboto Condensed"/>
                          <a:ea typeface="Roboto Condensed"/>
                          <a:cs typeface="Roboto Condensed"/>
                          <a:sym typeface="Roboto Condensed"/>
                        </a:rPr>
                        <a:t>gult</a:t>
                      </a:r>
                      <a:r>
                        <a:rPr lang="da" sz="1050">
                          <a:solidFill>
                            <a:srgbClr val="333333"/>
                          </a:solidFill>
                          <a:highlight>
                            <a:srgbClr val="FFFFFF"/>
                          </a:highlight>
                          <a:latin typeface="Roboto Condensed"/>
                          <a:ea typeface="Roboto Condensed"/>
                          <a:cs typeface="Roboto Condensed"/>
                          <a:sym typeface="Roboto Condensed"/>
                        </a:rPr>
                        <a:t>.</a:t>
                      </a:r>
                      <a:endParaRPr sz="1050">
                        <a:solidFill>
                          <a:srgbClr val="333333"/>
                        </a:solidFill>
                        <a:highlight>
                          <a:srgbClr val="FFFFFF"/>
                        </a:highlight>
                        <a:latin typeface="Roboto Condensed"/>
                        <a:ea typeface="Roboto Condensed"/>
                        <a:cs typeface="Roboto Condensed"/>
                        <a:sym typeface="Roboto Condensed"/>
                      </a:endParaRPr>
                    </a:p>
                    <a:p>
                      <a:pPr marL="0" lvl="0" indent="0" algn="l" rtl="0">
                        <a:lnSpc>
                          <a:spcPct val="110000"/>
                        </a:lnSpc>
                        <a:spcBef>
                          <a:spcPts val="1900"/>
                        </a:spcBef>
                        <a:spcAft>
                          <a:spcPts val="0"/>
                        </a:spcAft>
                        <a:buNone/>
                      </a:pPr>
                      <a:r>
                        <a:rPr lang="da" sz="1150" b="1">
                          <a:solidFill>
                            <a:srgbClr val="333333"/>
                          </a:solidFill>
                          <a:highlight>
                            <a:srgbClr val="FFFFFF"/>
                          </a:highlight>
                          <a:latin typeface="Roboto Condensed"/>
                          <a:ea typeface="Roboto Condensed"/>
                          <a:cs typeface="Roboto Condensed"/>
                          <a:sym typeface="Roboto Condensed"/>
                        </a:rPr>
                        <a:t>Eksempel 1</a:t>
                      </a:r>
                      <a:endParaRPr sz="550">
                        <a:solidFill>
                          <a:srgbClr val="B2B2B2"/>
                        </a:solidFill>
                        <a:highlight>
                          <a:srgbClr val="FFFFFF"/>
                        </a:highlight>
                        <a:latin typeface="Roboto Condensed"/>
                        <a:ea typeface="Roboto Condensed"/>
                        <a:cs typeface="Roboto Condensed"/>
                        <a:sym typeface="Roboto Condensed"/>
                      </a:endParaRPr>
                    </a:p>
                    <a:p>
                      <a:pPr marL="0" lvl="0" indent="0" algn="l" rtl="0">
                        <a:lnSpc>
                          <a:spcPct val="115000"/>
                        </a:lnSpc>
                        <a:spcBef>
                          <a:spcPts val="0"/>
                        </a:spcBef>
                        <a:spcAft>
                          <a:spcPts val="0"/>
                        </a:spcAft>
                        <a:buNone/>
                      </a:pPr>
                      <a:r>
                        <a:rPr lang="da" sz="1150">
                          <a:solidFill>
                            <a:srgbClr val="333333"/>
                          </a:solidFill>
                          <a:highlight>
                            <a:srgbClr val="99CCFF"/>
                          </a:highlight>
                          <a:latin typeface="Roboto Condensed"/>
                          <a:ea typeface="Roboto Condensed"/>
                          <a:cs typeface="Roboto Condensed"/>
                          <a:sym typeface="Roboto Condensed"/>
                        </a:rPr>
                        <a:t>We have used vaccines to acquire immunity to dangerous and sometimes deadly diseases for as long as we have had the technology to create vaccines.</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AACC99"/>
                          </a:highlight>
                          <a:latin typeface="Roboto Condensed"/>
                          <a:ea typeface="Roboto Condensed"/>
                          <a:cs typeface="Roboto Condensed"/>
                          <a:sym typeface="Roboto Condensed"/>
                        </a:rPr>
                        <a:t>In some countries there is a vaccine plan, where you get specific vaccines at specific ages to reach a general immunity in the given countries. However, the choice whether or not you want to have the vaccines is up to the individual person. In modern society you see an increased number of people who is against vaccines, the so-called anti-vax movement.</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FADA24"/>
                          </a:highlight>
                          <a:latin typeface="Roboto Condensed"/>
                          <a:ea typeface="Roboto Condensed"/>
                          <a:cs typeface="Roboto Condensed"/>
                          <a:sym typeface="Roboto Condensed"/>
                        </a:rPr>
                        <a:t>This is a dangerous movement owing to the fact that vaccines protect, not only the individual person, but also the people around you.</a:t>
                      </a:r>
                      <a:endParaRPr sz="1150">
                        <a:solidFill>
                          <a:srgbClr val="333333"/>
                        </a:solidFill>
                        <a:highlight>
                          <a:srgbClr val="FADA24"/>
                        </a:highlight>
                        <a:latin typeface="Roboto Condensed"/>
                        <a:ea typeface="Roboto Condensed"/>
                        <a:cs typeface="Roboto Condensed"/>
                        <a:sym typeface="Roboto Condensed"/>
                      </a:endParaRPr>
                    </a:p>
                    <a:p>
                      <a:pPr marL="0" lvl="0" indent="0" algn="l" rtl="0">
                        <a:lnSpc>
                          <a:spcPct val="110000"/>
                        </a:lnSpc>
                        <a:spcBef>
                          <a:spcPts val="1900"/>
                        </a:spcBef>
                        <a:spcAft>
                          <a:spcPts val="0"/>
                        </a:spcAft>
                        <a:buNone/>
                      </a:pPr>
                      <a:r>
                        <a:rPr lang="da" sz="1150" b="1">
                          <a:solidFill>
                            <a:srgbClr val="333333"/>
                          </a:solidFill>
                          <a:highlight>
                            <a:srgbClr val="FFFFFF"/>
                          </a:highlight>
                          <a:latin typeface="Roboto Condensed"/>
                          <a:ea typeface="Roboto Condensed"/>
                          <a:cs typeface="Roboto Condensed"/>
                          <a:sym typeface="Roboto Condensed"/>
                        </a:rPr>
                        <a:t>Eksempel 2</a:t>
                      </a:r>
                      <a:endParaRPr sz="550">
                        <a:solidFill>
                          <a:srgbClr val="B2B2B2"/>
                        </a:solidFill>
                        <a:highlight>
                          <a:srgbClr val="FFFFFF"/>
                        </a:highlight>
                        <a:latin typeface="Roboto Condensed"/>
                        <a:ea typeface="Roboto Condensed"/>
                        <a:cs typeface="Roboto Condensed"/>
                        <a:sym typeface="Roboto Condensed"/>
                      </a:endParaRPr>
                    </a:p>
                    <a:p>
                      <a:pPr marL="0" lvl="0" indent="0" algn="l" rtl="0">
                        <a:lnSpc>
                          <a:spcPct val="115000"/>
                        </a:lnSpc>
                        <a:spcBef>
                          <a:spcPts val="0"/>
                        </a:spcBef>
                        <a:spcAft>
                          <a:spcPts val="0"/>
                        </a:spcAft>
                        <a:buNone/>
                      </a:pPr>
                      <a:r>
                        <a:rPr lang="da" sz="1150">
                          <a:solidFill>
                            <a:srgbClr val="333333"/>
                          </a:solidFill>
                          <a:highlight>
                            <a:srgbClr val="99CCFF"/>
                          </a:highlight>
                          <a:latin typeface="Roboto Condensed"/>
                          <a:ea typeface="Roboto Condensed"/>
                          <a:cs typeface="Roboto Condensed"/>
                          <a:sym typeface="Roboto Condensed"/>
                        </a:rPr>
                        <a:t>Being in a hurry is not always funny.</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AACC99"/>
                          </a:highlight>
                          <a:latin typeface="Roboto Condensed"/>
                          <a:ea typeface="Roboto Condensed"/>
                          <a:cs typeface="Roboto Condensed"/>
                          <a:sym typeface="Roboto Condensed"/>
                        </a:rPr>
                        <a:t>We are always busy and want things to go faster, and technology has definitely helped us speed up the pace: Especially with AI, artificial intelligence. AI includes methods of facial, fingerprint, palm, iris and ear recognition. With these methods it is now possible to have a customized password on you wherever you go, and you do not even need to remember that password, because the password is you. This seems fantastic. Less stress goes into memorizing many decimals or keys. You just have to press a button or look into a lens.</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FADA24"/>
                          </a:highlight>
                          <a:latin typeface="Roboto Condensed"/>
                          <a:ea typeface="Roboto Condensed"/>
                          <a:cs typeface="Roboto Condensed"/>
                          <a:sym typeface="Roboto Condensed"/>
                        </a:rPr>
                        <a:t>But while it may be convenient to have your face be the password to everything about you, it is certainly also problematic.</a:t>
                      </a:r>
                      <a:endParaRPr sz="1150">
                        <a:solidFill>
                          <a:srgbClr val="333333"/>
                        </a:solidFill>
                        <a:highlight>
                          <a:srgbClr val="FADA24"/>
                        </a:highlight>
                        <a:latin typeface="Roboto Condensed"/>
                        <a:ea typeface="Roboto Condensed"/>
                        <a:cs typeface="Roboto Condensed"/>
                        <a:sym typeface="Roboto Condensed"/>
                      </a:endParaRPr>
                    </a:p>
                    <a:p>
                      <a:pPr marL="0" lvl="0" indent="0" algn="l" rtl="0">
                        <a:lnSpc>
                          <a:spcPct val="110000"/>
                        </a:lnSpc>
                        <a:spcBef>
                          <a:spcPts val="1900"/>
                        </a:spcBef>
                        <a:spcAft>
                          <a:spcPts val="0"/>
                        </a:spcAft>
                        <a:buNone/>
                      </a:pPr>
                      <a:r>
                        <a:rPr lang="da" sz="1150" b="1">
                          <a:solidFill>
                            <a:srgbClr val="333333"/>
                          </a:solidFill>
                          <a:highlight>
                            <a:srgbClr val="FFFFFF"/>
                          </a:highlight>
                          <a:latin typeface="Roboto Condensed"/>
                          <a:ea typeface="Roboto Condensed"/>
                          <a:cs typeface="Roboto Condensed"/>
                          <a:sym typeface="Roboto Condensed"/>
                        </a:rPr>
                        <a:t>Eksempel 3</a:t>
                      </a:r>
                      <a:endParaRPr sz="550">
                        <a:solidFill>
                          <a:srgbClr val="B2B2B2"/>
                        </a:solidFill>
                        <a:highlight>
                          <a:srgbClr val="FFFFFF"/>
                        </a:highlight>
                        <a:latin typeface="Roboto Condensed"/>
                        <a:ea typeface="Roboto Condensed"/>
                        <a:cs typeface="Roboto Condensed"/>
                        <a:sym typeface="Roboto Condensed"/>
                      </a:endParaRPr>
                    </a:p>
                    <a:p>
                      <a:pPr marL="0" lvl="0" indent="0" algn="l" rtl="0">
                        <a:lnSpc>
                          <a:spcPct val="115000"/>
                        </a:lnSpc>
                        <a:spcBef>
                          <a:spcPts val="0"/>
                        </a:spcBef>
                        <a:spcAft>
                          <a:spcPts val="0"/>
                        </a:spcAft>
                        <a:buNone/>
                      </a:pPr>
                      <a:r>
                        <a:rPr lang="da" sz="1150">
                          <a:solidFill>
                            <a:srgbClr val="333333"/>
                          </a:solidFill>
                          <a:highlight>
                            <a:srgbClr val="99CCFF"/>
                          </a:highlight>
                          <a:latin typeface="Roboto Condensed"/>
                          <a:ea typeface="Roboto Condensed"/>
                          <a:cs typeface="Roboto Condensed"/>
                          <a:sym typeface="Roboto Condensed"/>
                        </a:rPr>
                        <a:t>Facial recognition is everywhere in modern society.</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AACC99"/>
                          </a:highlight>
                          <a:latin typeface="Roboto Condensed"/>
                          <a:ea typeface="Roboto Condensed"/>
                          <a:cs typeface="Roboto Condensed"/>
                          <a:sym typeface="Roboto Condensed"/>
                        </a:rPr>
                        <a:t>It is found in social media like Facebook, Snapchat, and Instagram, where they can recognize who is in the pictures uploaded on their database. It is found in various airports to make check in and registration easier when you land in a new country. Furthermore, it is found in the streets, at shopping centers, museums, and train stations, to make catching criminals easier. At first glance, facial recognition does not seem much different from fingerprints, CCTV, and other collected personal data.</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FADA24"/>
                          </a:highlight>
                          <a:latin typeface="Roboto Condensed"/>
                          <a:ea typeface="Roboto Condensed"/>
                          <a:cs typeface="Roboto Condensed"/>
                          <a:sym typeface="Roboto Condensed"/>
                        </a:rPr>
                        <a:t>However, facial recognition is intruding on privacy and civil liberties, and should therefore not be legal without people’s knowledge and consent.</a:t>
                      </a:r>
                      <a:endParaRPr sz="1150">
                        <a:solidFill>
                          <a:srgbClr val="333333"/>
                        </a:solidFill>
                        <a:highlight>
                          <a:srgbClr val="FADA24"/>
                        </a:highlight>
                        <a:latin typeface="Roboto Condensed"/>
                        <a:ea typeface="Roboto Condensed"/>
                        <a:cs typeface="Roboto Condensed"/>
                        <a:sym typeface="Roboto Condensed"/>
                      </a:endParaRPr>
                    </a:p>
                    <a:p>
                      <a:pPr marL="0" lvl="0" indent="0" algn="r" rtl="0">
                        <a:lnSpc>
                          <a:spcPct val="115000"/>
                        </a:lnSpc>
                        <a:spcBef>
                          <a:spcPts val="1000"/>
                        </a:spcBef>
                        <a:spcAft>
                          <a:spcPts val="1000"/>
                        </a:spcAft>
                        <a:buNone/>
                      </a:pPr>
                      <a:r>
                        <a:rPr lang="da" sz="1050" i="1">
                          <a:solidFill>
                            <a:srgbClr val="333333"/>
                          </a:solidFill>
                          <a:latin typeface="Roboto Condensed"/>
                          <a:ea typeface="Roboto Condensed"/>
                          <a:cs typeface="Roboto Condensed"/>
                          <a:sym typeface="Roboto Condensed"/>
                        </a:rPr>
                        <a:t>Skriftlig eksamen i engelsk – HTX og EUX</a:t>
                      </a:r>
                      <a:r>
                        <a:rPr lang="da" sz="1050">
                          <a:solidFill>
                            <a:srgbClr val="333333"/>
                          </a:solidFill>
                          <a:latin typeface="Roboto Condensed"/>
                          <a:ea typeface="Roboto Condensed"/>
                          <a:cs typeface="Roboto Condensed"/>
                          <a:sym typeface="Roboto Condensed"/>
                        </a:rPr>
                        <a:t> af Martin Jørgensen, Mette Thayssen og Lars Ulrik Tambjerg-Ravn (2021) Systime</a:t>
                      </a:r>
                      <a:endParaRPr sz="1050">
                        <a:solidFill>
                          <a:srgbClr val="333333"/>
                        </a:solidFill>
                        <a:latin typeface="Roboto Condensed"/>
                        <a:ea typeface="Roboto Condensed"/>
                        <a:cs typeface="Roboto Condensed"/>
                        <a:sym typeface="Roboto Condensed"/>
                      </a:endParaRPr>
                    </a:p>
                  </a:txBody>
                  <a:tcPr marL="57150" marR="57150" marT="57150" marB="57150">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4489550">
                <a:tc>
                  <a:txBody>
                    <a:bodyPr/>
                    <a:lstStyle/>
                    <a:p>
                      <a:endParaRPr lang="da-DK"/>
                    </a:p>
                  </a:txBody>
                  <a:tcPr>
                    <a:lnT w="9525" cap="flat" cmpd="sng" algn="ctr">
                      <a:solidFill>
                        <a:schemeClr val="lt1"/>
                      </a:solidFill>
                      <a:prstDash val="solid"/>
                      <a:round/>
                      <a:headEnd type="none" w="sm" len="sm"/>
                      <a:tailEnd type="none" w="sm" len="sm"/>
                    </a:lnT>
                  </a:tcPr>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3"/>
          <p:cNvSpPr txBox="1">
            <a:spLocks noGrp="1"/>
          </p:cNvSpPr>
          <p:nvPr>
            <p:ph type="title"/>
          </p:nvPr>
        </p:nvSpPr>
        <p:spPr>
          <a:xfrm>
            <a:off x="3879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MAIN BODY PARAGRAPHS: </a:t>
            </a:r>
            <a:endParaRPr/>
          </a:p>
          <a:p>
            <a:pPr marL="0" lvl="0" indent="0" algn="l" rtl="0">
              <a:spcBef>
                <a:spcPts val="0"/>
              </a:spcBef>
              <a:spcAft>
                <a:spcPts val="0"/>
              </a:spcAft>
              <a:buNone/>
            </a:pPr>
            <a:r>
              <a:rPr lang="da" b="0"/>
              <a:t>AI TOOLS AND EDUCATION</a:t>
            </a:r>
            <a:endParaRPr b="0"/>
          </a:p>
          <a:p>
            <a:pPr marL="0" lvl="0" indent="0" algn="l" rtl="0">
              <a:spcBef>
                <a:spcPts val="0"/>
              </a:spcBef>
              <a:spcAft>
                <a:spcPts val="0"/>
              </a:spcAft>
              <a:buNone/>
            </a:pPr>
            <a:endParaRPr sz="1800" b="0"/>
          </a:p>
          <a:p>
            <a:pPr marL="0" lvl="0" indent="0" algn="l" rtl="0">
              <a:spcBef>
                <a:spcPts val="0"/>
              </a:spcBef>
              <a:spcAft>
                <a:spcPts val="0"/>
              </a:spcAft>
              <a:buNone/>
            </a:pPr>
            <a:r>
              <a:rPr lang="da" sz="1800" b="0"/>
              <a:t>Use the PEE-model to structure each of your main body paragraphs:</a:t>
            </a:r>
            <a:endParaRPr sz="1800" b="0"/>
          </a:p>
        </p:txBody>
      </p:sp>
      <p:graphicFrame>
        <p:nvGraphicFramePr>
          <p:cNvPr id="119" name="Google Shape;119;p23"/>
          <p:cNvGraphicFramePr/>
          <p:nvPr/>
        </p:nvGraphicFramePr>
        <p:xfrm>
          <a:off x="509688" y="2420663"/>
          <a:ext cx="7198100" cy="2280550"/>
        </p:xfrm>
        <a:graphic>
          <a:graphicData uri="http://schemas.openxmlformats.org/drawingml/2006/table">
            <a:tbl>
              <a:tblPr>
                <a:noFill/>
                <a:tableStyleId>{EEBF572E-4C34-4066-9F08-695710DD4E7D}</a:tableStyleId>
              </a:tblPr>
              <a:tblGrid>
                <a:gridCol w="7198100">
                  <a:extLst>
                    <a:ext uri="{9D8B030D-6E8A-4147-A177-3AD203B41FA5}">
                      <a16:colId xmlns:a16="http://schemas.microsoft.com/office/drawing/2014/main" val="20000"/>
                    </a:ext>
                  </a:extLst>
                </a:gridCol>
              </a:tblGrid>
              <a:tr h="629550">
                <a:tc>
                  <a:txBody>
                    <a:bodyPr/>
                    <a:lstStyle/>
                    <a:p>
                      <a:pPr marL="139700" lvl="0" indent="0" algn="l" rtl="0">
                        <a:lnSpc>
                          <a:spcPct val="115000"/>
                        </a:lnSpc>
                        <a:spcBef>
                          <a:spcPts val="500"/>
                        </a:spcBef>
                        <a:spcAft>
                          <a:spcPts val="0"/>
                        </a:spcAft>
                        <a:buNone/>
                      </a:pPr>
                      <a:r>
                        <a:rPr lang="da" sz="1800" b="1">
                          <a:solidFill>
                            <a:schemeClr val="dk1"/>
                          </a:solidFill>
                          <a:latin typeface="Ubuntu"/>
                          <a:ea typeface="Ubuntu"/>
                          <a:cs typeface="Ubuntu"/>
                          <a:sym typeface="Ubuntu"/>
                        </a:rPr>
                        <a:t>POINT </a:t>
                      </a:r>
                      <a:r>
                        <a:rPr lang="da" sz="1800">
                          <a:solidFill>
                            <a:schemeClr val="dk1"/>
                          </a:solidFill>
                          <a:latin typeface="Ubuntu"/>
                          <a:ea typeface="Ubuntu"/>
                          <a:cs typeface="Ubuntu"/>
                          <a:sym typeface="Ubuntu"/>
                        </a:rPr>
                        <a:t>– State your point/reason in one (topic) sentence.</a:t>
                      </a:r>
                      <a:endParaRPr sz="1800">
                        <a:solidFill>
                          <a:schemeClr val="dk1"/>
                        </a:solidFill>
                        <a:latin typeface="Ubuntu"/>
                        <a:ea typeface="Ubuntu"/>
                        <a:cs typeface="Ubuntu"/>
                        <a:sym typeface="Ubuntu"/>
                      </a:endParaRPr>
                    </a:p>
                  </a:txBody>
                  <a:tcPr marL="31750" marR="31750" marT="31750" marB="31750"/>
                </a:tc>
                <a:extLst>
                  <a:ext uri="{0D108BD9-81ED-4DB2-BD59-A6C34878D82A}">
                    <a16:rowId xmlns:a16="http://schemas.microsoft.com/office/drawing/2014/main" val="10000"/>
                  </a:ext>
                </a:extLst>
              </a:tr>
              <a:tr h="825500">
                <a:tc>
                  <a:txBody>
                    <a:bodyPr/>
                    <a:lstStyle/>
                    <a:p>
                      <a:pPr marL="139700" lvl="0" indent="0" algn="l" rtl="0">
                        <a:lnSpc>
                          <a:spcPct val="115000"/>
                        </a:lnSpc>
                        <a:spcBef>
                          <a:spcPts val="500"/>
                        </a:spcBef>
                        <a:spcAft>
                          <a:spcPts val="500"/>
                        </a:spcAft>
                        <a:buNone/>
                      </a:pPr>
                      <a:r>
                        <a:rPr lang="da" sz="1800" b="1">
                          <a:solidFill>
                            <a:schemeClr val="dk1"/>
                          </a:solidFill>
                          <a:latin typeface="Ubuntu"/>
                          <a:ea typeface="Ubuntu"/>
                          <a:cs typeface="Ubuntu"/>
                          <a:sym typeface="Ubuntu"/>
                        </a:rPr>
                        <a:t>EVIDENCE </a:t>
                      </a:r>
                      <a:r>
                        <a:rPr lang="da" sz="1800">
                          <a:solidFill>
                            <a:schemeClr val="dk1"/>
                          </a:solidFill>
                          <a:latin typeface="Ubuntu"/>
                          <a:ea typeface="Ubuntu"/>
                          <a:cs typeface="Ubuntu"/>
                          <a:sym typeface="Ubuntu"/>
                        </a:rPr>
                        <a:t>– Describe facts, examples or comparisons that support your point (use the source material). </a:t>
                      </a:r>
                      <a:endParaRPr sz="1800">
                        <a:solidFill>
                          <a:schemeClr val="dk1"/>
                        </a:solidFill>
                        <a:latin typeface="Ubuntu"/>
                        <a:ea typeface="Ubuntu"/>
                        <a:cs typeface="Ubuntu"/>
                        <a:sym typeface="Ubuntu"/>
                      </a:endParaRPr>
                    </a:p>
                  </a:txBody>
                  <a:tcPr marL="31750" marR="31750" marT="31750" marB="31750"/>
                </a:tc>
                <a:extLst>
                  <a:ext uri="{0D108BD9-81ED-4DB2-BD59-A6C34878D82A}">
                    <a16:rowId xmlns:a16="http://schemas.microsoft.com/office/drawing/2014/main" val="10001"/>
                  </a:ext>
                </a:extLst>
              </a:tr>
              <a:tr h="825500">
                <a:tc>
                  <a:txBody>
                    <a:bodyPr/>
                    <a:lstStyle/>
                    <a:p>
                      <a:pPr marL="139700" lvl="0" indent="0" algn="l" rtl="0">
                        <a:lnSpc>
                          <a:spcPct val="115000"/>
                        </a:lnSpc>
                        <a:spcBef>
                          <a:spcPts val="500"/>
                        </a:spcBef>
                        <a:spcAft>
                          <a:spcPts val="500"/>
                        </a:spcAft>
                        <a:buNone/>
                      </a:pPr>
                      <a:r>
                        <a:rPr lang="da" sz="1800" b="1">
                          <a:solidFill>
                            <a:schemeClr val="dk1"/>
                          </a:solidFill>
                          <a:latin typeface="Ubuntu"/>
                          <a:ea typeface="Ubuntu"/>
                          <a:cs typeface="Ubuntu"/>
                          <a:sym typeface="Ubuntu"/>
                        </a:rPr>
                        <a:t>EXPLANATION </a:t>
                      </a:r>
                      <a:r>
                        <a:rPr lang="da" sz="1800">
                          <a:solidFill>
                            <a:schemeClr val="dk1"/>
                          </a:solidFill>
                          <a:latin typeface="Ubuntu"/>
                          <a:ea typeface="Ubuntu"/>
                          <a:cs typeface="Ubuntu"/>
                          <a:sym typeface="Ubuntu"/>
                        </a:rPr>
                        <a:t>– Show how your evidence supports your point and explain why it is true and important for your argument.</a:t>
                      </a:r>
                      <a:endParaRPr sz="1800">
                        <a:solidFill>
                          <a:schemeClr val="dk1"/>
                        </a:solidFill>
                        <a:latin typeface="Ubuntu"/>
                        <a:ea typeface="Ubuntu"/>
                        <a:cs typeface="Ubuntu"/>
                        <a:sym typeface="Ubuntu"/>
                      </a:endParaRPr>
                    </a:p>
                  </a:txBody>
                  <a:tcPr marL="31750" marR="31750" marT="31750" marB="31750"/>
                </a:tc>
                <a:extLst>
                  <a:ext uri="{0D108BD9-81ED-4DB2-BD59-A6C34878D82A}">
                    <a16:rowId xmlns:a16="http://schemas.microsoft.com/office/drawing/2014/main" val="10002"/>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899</Words>
  <Application>Microsoft Office PowerPoint</Application>
  <PresentationFormat>Skærmshow (16:9)</PresentationFormat>
  <Paragraphs>74</Paragraphs>
  <Slides>9</Slides>
  <Notes>9</Notes>
  <HiddenSlides>3</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Ubuntu</vt:lpstr>
      <vt:lpstr>Roboto Condensed</vt:lpstr>
      <vt:lpstr>Simple Light</vt:lpstr>
      <vt:lpstr>Argumentative Essay How to write</vt:lpstr>
      <vt:lpstr>THE FIVE-PARAGRAPH ESSAY</vt:lpstr>
      <vt:lpstr>THE FIVE-PARAGRAPH ESSAY: INTRODUCTION</vt:lpstr>
      <vt:lpstr>THE FIVE-PARAGRAPH ESSAY: BODY PARAGRAPH</vt:lpstr>
      <vt:lpstr>THE FIVE-PARAGRAPH ESSAY: CONCLUSION</vt:lpstr>
      <vt:lpstr>BRAINSTORM: </vt:lpstr>
      <vt:lpstr>THESIS STATEMENT:</vt:lpstr>
      <vt:lpstr>PowerPoint-præsentation</vt:lpstr>
      <vt:lpstr>MAIN BODY PARAGRAPHS:  AI TOOLS AND EDUCATION  Use the PEE-model to structure each of your main body paragraphs: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Emilie Shirin Holmgaard (ESH - Underviser - U/NORD)</cp:lastModifiedBy>
  <cp:revision>1</cp:revision>
  <dcterms:modified xsi:type="dcterms:W3CDTF">2024-10-04T06:56:10Z</dcterms:modified>
</cp:coreProperties>
</file>