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7" r:id="rId2"/>
    <p:sldId id="272" r:id="rId3"/>
    <p:sldId id="271" r:id="rId4"/>
    <p:sldId id="324" r:id="rId5"/>
    <p:sldId id="321" r:id="rId6"/>
    <p:sldId id="325" r:id="rId7"/>
    <p:sldId id="274" r:id="rId8"/>
    <p:sldId id="275" r:id="rId9"/>
    <p:sldId id="276" r:id="rId10"/>
    <p:sldId id="265" r:id="rId11"/>
    <p:sldId id="258" r:id="rId12"/>
    <p:sldId id="262" r:id="rId13"/>
  </p:sldIdLst>
  <p:sldSz cx="12192000" cy="6858000"/>
  <p:notesSz cx="6800850" cy="9807575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920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93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552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07F8233-CBEF-4E61-B3D5-4F1BFE058F1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E0547EE6-ED43-444C-B9DC-9C0302439A2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74887F1D-C7A3-4489-9EC5-C0EA4B4030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4415CF-A53F-4726-BD00-8C15080286A5}" type="datetimeFigureOut">
              <a:rPr lang="da-DK" smtClean="0"/>
              <a:t>28.08.2024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05025E38-49C3-40AC-8461-E986874ED4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DD622D4C-6EA5-4196-BD4F-2D856D2272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928D85-9F7D-4D6C-B848-30679177F36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848271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C1D4AC0-0361-437F-A227-C2ADB12567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D59A396D-9902-42FE-8FEA-CA1677AA80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FDC45122-FDF4-4E89-8DE5-5A294A50F0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4415CF-A53F-4726-BD00-8C15080286A5}" type="datetimeFigureOut">
              <a:rPr lang="da-DK" smtClean="0"/>
              <a:t>28.08.2024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A4E1165F-1E55-4B98-9E3C-4DB32BC1D7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F36AF082-C320-4292-B5F7-C4421A6892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928D85-9F7D-4D6C-B848-30679177F36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472134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93900FF-4942-4845-A228-6108E87864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498E0804-FCCD-46E6-ADB7-DA3CC961F5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43C26AC8-4AF4-43CE-BA35-5A79E261A3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4415CF-A53F-4726-BD00-8C15080286A5}" type="datetimeFigureOut">
              <a:rPr lang="da-DK" smtClean="0"/>
              <a:t>28.08.2024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7D6CDB55-31B6-4914-ADD4-DB4327AA3A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7A901C36-3511-4CCB-995F-305904F7CA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928D85-9F7D-4D6C-B848-30679177F36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521295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3EB578D-C92E-41EA-A701-0D3374E700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D66FFB1-307D-41B8-9070-34DFE155525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75AD52BD-24A2-4FB1-B859-8BC920B37EA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CDAB3701-7160-43DA-B2B6-25F6E75443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4415CF-A53F-4726-BD00-8C15080286A5}" type="datetimeFigureOut">
              <a:rPr lang="da-DK" smtClean="0"/>
              <a:t>28.08.2024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582F4231-057C-41DF-B1A5-28E3E5919B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5F7059AC-61A9-4A71-B37B-978D41B6B5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928D85-9F7D-4D6C-B848-30679177F36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11234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A5FEF8E-8226-4584-8134-4ED8F275E1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AAE0B8FB-9C9A-4C5F-8DB9-C9E89EB6AC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1566B5D1-9CED-4674-BFF5-5E429E3720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88F0545F-B0E0-4843-A2E1-ED28E428822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9DA4EF45-7430-43A3-81DF-AB60A14F971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457E6E36-DBAB-4487-9458-794C19E0D8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4415CF-A53F-4726-BD00-8C15080286A5}" type="datetimeFigureOut">
              <a:rPr lang="da-DK" smtClean="0"/>
              <a:t>28.08.2024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F8855C4F-3467-4191-965A-BCE10AFE82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515C27CB-F234-4245-B203-CB409F9CFD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928D85-9F7D-4D6C-B848-30679177F36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780765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7EB646B-03A4-412B-B5F9-0D08D700DE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959F846D-393C-489E-ADB6-3C3E64D46B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4415CF-A53F-4726-BD00-8C15080286A5}" type="datetimeFigureOut">
              <a:rPr lang="da-DK" smtClean="0"/>
              <a:t>28.08.2024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F27AE21F-083C-467C-B344-780FA9656D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ABF6E67B-3D84-4630-95FE-8DEFFD962A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928D85-9F7D-4D6C-B848-30679177F36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439585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82F31F6E-F39F-407F-BE42-341FAA7332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4415CF-A53F-4726-BD00-8C15080286A5}" type="datetimeFigureOut">
              <a:rPr lang="da-DK" smtClean="0"/>
              <a:t>28.08.2024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0714F798-7649-4D02-91CD-122355CA5D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3E3035D1-F5B9-452D-8B4D-80DCDB5A18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928D85-9F7D-4D6C-B848-30679177F36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611701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051189E-D034-4BA9-9863-25B556E0AA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3F2EA28-8D99-48D7-973D-EC85D53AB4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1B246DA4-3F56-4212-B04F-67635F63911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A804DC9D-A507-4E9E-94C0-299A684977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4415CF-A53F-4726-BD00-8C15080286A5}" type="datetimeFigureOut">
              <a:rPr lang="da-DK" smtClean="0"/>
              <a:t>28.08.2024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00F53614-1203-4D6C-9A71-2772381539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EAF895A0-0004-423E-B161-072E73CCBC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928D85-9F7D-4D6C-B848-30679177F36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03794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DE33D48-09B2-485E-87AB-4075A0F453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72C4BBDD-E6C5-4895-9BEF-91A9BAC9178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EAD7E137-1E1A-4C77-9E59-4D1E821867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54A56538-7756-4BF5-B2C5-2CEFC79393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4415CF-A53F-4726-BD00-8C15080286A5}" type="datetimeFigureOut">
              <a:rPr lang="da-DK" smtClean="0"/>
              <a:t>28.08.2024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E5AB27BB-8931-4B51-99D7-6C53979D06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781FE614-D77C-44C1-957E-E2903D1C6F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928D85-9F7D-4D6C-B848-30679177F36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731717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701AD9E-C2C6-4EEE-9D46-15F8890504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822EF6DC-4EB2-470C-88E0-F568AE7AF4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0FD920CC-F40D-4439-8380-1EFFFBF767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4415CF-A53F-4726-BD00-8C15080286A5}" type="datetimeFigureOut">
              <a:rPr lang="da-DK" smtClean="0"/>
              <a:t>28.08.2024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34A71929-6212-42E4-86DE-0AE2796AEF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4A129CF6-4929-4281-A77D-8E3887CE25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928D85-9F7D-4D6C-B848-30679177F36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222001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C41626AE-41CB-47DE-967B-7EB536A066B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1F41AB56-28C2-495D-AB9F-2395B442CF4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0993F16B-4D0C-420F-8DAF-07F8D98618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4415CF-A53F-4726-BD00-8C15080286A5}" type="datetimeFigureOut">
              <a:rPr lang="da-DK" smtClean="0"/>
              <a:t>28.08.2024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A52BDF74-EA89-45F1-9E15-9F0FC5012F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DFF0D48D-7648-48DA-8E13-62BA2C8053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928D85-9F7D-4D6C-B848-30679177F36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649709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B2ABDF8F-8E0B-4023-9E38-E504FA82B6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F3A0A4F7-6E61-47C6-97A4-3E8A2D44A3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59DCB1A2-F912-41F4-964A-80852BFD38C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4415CF-A53F-4726-BD00-8C15080286A5}" type="datetimeFigureOut">
              <a:rPr lang="da-DK" smtClean="0"/>
              <a:t>28.08.2024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236AA44E-02F2-4BE2-AA49-39FAA033EA5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AF0F748D-4F74-480F-A1F3-3E64ABC978E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928D85-9F7D-4D6C-B848-30679177F36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680963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hyperlink" Target="https://kunsten.nu/journal/ugens-kunstner-trine-soendergaard/" TargetMode="Externa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ladsholder til indhold 19" descr="Et billede, der indeholder gulv, person, indendørs, sidder&#10;&#10;Automatisk genereret beskrivelse">
            <a:extLst>
              <a:ext uri="{FF2B5EF4-FFF2-40B4-BE49-F238E27FC236}">
                <a16:creationId xmlns:a16="http://schemas.microsoft.com/office/drawing/2014/main" id="{D4673ADE-6C9C-4C7D-B6E5-33C7378EA1D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23"/>
          <a:stretch/>
        </p:blipFill>
        <p:spPr>
          <a:xfrm>
            <a:off x="9143236" y="2935387"/>
            <a:ext cx="2804778" cy="4149465"/>
          </a:xfrm>
          <a:prstGeom prst="rect">
            <a:avLst/>
          </a:prstGeom>
          <a:effectLst/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3E678935-74BF-4430-9C7A-19F4B79C316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45" r="3125"/>
          <a:stretch/>
        </p:blipFill>
        <p:spPr bwMode="auto">
          <a:xfrm>
            <a:off x="3743850" y="-128368"/>
            <a:ext cx="3011481" cy="4455267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">
            <a:extLst>
              <a:ext uri="{FF2B5EF4-FFF2-40B4-BE49-F238E27FC236}">
                <a16:creationId xmlns:a16="http://schemas.microsoft.com/office/drawing/2014/main" id="{05293524-D1A4-431E-A1B8-3575880387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089" y="3486083"/>
            <a:ext cx="2544673" cy="35002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 descr="Billedresultat for Mette Frederiksen officielt portrÃ¦t">
            <a:extLst>
              <a:ext uri="{FF2B5EF4-FFF2-40B4-BE49-F238E27FC236}">
                <a16:creationId xmlns:a16="http://schemas.microsoft.com/office/drawing/2014/main" id="{F1029D65-951B-45BC-8D50-399D91E598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4469" y="3270404"/>
            <a:ext cx="3129986" cy="37159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ladsholder til indhold 5" descr="Et billede, der indeholder person, mand, væg, indendørs&#10;&#10;Automatisk genereret beskrivelse">
            <a:extLst>
              <a:ext uri="{FF2B5EF4-FFF2-40B4-BE49-F238E27FC236}">
                <a16:creationId xmlns:a16="http://schemas.microsoft.com/office/drawing/2014/main" id="{906900E2-DAE5-468E-BE53-2A3D0426F95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791" y="-128368"/>
            <a:ext cx="3182078" cy="3500286"/>
          </a:xfrm>
          <a:prstGeom prst="rect">
            <a:avLst/>
          </a:prstGeom>
        </p:spPr>
      </p:pic>
      <p:pic>
        <p:nvPicPr>
          <p:cNvPr id="2" name="Picture 2" descr="http://www.dr.dk/images/other/2014/12/03/da294086-35b2-4f2a-ac2f-8a7db6ab21f5_livshistore_49.jpg">
            <a:extLst>
              <a:ext uri="{FF2B5EF4-FFF2-40B4-BE49-F238E27FC236}">
                <a16:creationId xmlns:a16="http://schemas.microsoft.com/office/drawing/2014/main" id="{40865E8E-34F9-E284-E487-79F3CD44E6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8506" y="82605"/>
            <a:ext cx="5288342" cy="2976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Jean-Michel Basquiat - Self Portrait, 1983">
            <a:extLst>
              <a:ext uri="{FF2B5EF4-FFF2-40B4-BE49-F238E27FC236}">
                <a16:creationId xmlns:a16="http://schemas.microsoft.com/office/drawing/2014/main" id="{AAE13DA2-32B6-0FBD-89F5-C52C91E527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4110" y="3270404"/>
            <a:ext cx="2498221" cy="37337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kstfelt 5">
            <a:extLst>
              <a:ext uri="{FF2B5EF4-FFF2-40B4-BE49-F238E27FC236}">
                <a16:creationId xmlns:a16="http://schemas.microsoft.com/office/drawing/2014/main" id="{5A140C2E-0F33-9F70-5474-5F0152A090CC}"/>
              </a:ext>
            </a:extLst>
          </p:cNvPr>
          <p:cNvSpPr txBox="1"/>
          <p:nvPr/>
        </p:nvSpPr>
        <p:spPr>
          <a:xfrm>
            <a:off x="385089" y="2352782"/>
            <a:ext cx="854936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6000" dirty="0">
                <a:solidFill>
                  <a:srgbClr val="FFFF00"/>
                </a:solidFill>
              </a:rPr>
              <a:t>Portrætter</a:t>
            </a:r>
          </a:p>
        </p:txBody>
      </p:sp>
    </p:spTree>
    <p:extLst>
      <p:ext uri="{BB962C8B-B14F-4D97-AF65-F5344CB8AC3E}">
        <p14:creationId xmlns:p14="http://schemas.microsoft.com/office/powerpoint/2010/main" val="31822920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Billedresultat for Mette Frederiksen officielt portrÃ¦t">
            <a:extLst>
              <a:ext uri="{FF2B5EF4-FFF2-40B4-BE49-F238E27FC236}">
                <a16:creationId xmlns:a16="http://schemas.microsoft.com/office/drawing/2014/main" id="{1D51BAAA-4876-40FF-6FFF-EF61E7869B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705" y="3126935"/>
            <a:ext cx="2831865" cy="33620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vorfor skal danskerne finansiere et kongehus? | Information">
            <a:extLst>
              <a:ext uri="{FF2B5EF4-FFF2-40B4-BE49-F238E27FC236}">
                <a16:creationId xmlns:a16="http://schemas.microsoft.com/office/drawing/2014/main" id="{E0D12EBD-350F-3B9E-D864-FCC093DA9D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9031" y="3126936"/>
            <a:ext cx="5913120" cy="33620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Petra Kleis - Frederiksborg">
            <a:extLst>
              <a:ext uri="{FF2B5EF4-FFF2-40B4-BE49-F238E27FC236}">
                <a16:creationId xmlns:a16="http://schemas.microsoft.com/office/drawing/2014/main" id="{F51E6DE3-8873-6625-4ECC-F7D38896DE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900889"/>
            <a:ext cx="3747412" cy="22484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hristopher_presse_ Foto Petra Kleis | HAVE Kommunikation &amp; PR">
            <a:extLst>
              <a:ext uri="{FF2B5EF4-FFF2-40B4-BE49-F238E27FC236}">
                <a16:creationId xmlns:a16="http://schemas.microsoft.com/office/drawing/2014/main" id="{A8051A80-F3C1-AE60-0905-282C556F75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9950" y="794013"/>
            <a:ext cx="3747412" cy="24621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PHOTOGRAPHER PETRA KLEIS">
            <a:extLst>
              <a:ext uri="{FF2B5EF4-FFF2-40B4-BE49-F238E27FC236}">
                <a16:creationId xmlns:a16="http://schemas.microsoft.com/office/drawing/2014/main" id="{A4402597-2779-3092-0523-8BE21AF503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5374" y="369033"/>
            <a:ext cx="2226522" cy="29725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kstfelt 2">
            <a:extLst>
              <a:ext uri="{FF2B5EF4-FFF2-40B4-BE49-F238E27FC236}">
                <a16:creationId xmlns:a16="http://schemas.microsoft.com/office/drawing/2014/main" id="{F09EEF27-4A70-0A45-5941-18CB1A6056FA}"/>
              </a:ext>
            </a:extLst>
          </p:cNvPr>
          <p:cNvSpPr txBox="1"/>
          <p:nvPr/>
        </p:nvSpPr>
        <p:spPr>
          <a:xfrm>
            <a:off x="9649261" y="704764"/>
            <a:ext cx="2237939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400" dirty="0">
                <a:latin typeface="+mj-lt"/>
              </a:rPr>
              <a:t>Repræsentative portrætter</a:t>
            </a:r>
            <a:r>
              <a:rPr lang="da-DK" dirty="0">
                <a:latin typeface="+mj-lt"/>
              </a:rPr>
              <a:t> </a:t>
            </a:r>
          </a:p>
          <a:p>
            <a:endParaRPr lang="da-DK" dirty="0">
              <a:latin typeface="+mj-lt"/>
            </a:endParaRPr>
          </a:p>
          <a:p>
            <a:r>
              <a:rPr lang="da-DK" dirty="0">
                <a:latin typeface="+mj-lt"/>
              </a:rPr>
              <a:t>af forskellige fotografer</a:t>
            </a:r>
          </a:p>
        </p:txBody>
      </p:sp>
    </p:spTree>
    <p:extLst>
      <p:ext uri="{BB962C8B-B14F-4D97-AF65-F5344CB8AC3E}">
        <p14:creationId xmlns:p14="http://schemas.microsoft.com/office/powerpoint/2010/main" val="22447930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dr.dk/images/other/2014/12/03/da294086-35b2-4f2a-ac2f-8a7db6ab21f5_livshistore_4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2908" y="3907378"/>
            <a:ext cx="5288342" cy="2976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multimedia.pol.dk/archive/00775/Mit_forbrug___775874c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820" y="4137561"/>
            <a:ext cx="4031088" cy="2687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kunsten.nu/wp-content/uploads/2015/12/17049-635x423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938" y="108486"/>
            <a:ext cx="6048375" cy="4029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://tomchristoffersen.dk/media/1858/5.jpg?width=1300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5953" y="154666"/>
            <a:ext cx="3245298" cy="3959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kstfelt 1"/>
          <p:cNvSpPr txBox="1"/>
          <p:nvPr/>
        </p:nvSpPr>
        <p:spPr>
          <a:xfrm>
            <a:off x="8676640" y="436880"/>
            <a:ext cx="3398422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3200" dirty="0">
                <a:latin typeface="+mj-lt"/>
              </a:rPr>
              <a:t>Selvudleverende,  konfronterende og eksperimenterende  portrætter</a:t>
            </a:r>
          </a:p>
          <a:p>
            <a:endParaRPr lang="da-DK" sz="3200" dirty="0">
              <a:latin typeface="+mj-lt"/>
            </a:endParaRPr>
          </a:p>
          <a:p>
            <a:r>
              <a:rPr lang="da-DK" dirty="0"/>
              <a:t>Her: </a:t>
            </a:r>
          </a:p>
          <a:p>
            <a:r>
              <a:rPr lang="da-DK" dirty="0"/>
              <a:t>Gudrun Hasle:</a:t>
            </a:r>
            <a:br>
              <a:rPr lang="da-DK" dirty="0"/>
            </a:br>
            <a:r>
              <a:rPr lang="da-DK" dirty="0"/>
              <a:t>Udvalgte dele af broderet selvportræt ca. 2004</a:t>
            </a:r>
          </a:p>
        </p:txBody>
      </p:sp>
    </p:spTree>
    <p:extLst>
      <p:ext uri="{BB962C8B-B14F-4D97-AF65-F5344CB8AC3E}">
        <p14:creationId xmlns:p14="http://schemas.microsoft.com/office/powerpoint/2010/main" val="30392901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Pipilotti Rist: Åbn min lysning - kunsten.nu - Online magasin og kalender  for billedkunst">
            <a:extLst>
              <a:ext uri="{FF2B5EF4-FFF2-40B4-BE49-F238E27FC236}">
                <a16:creationId xmlns:a16="http://schemas.microsoft.com/office/drawing/2014/main" id="{2D12F92D-A8D7-CE32-C518-B5F680E96C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100648"/>
            <a:ext cx="5156395" cy="3864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kstfelt 1">
            <a:extLst>
              <a:ext uri="{FF2B5EF4-FFF2-40B4-BE49-F238E27FC236}">
                <a16:creationId xmlns:a16="http://schemas.microsoft.com/office/drawing/2014/main" id="{267C4799-E871-C4F0-20DC-E22ED082DF6B}"/>
              </a:ext>
            </a:extLst>
          </p:cNvPr>
          <p:cNvSpPr txBox="1"/>
          <p:nvPr/>
        </p:nvSpPr>
        <p:spPr>
          <a:xfrm>
            <a:off x="235020" y="6019199"/>
            <a:ext cx="66247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 err="1"/>
              <a:t>Pipilotta</a:t>
            </a:r>
            <a:r>
              <a:rPr lang="da-DK" dirty="0"/>
              <a:t> Rist: Åben min lysning, videoværk, 2003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C911B35-7C3B-4051-53F4-6BE371CEFC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1582" y="134135"/>
            <a:ext cx="7907677" cy="3294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19530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>
            <a:extLst>
              <a:ext uri="{FF2B5EF4-FFF2-40B4-BE49-F238E27FC236}">
                <a16:creationId xmlns:a16="http://schemas.microsoft.com/office/drawing/2014/main" id="{E82C32EB-CE4E-B9D0-F6DF-4FC2BB9D50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18" y="332196"/>
            <a:ext cx="12518038" cy="5215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kstfelt 1">
            <a:extLst>
              <a:ext uri="{FF2B5EF4-FFF2-40B4-BE49-F238E27FC236}">
                <a16:creationId xmlns:a16="http://schemas.microsoft.com/office/drawing/2014/main" id="{6EED163E-2430-F3E0-2BB2-3C993590E0C2}"/>
              </a:ext>
            </a:extLst>
          </p:cNvPr>
          <p:cNvSpPr txBox="1"/>
          <p:nvPr/>
        </p:nvSpPr>
        <p:spPr>
          <a:xfrm>
            <a:off x="1631504" y="5805264"/>
            <a:ext cx="88569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 err="1"/>
              <a:t>Pipilotta</a:t>
            </a:r>
            <a:r>
              <a:rPr lang="da-DK" dirty="0"/>
              <a:t> Rist: Åbn min lysning, video på Times Square, 2017</a:t>
            </a:r>
          </a:p>
        </p:txBody>
      </p:sp>
    </p:spTree>
    <p:extLst>
      <p:ext uri="{BB962C8B-B14F-4D97-AF65-F5344CB8AC3E}">
        <p14:creationId xmlns:p14="http://schemas.microsoft.com/office/powerpoint/2010/main" val="25532604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Self Portrait (1986) Jean-Michel Basquiat">
            <a:extLst>
              <a:ext uri="{FF2B5EF4-FFF2-40B4-BE49-F238E27FC236}">
                <a16:creationId xmlns:a16="http://schemas.microsoft.com/office/drawing/2014/main" id="{2D9D68A5-8FF3-5158-BFD0-B94157BA0C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715" y="368269"/>
            <a:ext cx="7003971" cy="4867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kstfelt 1">
            <a:extLst>
              <a:ext uri="{FF2B5EF4-FFF2-40B4-BE49-F238E27FC236}">
                <a16:creationId xmlns:a16="http://schemas.microsoft.com/office/drawing/2014/main" id="{262F2764-4313-43BF-CF60-84A939E2E800}"/>
              </a:ext>
            </a:extLst>
          </p:cNvPr>
          <p:cNvSpPr txBox="1"/>
          <p:nvPr/>
        </p:nvSpPr>
        <p:spPr>
          <a:xfrm>
            <a:off x="251716" y="5236029"/>
            <a:ext cx="51802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a-DK" dirty="0"/>
          </a:p>
          <a:p>
            <a:endParaRPr lang="da-DK" dirty="0"/>
          </a:p>
          <a:p>
            <a:r>
              <a:rPr lang="da-DK" dirty="0"/>
              <a:t>Jean Michelle </a:t>
            </a:r>
            <a:r>
              <a:rPr lang="da-DK" dirty="0" err="1"/>
              <a:t>Basquiat</a:t>
            </a:r>
            <a:r>
              <a:rPr lang="da-DK" dirty="0"/>
              <a:t>: Begge værker hedder ”Self </a:t>
            </a:r>
            <a:r>
              <a:rPr lang="da-DK" dirty="0" err="1"/>
              <a:t>portrait</a:t>
            </a:r>
            <a:r>
              <a:rPr lang="da-DK" dirty="0"/>
              <a:t>” og er fra 1986</a:t>
            </a:r>
          </a:p>
        </p:txBody>
      </p:sp>
      <p:pic>
        <p:nvPicPr>
          <p:cNvPr id="3" name="Picture 2" descr="Jean-Michel Basquiat - Self Portrait, 1983">
            <a:extLst>
              <a:ext uri="{FF2B5EF4-FFF2-40B4-BE49-F238E27FC236}">
                <a16:creationId xmlns:a16="http://schemas.microsoft.com/office/drawing/2014/main" id="{093D4A22-BB44-C995-06E0-A9260F2EC8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4661" y="130628"/>
            <a:ext cx="4413099" cy="65967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104430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s://s-media-cache-ak0.pinimg.com/236x/12/bc/c5/12bcc5abf94347ba72883942e152ea4f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545" y="379618"/>
            <a:ext cx="4552323" cy="54975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s://jensdrejer.files.wordpress.com/2008/07/screenhunter_04-jul-13-1037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3730" y="379618"/>
            <a:ext cx="4608847" cy="54975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kstfelt 1"/>
          <p:cNvSpPr txBox="1"/>
          <p:nvPr/>
        </p:nvSpPr>
        <p:spPr>
          <a:xfrm>
            <a:off x="476518" y="5692462"/>
            <a:ext cx="75985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a-DK" dirty="0"/>
          </a:p>
          <a:p>
            <a:r>
              <a:rPr lang="da-DK" dirty="0"/>
              <a:t>Her: Michael Kvium: To selvportrætter, årstal ikke angivet</a:t>
            </a:r>
          </a:p>
        </p:txBody>
      </p:sp>
    </p:spTree>
    <p:extLst>
      <p:ext uri="{BB962C8B-B14F-4D97-AF65-F5344CB8AC3E}">
        <p14:creationId xmlns:p14="http://schemas.microsoft.com/office/powerpoint/2010/main" val="28948712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://en.aros.dk/ImageGen.ashx?image=/media/475500/158__fool___2009.jpg&amp;width=3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896" y="1351568"/>
            <a:ext cx="5106947" cy="4859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kstfelt 1"/>
          <p:cNvSpPr txBox="1"/>
          <p:nvPr/>
        </p:nvSpPr>
        <p:spPr>
          <a:xfrm>
            <a:off x="5460642" y="270456"/>
            <a:ext cx="6014434" cy="41242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t"/>
            <a:r>
              <a:rPr lang="da-DK" dirty="0"/>
              <a:t>Jeg står jo ikke og forsøger at male et billede så grimt som muligt - men derimod så lidt forløjet som muligt. Der findes en menneskelig forpligtelse til, at vi ikke volder hverken kloden eller hinanden </a:t>
            </a:r>
            <a:r>
              <a:rPr lang="da-DK" i="1" dirty="0"/>
              <a:t>for</a:t>
            </a:r>
            <a:r>
              <a:rPr lang="da-DK" dirty="0"/>
              <a:t> megen smerte. Derfor er det vigtigt, at vi ikke bare genkender de andre og viser deres mangler. Vi skal først og fremmest genkende os selv”.”</a:t>
            </a:r>
          </a:p>
          <a:p>
            <a:pPr fontAlgn="t"/>
            <a:r>
              <a:rPr lang="da-DK" dirty="0"/>
              <a:t> </a:t>
            </a:r>
          </a:p>
          <a:p>
            <a:pPr fontAlgn="t"/>
            <a:r>
              <a:rPr lang="da-DK" dirty="0"/>
              <a:t> Der findes ikke nogen endelig sandhed om, hvem vi er som menneske.</a:t>
            </a:r>
          </a:p>
          <a:p>
            <a:pPr fontAlgn="t"/>
            <a:r>
              <a:rPr lang="da-DK" dirty="0"/>
              <a:t>Alligevel er der nogle små sandheder, som vi kan søge at finde. Jeg opfatter mine værker som en slags “dialog-instrumenter”, beregnet på at diskutere, hvem vi selv er.”</a:t>
            </a:r>
          </a:p>
          <a:p>
            <a:pPr fontAlgn="t"/>
            <a:r>
              <a:rPr lang="da-DK" dirty="0"/>
              <a:t> </a:t>
            </a:r>
          </a:p>
          <a:p>
            <a:pPr fontAlgn="t"/>
            <a:r>
              <a:rPr lang="da-DK" sz="1000" dirty="0"/>
              <a:t>(Citatet er hentet fra interviewet med </a:t>
            </a:r>
            <a:r>
              <a:rPr lang="da-DK" sz="1000" b="1" i="1" dirty="0"/>
              <a:t>Michael Kvium</a:t>
            </a:r>
            <a:r>
              <a:rPr lang="da-DK" sz="1000" dirty="0"/>
              <a:t>: ”Jeg forsøger jo ikke at male et billede så grimt som muligt” af Ole Bak Jakobsen, </a:t>
            </a:r>
            <a:r>
              <a:rPr lang="da-DK" sz="1000" i="1" dirty="0"/>
              <a:t>Kunsten.nu</a:t>
            </a:r>
            <a:r>
              <a:rPr lang="da-DK" sz="1000" dirty="0"/>
              <a:t> 6/2/2013</a:t>
            </a:r>
            <a:r>
              <a:rPr lang="da-DK" dirty="0"/>
              <a:t>)</a:t>
            </a:r>
          </a:p>
        </p:txBody>
      </p:sp>
      <p:sp>
        <p:nvSpPr>
          <p:cNvPr id="3" name="Tekstfelt 2"/>
          <p:cNvSpPr txBox="1"/>
          <p:nvPr/>
        </p:nvSpPr>
        <p:spPr>
          <a:xfrm>
            <a:off x="463639" y="270456"/>
            <a:ext cx="43514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Portrættet som </a:t>
            </a:r>
            <a:r>
              <a:rPr lang="da-DK" b="1" dirty="0"/>
              <a:t>dialoginstrument</a:t>
            </a:r>
          </a:p>
        </p:txBody>
      </p:sp>
    </p:spTree>
    <p:extLst>
      <p:ext uri="{BB962C8B-B14F-4D97-AF65-F5344CB8AC3E}">
        <p14:creationId xmlns:p14="http://schemas.microsoft.com/office/powerpoint/2010/main" val="33089928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felt 1">
            <a:extLst>
              <a:ext uri="{FF2B5EF4-FFF2-40B4-BE49-F238E27FC236}">
                <a16:creationId xmlns:a16="http://schemas.microsoft.com/office/drawing/2014/main" id="{530A244F-BF76-DC6B-3354-6AC9B1FC41A6}"/>
              </a:ext>
            </a:extLst>
          </p:cNvPr>
          <p:cNvSpPr txBox="1"/>
          <p:nvPr/>
        </p:nvSpPr>
        <p:spPr>
          <a:xfrm>
            <a:off x="396240" y="518160"/>
            <a:ext cx="737616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000" b="1" dirty="0"/>
              <a:t>Se på dit eget portræt som et dialoginstrument:</a:t>
            </a:r>
          </a:p>
          <a:p>
            <a:endParaRPr lang="da-DK" sz="2000" b="1" dirty="0"/>
          </a:p>
          <a:p>
            <a:r>
              <a:rPr lang="da-DK" sz="2000" b="1" dirty="0"/>
              <a:t>1. </a:t>
            </a:r>
            <a:r>
              <a:rPr lang="da-DK" sz="2000" dirty="0"/>
              <a:t>Hvad fortæller du om dig selv i dit portræt?</a:t>
            </a:r>
          </a:p>
          <a:p>
            <a:endParaRPr lang="da-DK" sz="2000" dirty="0"/>
          </a:p>
          <a:p>
            <a:r>
              <a:rPr lang="da-DK" sz="2000" dirty="0"/>
              <a:t>2. Hvilke </a:t>
            </a:r>
            <a:r>
              <a:rPr lang="da-DK" sz="2000" b="1" dirty="0"/>
              <a:t>æstetiske virkemidler </a:t>
            </a:r>
            <a:r>
              <a:rPr lang="da-DK" sz="2000" dirty="0"/>
              <a:t>har du brugt til at lave et selvportræt?</a:t>
            </a:r>
            <a:br>
              <a:rPr lang="da-DK" sz="2000" dirty="0"/>
            </a:br>
            <a:r>
              <a:rPr lang="da-DK" sz="2000" dirty="0"/>
              <a:t>Altså:</a:t>
            </a:r>
          </a:p>
          <a:p>
            <a:r>
              <a:rPr lang="da-DK" sz="2000" dirty="0"/>
              <a:t>-hvilke </a:t>
            </a:r>
            <a:r>
              <a:rPr lang="da-DK" sz="2000" b="1" dirty="0"/>
              <a:t>farver</a:t>
            </a:r>
            <a:r>
              <a:rPr lang="da-DK" sz="2000" dirty="0"/>
              <a:t> har du brugt og hvilken virkning har farverne for den fortælling, du har lavet om dig selv?</a:t>
            </a:r>
            <a:br>
              <a:rPr lang="da-DK" sz="2000" dirty="0"/>
            </a:br>
            <a:r>
              <a:rPr lang="da-DK" sz="2000" dirty="0"/>
              <a:t>-Hvilke </a:t>
            </a:r>
            <a:r>
              <a:rPr lang="da-DK" sz="2000" b="1" dirty="0"/>
              <a:t>figurer</a:t>
            </a:r>
            <a:r>
              <a:rPr lang="da-DK" sz="2000" dirty="0"/>
              <a:t> har du brugt?</a:t>
            </a:r>
          </a:p>
          <a:p>
            <a:r>
              <a:rPr lang="da-DK" sz="2000" dirty="0"/>
              <a:t>-Hvilken </a:t>
            </a:r>
            <a:r>
              <a:rPr lang="da-DK" sz="2000" b="1" dirty="0"/>
              <a:t>positur</a:t>
            </a:r>
            <a:r>
              <a:rPr lang="da-DK" sz="2000" dirty="0"/>
              <a:t> har du valgt at blive skildret i? Hvordan virker denne positur?</a:t>
            </a:r>
          </a:p>
          <a:p>
            <a:r>
              <a:rPr lang="da-DK" sz="2000" dirty="0"/>
              <a:t>-Hvilken </a:t>
            </a:r>
            <a:r>
              <a:rPr lang="da-DK" sz="2000" b="1" dirty="0"/>
              <a:t>komposition </a:t>
            </a:r>
            <a:r>
              <a:rPr lang="da-DK" sz="2000" dirty="0"/>
              <a:t>har du valgt? Fylder du meget eller lidt på billedfladen? Er du langt oppe eller nede i billedfladen? Vender dit ansigt med eller mod læseretningen? </a:t>
            </a:r>
          </a:p>
          <a:p>
            <a:endParaRPr lang="da-DK" sz="2000" dirty="0"/>
          </a:p>
          <a:p>
            <a:r>
              <a:rPr lang="da-DK" sz="2000" dirty="0"/>
              <a:t>3. Synes du først og fremmest at dit eget portræt er repræsentativt eller selvudleverende og konfrontatorisk (eller måske har dit portræt træk fra både det selvudleverende og det repræsentative)</a:t>
            </a:r>
          </a:p>
        </p:txBody>
      </p:sp>
    </p:spTree>
    <p:extLst>
      <p:ext uri="{BB962C8B-B14F-4D97-AF65-F5344CB8AC3E}">
        <p14:creationId xmlns:p14="http://schemas.microsoft.com/office/powerpoint/2010/main" val="36342700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E8BE47A-AA83-487B-A4DA-81F3CD9C2C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430" y="629268"/>
            <a:ext cx="6586491" cy="1286160"/>
          </a:xfrm>
        </p:spPr>
        <p:txBody>
          <a:bodyPr anchor="b">
            <a:normAutofit/>
          </a:bodyPr>
          <a:lstStyle/>
          <a:p>
            <a:r>
              <a:rPr lang="da-DK" sz="4100"/>
              <a:t>Christian d. 4. </a:t>
            </a:r>
            <a:br>
              <a:rPr lang="da-DK" sz="4100"/>
            </a:br>
            <a:r>
              <a:rPr lang="da-DK" sz="4100"/>
              <a:t>af Pieter </a:t>
            </a:r>
            <a:r>
              <a:rPr lang="da-DK" sz="4100" err="1"/>
              <a:t>Isaacsz</a:t>
            </a:r>
            <a:r>
              <a:rPr lang="da-DK" sz="4100"/>
              <a:t> (omk. 1612)</a:t>
            </a: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A1D51169-795A-438D-9C1F-AC02F2FFDD9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45" r="3125"/>
          <a:stretch/>
        </p:blipFill>
        <p:spPr bwMode="auto">
          <a:xfrm>
            <a:off x="20" y="10"/>
            <a:ext cx="4635571" cy="6857990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80934" y="2115117"/>
            <a:ext cx="6309360" cy="0"/>
          </a:xfrm>
          <a:prstGeom prst="line">
            <a:avLst/>
          </a:prstGeom>
          <a:ln w="19050">
            <a:solidFill>
              <a:srgbClr val="BA8C4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569BACC6-B46C-4DA8-B056-1A4F5EE1D9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431" y="2438400"/>
            <a:ext cx="6586489" cy="3785419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US" sz="2000" dirty="0" err="1"/>
              <a:t>Hvordan</a:t>
            </a:r>
            <a:r>
              <a:rPr lang="en-US" sz="2000" dirty="0"/>
              <a:t> </a:t>
            </a:r>
            <a:r>
              <a:rPr lang="en-US" sz="2000" dirty="0" err="1"/>
              <a:t>vil</a:t>
            </a:r>
            <a:r>
              <a:rPr lang="en-US" sz="2000" dirty="0"/>
              <a:t> du </a:t>
            </a:r>
            <a:r>
              <a:rPr lang="en-US" sz="2000" dirty="0" err="1"/>
              <a:t>beskrive</a:t>
            </a:r>
            <a:r>
              <a:rPr lang="en-US" sz="2000" dirty="0"/>
              <a:t> Christian d. 4, </a:t>
            </a:r>
            <a:r>
              <a:rPr lang="en-US" sz="2000" dirty="0" err="1"/>
              <a:t>som</a:t>
            </a:r>
            <a:r>
              <a:rPr lang="en-US" sz="2000" dirty="0"/>
              <a:t> </a:t>
            </a:r>
            <a:r>
              <a:rPr lang="en-US" sz="2000" dirty="0" err="1"/>
              <a:t>han</a:t>
            </a:r>
            <a:r>
              <a:rPr lang="en-US" sz="2000" dirty="0"/>
              <a:t> </a:t>
            </a:r>
            <a:r>
              <a:rPr lang="en-US" sz="2000" dirty="0" err="1"/>
              <a:t>fremstår</a:t>
            </a:r>
            <a:r>
              <a:rPr lang="en-US" sz="2000" dirty="0"/>
              <a:t> </a:t>
            </a:r>
            <a:r>
              <a:rPr lang="en-US" sz="2000" dirty="0" err="1"/>
              <a:t>på</a:t>
            </a:r>
            <a:r>
              <a:rPr lang="en-US" sz="2000" dirty="0"/>
              <a:t> </a:t>
            </a:r>
            <a:r>
              <a:rPr lang="en-US" sz="2000" dirty="0" err="1"/>
              <a:t>dette</a:t>
            </a:r>
            <a:r>
              <a:rPr lang="en-US" sz="2000" dirty="0"/>
              <a:t> </a:t>
            </a:r>
            <a:r>
              <a:rPr lang="en-US" sz="2000" dirty="0" err="1"/>
              <a:t>portræt</a:t>
            </a:r>
            <a:r>
              <a:rPr lang="en-US" sz="2000" dirty="0"/>
              <a:t>?</a:t>
            </a:r>
            <a:br>
              <a:rPr lang="en-US" sz="2000" dirty="0"/>
            </a:br>
            <a:endParaRPr lang="en-US" sz="2000" dirty="0"/>
          </a:p>
          <a:p>
            <a:r>
              <a:rPr lang="en-US" sz="2000" dirty="0" err="1"/>
              <a:t>Hvordan</a:t>
            </a:r>
            <a:r>
              <a:rPr lang="en-US" sz="2000" dirty="0"/>
              <a:t> er </a:t>
            </a:r>
            <a:r>
              <a:rPr lang="en-US" sz="2000" dirty="0" err="1"/>
              <a:t>hans</a:t>
            </a:r>
            <a:r>
              <a:rPr lang="en-US" sz="2000" dirty="0"/>
              <a:t> </a:t>
            </a:r>
            <a:r>
              <a:rPr lang="en-US" sz="2000" dirty="0" err="1"/>
              <a:t>blik</a:t>
            </a:r>
            <a:r>
              <a:rPr lang="en-US" sz="2000" dirty="0"/>
              <a:t>?</a:t>
            </a:r>
          </a:p>
          <a:p>
            <a:r>
              <a:rPr lang="en-US" sz="2000" dirty="0" err="1"/>
              <a:t>Hvordan</a:t>
            </a:r>
            <a:r>
              <a:rPr lang="en-US" sz="2000" dirty="0"/>
              <a:t> er </a:t>
            </a:r>
            <a:r>
              <a:rPr lang="en-US" sz="2000" dirty="0" err="1"/>
              <a:t>hans</a:t>
            </a:r>
            <a:r>
              <a:rPr lang="en-US" sz="2000" dirty="0"/>
              <a:t> </a:t>
            </a:r>
            <a:r>
              <a:rPr lang="en-US" sz="2000" dirty="0" err="1"/>
              <a:t>positur</a:t>
            </a:r>
            <a:r>
              <a:rPr lang="en-US" sz="2000" dirty="0"/>
              <a:t>?</a:t>
            </a:r>
          </a:p>
          <a:p>
            <a:r>
              <a:rPr lang="en-US" sz="2000" dirty="0" err="1"/>
              <a:t>Hvilke</a:t>
            </a:r>
            <a:r>
              <a:rPr lang="en-US" sz="2000" dirty="0"/>
              <a:t> </a:t>
            </a:r>
            <a:r>
              <a:rPr lang="en-US" sz="2000" dirty="0" err="1"/>
              <a:t>farver</a:t>
            </a:r>
            <a:r>
              <a:rPr lang="en-US" sz="2000" dirty="0"/>
              <a:t> </a:t>
            </a:r>
            <a:r>
              <a:rPr lang="en-US" sz="2000" dirty="0" err="1"/>
              <a:t>dominerer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en-US" sz="2000" dirty="0" err="1"/>
              <a:t>portrættet</a:t>
            </a:r>
            <a:r>
              <a:rPr lang="en-US" sz="2000" dirty="0"/>
              <a:t>?</a:t>
            </a:r>
          </a:p>
          <a:p>
            <a:r>
              <a:rPr lang="en-US" sz="2000" dirty="0" err="1"/>
              <a:t>Hvordan</a:t>
            </a:r>
            <a:r>
              <a:rPr lang="en-US" sz="2000" dirty="0"/>
              <a:t> er </a:t>
            </a:r>
            <a:r>
              <a:rPr lang="en-US" sz="2000" dirty="0" err="1"/>
              <a:t>kompositionen</a:t>
            </a:r>
            <a:r>
              <a:rPr lang="en-US" sz="2000" dirty="0"/>
              <a:t> og </a:t>
            </a:r>
            <a:r>
              <a:rPr lang="en-US" sz="2000" dirty="0" err="1"/>
              <a:t>synsvinklen</a:t>
            </a:r>
            <a:r>
              <a:rPr lang="en-US" sz="2000" dirty="0"/>
              <a:t>?</a:t>
            </a:r>
          </a:p>
          <a:p>
            <a:r>
              <a:rPr lang="en-US" sz="2000" dirty="0" err="1"/>
              <a:t>Hvordan</a:t>
            </a:r>
            <a:r>
              <a:rPr lang="en-US" sz="2000" dirty="0"/>
              <a:t> </a:t>
            </a:r>
            <a:r>
              <a:rPr lang="en-US" sz="2000" dirty="0" err="1"/>
              <a:t>vil</a:t>
            </a:r>
            <a:r>
              <a:rPr lang="en-US" sz="2000" dirty="0"/>
              <a:t> du </a:t>
            </a:r>
            <a:r>
              <a:rPr lang="en-US" sz="2000" dirty="0" err="1"/>
              <a:t>beskrive</a:t>
            </a:r>
            <a:r>
              <a:rPr lang="en-US" sz="2000" dirty="0"/>
              <a:t> </a:t>
            </a:r>
            <a:r>
              <a:rPr lang="en-US" sz="2000" dirty="0" err="1"/>
              <a:t>rummet</a:t>
            </a:r>
            <a:r>
              <a:rPr lang="en-US" sz="2000" dirty="0"/>
              <a:t>, der </a:t>
            </a:r>
            <a:r>
              <a:rPr lang="en-US" sz="2000" dirty="0" err="1"/>
              <a:t>omgiver</a:t>
            </a:r>
            <a:r>
              <a:rPr lang="en-US" sz="2000" dirty="0"/>
              <a:t> ham?</a:t>
            </a:r>
          </a:p>
          <a:p>
            <a:r>
              <a:rPr lang="en-US" sz="2000" dirty="0" err="1"/>
              <a:t>Hvilke</a:t>
            </a:r>
            <a:r>
              <a:rPr lang="en-US" sz="2000" dirty="0"/>
              <a:t> </a:t>
            </a:r>
            <a:r>
              <a:rPr lang="en-US" sz="2000" dirty="0" err="1"/>
              <a:t>rekvisitter</a:t>
            </a:r>
            <a:r>
              <a:rPr lang="en-US" sz="2000" dirty="0"/>
              <a:t> er med I </a:t>
            </a:r>
            <a:r>
              <a:rPr lang="en-US" sz="2000" dirty="0" err="1"/>
              <a:t>portrættet</a:t>
            </a:r>
            <a:r>
              <a:rPr lang="en-US" sz="2000" dirty="0"/>
              <a:t>?</a:t>
            </a:r>
          </a:p>
          <a:p>
            <a:pPr marL="0" indent="0">
              <a:buNone/>
            </a:pPr>
            <a:endParaRPr lang="en-US" sz="2000" dirty="0"/>
          </a:p>
          <a:p>
            <a:endParaRPr lang="en-US" sz="2000" dirty="0"/>
          </a:p>
          <a:p>
            <a:r>
              <a:rPr lang="en-US" sz="2000" dirty="0" err="1"/>
              <a:t>Er</a:t>
            </a:r>
            <a:r>
              <a:rPr lang="en-US" sz="2000" dirty="0"/>
              <a:t> der tale om et </a:t>
            </a:r>
            <a:r>
              <a:rPr lang="en-US" sz="2000" dirty="0" err="1"/>
              <a:t>stort</a:t>
            </a:r>
            <a:r>
              <a:rPr lang="en-US" sz="2000" dirty="0"/>
              <a:t> </a:t>
            </a:r>
            <a:r>
              <a:rPr lang="en-US" sz="2000" dirty="0" err="1"/>
              <a:t>eller</a:t>
            </a:r>
            <a:r>
              <a:rPr lang="en-US" sz="2000" dirty="0"/>
              <a:t> </a:t>
            </a:r>
            <a:r>
              <a:rPr lang="en-US" sz="2000" dirty="0" err="1"/>
              <a:t>lille</a:t>
            </a:r>
            <a:r>
              <a:rPr lang="en-US" sz="2000" dirty="0"/>
              <a:t> </a:t>
            </a:r>
            <a:r>
              <a:rPr lang="en-US" sz="2000" dirty="0" err="1"/>
              <a:t>fortolkningsrum</a:t>
            </a:r>
            <a:r>
              <a:rPr lang="en-US" sz="2000" dirty="0"/>
              <a:t> I </a:t>
            </a:r>
            <a:r>
              <a:rPr lang="en-US" sz="2000" dirty="0" err="1"/>
              <a:t>dette</a:t>
            </a:r>
            <a:r>
              <a:rPr lang="en-US" sz="2000" dirty="0"/>
              <a:t> </a:t>
            </a:r>
            <a:r>
              <a:rPr lang="en-US" sz="2000" dirty="0" err="1"/>
              <a:t>portræt</a:t>
            </a:r>
            <a:r>
              <a:rPr lang="en-US" sz="2000" dirty="0"/>
              <a:t>?</a:t>
            </a: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6795200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ladsholder til indhold 19" descr="Et billede, der indeholder gulv, person, indendørs, sidder&#10;&#10;Automatisk genereret beskrivelse">
            <a:extLst>
              <a:ext uri="{FF2B5EF4-FFF2-40B4-BE49-F238E27FC236}">
                <a16:creationId xmlns:a16="http://schemas.microsoft.com/office/drawing/2014/main" id="{CD6DE40C-C0BC-4A8F-94A5-0722DECC964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23"/>
          <a:stretch/>
        </p:blipFill>
        <p:spPr>
          <a:xfrm>
            <a:off x="20" y="10"/>
            <a:ext cx="4635571" cy="6857990"/>
          </a:xfrm>
          <a:prstGeom prst="rect">
            <a:avLst/>
          </a:prstGeom>
          <a:effectLst/>
        </p:spPr>
      </p:pic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80934" y="2115117"/>
            <a:ext cx="6309360" cy="0"/>
          </a:xfrm>
          <a:prstGeom prst="line">
            <a:avLst/>
          </a:prstGeom>
          <a:ln w="19050">
            <a:solidFill>
              <a:srgbClr val="AA844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Content Placeholder 23">
            <a:extLst>
              <a:ext uri="{FF2B5EF4-FFF2-40B4-BE49-F238E27FC236}">
                <a16:creationId xmlns:a16="http://schemas.microsoft.com/office/drawing/2014/main" id="{420543BA-00E6-4730-8B2D-B0D33BA13A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431" y="2438400"/>
            <a:ext cx="6586489" cy="378541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 err="1"/>
              <a:t>Hvordan</a:t>
            </a:r>
            <a:r>
              <a:rPr lang="en-US" sz="2000" dirty="0"/>
              <a:t> </a:t>
            </a:r>
            <a:r>
              <a:rPr lang="en-US" sz="2000" dirty="0" err="1"/>
              <a:t>vil</a:t>
            </a:r>
            <a:r>
              <a:rPr lang="en-US" sz="2000" dirty="0"/>
              <a:t> du </a:t>
            </a:r>
            <a:r>
              <a:rPr lang="en-US" sz="2000" dirty="0" err="1"/>
              <a:t>beskrive</a:t>
            </a:r>
            <a:r>
              <a:rPr lang="en-US" sz="2000" dirty="0"/>
              <a:t> Sarah Lucas’, </a:t>
            </a:r>
            <a:r>
              <a:rPr lang="en-US" sz="2000" dirty="0" err="1"/>
              <a:t>som</a:t>
            </a:r>
            <a:r>
              <a:rPr lang="en-US" sz="2000" dirty="0"/>
              <a:t> </a:t>
            </a:r>
            <a:r>
              <a:rPr lang="en-US" sz="2000" dirty="0" err="1"/>
              <a:t>hun</a:t>
            </a:r>
            <a:r>
              <a:rPr lang="en-US" sz="2000" dirty="0"/>
              <a:t> </a:t>
            </a:r>
            <a:r>
              <a:rPr lang="en-US" sz="2000" dirty="0" err="1"/>
              <a:t>fremstår</a:t>
            </a:r>
            <a:r>
              <a:rPr lang="en-US" sz="2000" dirty="0"/>
              <a:t> </a:t>
            </a:r>
            <a:r>
              <a:rPr lang="en-US" sz="2000" dirty="0" err="1"/>
              <a:t>på</a:t>
            </a:r>
            <a:r>
              <a:rPr lang="en-US" sz="2000" dirty="0"/>
              <a:t> </a:t>
            </a:r>
            <a:r>
              <a:rPr lang="en-US" sz="2000" dirty="0" err="1"/>
              <a:t>dette</a:t>
            </a:r>
            <a:r>
              <a:rPr lang="en-US" sz="2000" dirty="0"/>
              <a:t> </a:t>
            </a:r>
            <a:r>
              <a:rPr lang="en-US" sz="2000" dirty="0" err="1"/>
              <a:t>portræt</a:t>
            </a:r>
            <a:r>
              <a:rPr lang="en-US" sz="2000" dirty="0"/>
              <a:t>?</a:t>
            </a:r>
            <a:br>
              <a:rPr lang="en-US" sz="2000" dirty="0"/>
            </a:br>
            <a:endParaRPr lang="en-US" sz="2000" dirty="0"/>
          </a:p>
          <a:p>
            <a:r>
              <a:rPr lang="en-US" sz="2000" dirty="0" err="1"/>
              <a:t>Hvordan</a:t>
            </a:r>
            <a:r>
              <a:rPr lang="en-US" sz="2000" dirty="0"/>
              <a:t> er </a:t>
            </a:r>
            <a:r>
              <a:rPr lang="en-US" sz="2000" dirty="0" err="1"/>
              <a:t>hendes</a:t>
            </a:r>
            <a:r>
              <a:rPr lang="en-US" sz="2000" dirty="0"/>
              <a:t> </a:t>
            </a:r>
            <a:r>
              <a:rPr lang="en-US" sz="2000" dirty="0" err="1"/>
              <a:t>blik</a:t>
            </a:r>
            <a:r>
              <a:rPr lang="en-US" sz="2000" dirty="0"/>
              <a:t>?</a:t>
            </a:r>
          </a:p>
          <a:p>
            <a:r>
              <a:rPr lang="en-US" sz="2000" dirty="0" err="1"/>
              <a:t>Hvordan</a:t>
            </a:r>
            <a:r>
              <a:rPr lang="en-US" sz="2000" dirty="0"/>
              <a:t> </a:t>
            </a:r>
            <a:r>
              <a:rPr lang="en-US" sz="2000" dirty="0" err="1"/>
              <a:t>vil</a:t>
            </a:r>
            <a:r>
              <a:rPr lang="en-US" sz="2000" dirty="0"/>
              <a:t> du </a:t>
            </a:r>
            <a:r>
              <a:rPr lang="en-US" sz="2000" dirty="0" err="1"/>
              <a:t>beskrive</a:t>
            </a:r>
            <a:r>
              <a:rPr lang="en-US" sz="2000" dirty="0"/>
              <a:t> </a:t>
            </a:r>
            <a:r>
              <a:rPr lang="en-US" sz="2000" dirty="0" err="1"/>
              <a:t>hendes</a:t>
            </a:r>
            <a:r>
              <a:rPr lang="en-US" sz="2000" dirty="0"/>
              <a:t> </a:t>
            </a:r>
            <a:r>
              <a:rPr lang="en-US" sz="2000" dirty="0" err="1"/>
              <a:t>positur</a:t>
            </a:r>
            <a:r>
              <a:rPr lang="en-US" sz="2000" dirty="0"/>
              <a:t>?</a:t>
            </a:r>
          </a:p>
          <a:p>
            <a:r>
              <a:rPr lang="en-US" sz="2000" dirty="0" err="1"/>
              <a:t>Hvilke</a:t>
            </a:r>
            <a:r>
              <a:rPr lang="en-US" sz="2000" dirty="0"/>
              <a:t> </a:t>
            </a:r>
            <a:r>
              <a:rPr lang="en-US" sz="2000" dirty="0" err="1"/>
              <a:t>rekvisitter</a:t>
            </a:r>
            <a:r>
              <a:rPr lang="en-US" sz="2000" dirty="0"/>
              <a:t> er med 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en-US" sz="2000" dirty="0" err="1"/>
              <a:t>portrættet</a:t>
            </a:r>
            <a:r>
              <a:rPr lang="en-US" sz="2000" dirty="0"/>
              <a:t>?</a:t>
            </a:r>
          </a:p>
          <a:p>
            <a:r>
              <a:rPr lang="en-US" sz="2000" dirty="0" err="1"/>
              <a:t>Hvilke</a:t>
            </a:r>
            <a:r>
              <a:rPr lang="en-US" sz="2000" dirty="0"/>
              <a:t> slags </a:t>
            </a:r>
            <a:r>
              <a:rPr lang="en-US" sz="2000" dirty="0" err="1"/>
              <a:t>faver</a:t>
            </a:r>
            <a:r>
              <a:rPr lang="en-US" sz="2000" dirty="0"/>
              <a:t> </a:t>
            </a:r>
            <a:r>
              <a:rPr lang="en-US" sz="2000" dirty="0" err="1"/>
              <a:t>dominerer</a:t>
            </a:r>
            <a:r>
              <a:rPr lang="en-US" sz="2000" dirty="0"/>
              <a:t> </a:t>
            </a:r>
            <a:r>
              <a:rPr lang="en-US" sz="2000" dirty="0" err="1"/>
              <a:t>værket</a:t>
            </a:r>
            <a:r>
              <a:rPr lang="en-US" sz="2000" dirty="0"/>
              <a:t>?</a:t>
            </a:r>
          </a:p>
          <a:p>
            <a:r>
              <a:rPr lang="en-US" sz="2000" dirty="0" err="1"/>
              <a:t>Hvordan</a:t>
            </a:r>
            <a:r>
              <a:rPr lang="en-US" sz="2000" dirty="0"/>
              <a:t> er </a:t>
            </a:r>
            <a:r>
              <a:rPr lang="en-US" sz="2000" dirty="0" err="1"/>
              <a:t>kompositionen</a:t>
            </a:r>
            <a:r>
              <a:rPr lang="en-US" sz="2000" dirty="0"/>
              <a:t> og </a:t>
            </a:r>
            <a:r>
              <a:rPr lang="en-US" sz="2000" dirty="0" err="1"/>
              <a:t>synsvinklen</a:t>
            </a:r>
            <a:r>
              <a:rPr lang="en-US" sz="2000" dirty="0"/>
              <a:t>?</a:t>
            </a:r>
          </a:p>
          <a:p>
            <a:r>
              <a:rPr lang="en-US" sz="2000" dirty="0" err="1"/>
              <a:t>Hvordan</a:t>
            </a:r>
            <a:r>
              <a:rPr lang="en-US" sz="2000" dirty="0"/>
              <a:t> </a:t>
            </a:r>
            <a:r>
              <a:rPr lang="en-US" sz="2000" dirty="0" err="1"/>
              <a:t>vil</a:t>
            </a:r>
            <a:r>
              <a:rPr lang="en-US" sz="2000" dirty="0"/>
              <a:t> du </a:t>
            </a:r>
            <a:r>
              <a:rPr lang="en-US" sz="2000" dirty="0" err="1"/>
              <a:t>beskrive</a:t>
            </a:r>
            <a:r>
              <a:rPr lang="en-US" sz="2000" dirty="0"/>
              <a:t> det rum, </a:t>
            </a:r>
            <a:r>
              <a:rPr lang="en-US" sz="2000" dirty="0" err="1"/>
              <a:t>som</a:t>
            </a:r>
            <a:r>
              <a:rPr lang="en-US" sz="2000" dirty="0"/>
              <a:t> </a:t>
            </a:r>
            <a:r>
              <a:rPr lang="en-US" sz="2000" dirty="0" err="1"/>
              <a:t>omgiver</a:t>
            </a:r>
            <a:r>
              <a:rPr lang="en-US" sz="2000" dirty="0"/>
              <a:t> </a:t>
            </a:r>
            <a:r>
              <a:rPr lang="en-US" sz="2000" dirty="0" err="1"/>
              <a:t>hende</a:t>
            </a:r>
            <a:r>
              <a:rPr lang="en-US" sz="2000" dirty="0"/>
              <a:t>?</a:t>
            </a:r>
          </a:p>
          <a:p>
            <a:r>
              <a:rPr lang="en-US" sz="2000" dirty="0"/>
              <a:t>Er der tale om et </a:t>
            </a:r>
            <a:r>
              <a:rPr lang="en-US" sz="2000" dirty="0" err="1"/>
              <a:t>stort</a:t>
            </a:r>
            <a:r>
              <a:rPr lang="en-US" sz="2000" dirty="0"/>
              <a:t> </a:t>
            </a:r>
            <a:r>
              <a:rPr lang="en-US" sz="2000" dirty="0" err="1"/>
              <a:t>eller</a:t>
            </a:r>
            <a:r>
              <a:rPr lang="en-US" sz="2000" dirty="0"/>
              <a:t> </a:t>
            </a:r>
            <a:r>
              <a:rPr lang="en-US" sz="2000" dirty="0" err="1"/>
              <a:t>lille</a:t>
            </a:r>
            <a:r>
              <a:rPr lang="en-US" sz="2000" dirty="0"/>
              <a:t> </a:t>
            </a:r>
            <a:r>
              <a:rPr lang="en-US" sz="2000" dirty="0" err="1"/>
              <a:t>fortolkningsrum</a:t>
            </a:r>
            <a:r>
              <a:rPr lang="en-US" sz="2000" dirty="0"/>
              <a:t>?</a:t>
            </a:r>
          </a:p>
        </p:txBody>
      </p:sp>
      <p:sp>
        <p:nvSpPr>
          <p:cNvPr id="3" name="Tekstfelt 2">
            <a:extLst>
              <a:ext uri="{FF2B5EF4-FFF2-40B4-BE49-F238E27FC236}">
                <a16:creationId xmlns:a16="http://schemas.microsoft.com/office/drawing/2014/main" id="{3678A93F-DE32-470E-BA4A-DB2B5DB970FE}"/>
              </a:ext>
            </a:extLst>
          </p:cNvPr>
          <p:cNvSpPr txBox="1"/>
          <p:nvPr/>
        </p:nvSpPr>
        <p:spPr>
          <a:xfrm>
            <a:off x="5080934" y="434340"/>
            <a:ext cx="6309360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  <a:p>
            <a:endParaRPr lang="en-US" dirty="0"/>
          </a:p>
          <a:p>
            <a:r>
              <a:rPr lang="en-US" sz="2800" dirty="0"/>
              <a:t>Sarah Lucas: </a:t>
            </a:r>
            <a:r>
              <a:rPr lang="en-US" sz="2800" dirty="0" err="1"/>
              <a:t>Selvportræt</a:t>
            </a:r>
            <a:r>
              <a:rPr lang="en-US" sz="2800" dirty="0"/>
              <a:t> med </a:t>
            </a:r>
            <a:r>
              <a:rPr lang="en-US" sz="2800" dirty="0" err="1"/>
              <a:t>spejlæg</a:t>
            </a:r>
            <a:r>
              <a:rPr lang="en-US" sz="2800" dirty="0"/>
              <a:t>” (1996)</a:t>
            </a:r>
          </a:p>
        </p:txBody>
      </p:sp>
    </p:spTree>
    <p:extLst>
      <p:ext uri="{BB962C8B-B14F-4D97-AF65-F5344CB8AC3E}">
        <p14:creationId xmlns:p14="http://schemas.microsoft.com/office/powerpoint/2010/main" val="40513720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EB14704-7365-4BA1-B329-18D6868EBE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dirty="0"/>
              <a:t>Trine Søndergård om portrættet som genre: </a:t>
            </a:r>
            <a:br>
              <a:rPr lang="da-DK" dirty="0"/>
            </a:br>
            <a:r>
              <a:rPr lang="da-DK" sz="1600" dirty="0">
                <a:hlinkClick r:id="rId2"/>
              </a:rPr>
              <a:t>https://kunsten.nu/journal/ugens-kunstner-trine-soendergaard/</a:t>
            </a:r>
            <a:r>
              <a:rPr lang="da-DK" sz="1600" dirty="0"/>
              <a:t> 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5BE63CF9-1000-4298-B41A-985B69FC8E3E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da-DK" sz="1800" dirty="0"/>
              <a:t>Et portræt er ikke bare et portræt for Trine Søndergaard – det er en mulighed for at udforske det private rum, som en persongengivelse udgør. Som serien </a:t>
            </a:r>
            <a:r>
              <a:rPr lang="da-DK" sz="1800" i="1" dirty="0" err="1"/>
              <a:t>Monochrome</a:t>
            </a:r>
            <a:r>
              <a:rPr lang="da-DK" sz="1800" i="1" dirty="0"/>
              <a:t> </a:t>
            </a:r>
            <a:r>
              <a:rPr lang="da-DK" sz="1800" i="1" dirty="0" err="1"/>
              <a:t>Portraits</a:t>
            </a:r>
            <a:r>
              <a:rPr lang="da-DK" sz="1800" dirty="0"/>
              <a:t> fra 2009 demonstrerer, er der mange måder, man troværdigt kan skildre et menneske på uden nødvendigvis at læne sig op ad </a:t>
            </a:r>
            <a:r>
              <a:rPr lang="da-DK" sz="1800" dirty="0" err="1"/>
              <a:t>vedtagede</a:t>
            </a:r>
            <a:r>
              <a:rPr lang="da-DK" sz="1800" dirty="0"/>
              <a:t> regler om øjenkontakt med beskueren, fokus på personen frem for typen og så fremdeles. Kvindernes ansigter er utydelige, blikkene indadvendte. Det handler – også – om det rum, der er vores eget, når vi ikke kommunikerer med andre.</a:t>
            </a:r>
          </a:p>
        </p:txBody>
      </p:sp>
      <p:pic>
        <p:nvPicPr>
          <p:cNvPr id="6" name="Pladsholder til indhold 5" descr="Et billede, der indeholder person, mand, væg, indendørs&#10;&#10;Automatisk genereret beskrivelse">
            <a:extLst>
              <a:ext uri="{FF2B5EF4-FFF2-40B4-BE49-F238E27FC236}">
                <a16:creationId xmlns:a16="http://schemas.microsoft.com/office/drawing/2014/main" id="{E9F9AD91-11DD-42B8-846D-377536F6215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0049" y="1825625"/>
            <a:ext cx="4050831" cy="4455914"/>
          </a:xfrm>
        </p:spPr>
      </p:pic>
    </p:spTree>
    <p:extLst>
      <p:ext uri="{BB962C8B-B14F-4D97-AF65-F5344CB8AC3E}">
        <p14:creationId xmlns:p14="http://schemas.microsoft.com/office/powerpoint/2010/main" val="31583138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3251</TotalTime>
  <Words>657</Words>
  <Application>Microsoft Macintosh PowerPoint</Application>
  <PresentationFormat>Widescreen</PresentationFormat>
  <Paragraphs>56</Paragraphs>
  <Slides>12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Office-tema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Christian d. 4.  af Pieter Isaacsz (omk. 1612)</vt:lpstr>
      <vt:lpstr>PowerPoint-præsentation</vt:lpstr>
      <vt:lpstr>Trine Søndergård om portrættet som genre:  https://kunsten.nu/journal/ugens-kunstner-trine-soendergaard/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Portræt</dc:title>
  <dc:creator>annekathrineanker@gmail.com</dc:creator>
  <cp:lastModifiedBy>Anders Mølgaard</cp:lastModifiedBy>
  <cp:revision>32</cp:revision>
  <cp:lastPrinted>2023-11-15T10:37:57Z</cp:lastPrinted>
  <dcterms:created xsi:type="dcterms:W3CDTF">2019-08-20T06:29:37Z</dcterms:created>
  <dcterms:modified xsi:type="dcterms:W3CDTF">2024-08-28T12:15:35Z</dcterms:modified>
</cp:coreProperties>
</file>