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i master</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9796027F-7875-4030-9381-8BD8C4F21935}"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i master</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7" name="Date Placeholder 4"/>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i master</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4509A250-FF31-4206-8172-F9D3106AACB1}" type="datetimeFigureOut">
              <a:rPr lang="en-US" dirty="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i master</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4509A250-FF31-4206-8172-F9D3106AACB1}" type="datetimeFigureOut">
              <a:rPr lang="en-US" dirty="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i master</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i master</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i master</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i master</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i master</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11/20/2019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67360" y="3524251"/>
            <a:ext cx="8737599" cy="2114550"/>
          </a:xfrm>
        </p:spPr>
        <p:txBody>
          <a:bodyPr/>
          <a:lstStyle/>
          <a:p>
            <a:r>
              <a:rPr lang="da-DK" dirty="0"/>
              <a:t>Teaterforestillingen</a:t>
            </a:r>
          </a:p>
        </p:txBody>
      </p:sp>
      <p:sp>
        <p:nvSpPr>
          <p:cNvPr id="3" name="Undertitel 2"/>
          <p:cNvSpPr>
            <a:spLocks noGrp="1"/>
          </p:cNvSpPr>
          <p:nvPr>
            <p:ph type="subTitle" idx="1"/>
          </p:nvPr>
        </p:nvSpPr>
        <p:spPr>
          <a:xfrm>
            <a:off x="1154954" y="4777380"/>
            <a:ext cx="9695925" cy="861420"/>
          </a:xfrm>
        </p:spPr>
        <p:txBody>
          <a:bodyPr/>
          <a:lstStyle/>
          <a:p>
            <a:endParaRPr lang="da-DK" dirty="0"/>
          </a:p>
        </p:txBody>
      </p:sp>
      <p:pic>
        <p:nvPicPr>
          <p:cNvPr id="4" name="Billede 3"/>
          <p:cNvPicPr>
            <a:picLocks noChangeAspect="1"/>
          </p:cNvPicPr>
          <p:nvPr/>
        </p:nvPicPr>
        <p:blipFill>
          <a:blip r:embed="rId2"/>
          <a:stretch>
            <a:fillRect/>
          </a:stretch>
        </p:blipFill>
        <p:spPr>
          <a:xfrm>
            <a:off x="9053830" y="63390"/>
            <a:ext cx="3138170" cy="4713989"/>
          </a:xfrm>
          <a:prstGeom prst="rect">
            <a:avLst/>
          </a:prstGeom>
        </p:spPr>
      </p:pic>
    </p:spTree>
    <p:extLst>
      <p:ext uri="{BB962C8B-B14F-4D97-AF65-F5344CB8AC3E}">
        <p14:creationId xmlns:p14="http://schemas.microsoft.com/office/powerpoint/2010/main" val="2090031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Hvad er teater? </a:t>
            </a:r>
            <a:br>
              <a:rPr lang="da-DK" b="1" dirty="0"/>
            </a:br>
            <a:endParaRPr lang="da-DK" dirty="0"/>
          </a:p>
        </p:txBody>
      </p:sp>
      <p:sp>
        <p:nvSpPr>
          <p:cNvPr id="3" name="Pladsholder til indhold 2"/>
          <p:cNvSpPr>
            <a:spLocks noGrp="1"/>
          </p:cNvSpPr>
          <p:nvPr>
            <p:ph idx="1"/>
          </p:nvPr>
        </p:nvSpPr>
        <p:spPr/>
        <p:txBody>
          <a:bodyPr/>
          <a:lstStyle/>
          <a:p>
            <a:r>
              <a:rPr lang="da-DK" dirty="0"/>
              <a:t>Den engelske instruktør </a:t>
            </a:r>
            <a:r>
              <a:rPr lang="da-DK" b="1" dirty="0"/>
              <a:t>Peter </a:t>
            </a:r>
            <a:r>
              <a:rPr lang="da-DK" b="1" dirty="0" err="1"/>
              <a:t>Brook</a:t>
            </a:r>
            <a:r>
              <a:rPr lang="da-DK" b="1" dirty="0"/>
              <a:t> </a:t>
            </a:r>
            <a:r>
              <a:rPr lang="da-DK" dirty="0"/>
              <a:t>sagde: "Når nogen går gennem et tomt rum, og der er nogen, der ser på ham, så er det teater." </a:t>
            </a:r>
          </a:p>
          <a:p>
            <a:r>
              <a:rPr lang="da-DK" dirty="0"/>
              <a:t>Der findes ikke teater uden skuespillere og tilskuere. Det er i mødet mellem disse to grupper, at teatret eksisterer. </a:t>
            </a:r>
          </a:p>
          <a:p>
            <a:r>
              <a:rPr lang="da-DK" dirty="0"/>
              <a:t>Teater har eksisteret i årtusinder i alle kulturer. </a:t>
            </a:r>
          </a:p>
          <a:p>
            <a:r>
              <a:rPr lang="da-DK" dirty="0"/>
              <a:t>Teatret er et spejlbillede af livet, og i takt med samfundsforandringer har teatret fundet nye udtryksformer.</a:t>
            </a:r>
          </a:p>
          <a:p>
            <a:endParaRPr lang="da-DK" dirty="0"/>
          </a:p>
        </p:txBody>
      </p:sp>
      <p:pic>
        <p:nvPicPr>
          <p:cNvPr id="8" name="Billede 7"/>
          <p:cNvPicPr>
            <a:picLocks noChangeAspect="1"/>
          </p:cNvPicPr>
          <p:nvPr/>
        </p:nvPicPr>
        <p:blipFill>
          <a:blip r:embed="rId2"/>
          <a:stretch>
            <a:fillRect/>
          </a:stretch>
        </p:blipFill>
        <p:spPr>
          <a:xfrm>
            <a:off x="9910091" y="3497687"/>
            <a:ext cx="1876425" cy="2438400"/>
          </a:xfrm>
          <a:prstGeom prst="rect">
            <a:avLst/>
          </a:prstGeom>
        </p:spPr>
      </p:pic>
    </p:spTree>
    <p:extLst>
      <p:ext uri="{BB962C8B-B14F-4D97-AF65-F5344CB8AC3E}">
        <p14:creationId xmlns:p14="http://schemas.microsoft.com/office/powerpoint/2010/main" val="233449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a:xfrm>
            <a:off x="1103313" y="2052918"/>
            <a:ext cx="7674928" cy="4195481"/>
          </a:xfrm>
        </p:spPr>
        <p:txBody>
          <a:bodyPr/>
          <a:lstStyle/>
          <a:p>
            <a:r>
              <a:rPr lang="da-DK" dirty="0"/>
              <a:t>Siden oldtiden er teatret blevet sammenlignet med et spejl, der som en kopiering af eller gendigtning af virkeligheden </a:t>
            </a:r>
            <a:r>
              <a:rPr lang="da-DK" i="1" dirty="0"/>
              <a:t>viser</a:t>
            </a:r>
            <a:r>
              <a:rPr lang="da-DK" dirty="0"/>
              <a:t> mennesker i handling i forskellige situationer. </a:t>
            </a:r>
          </a:p>
          <a:p>
            <a:r>
              <a:rPr lang="da-DK" dirty="0"/>
              <a:t>Teater =fremvisningens kunst</a:t>
            </a:r>
          </a:p>
          <a:p>
            <a:r>
              <a:rPr lang="da-DK" dirty="0"/>
              <a:t>Antikken, det græske teater, giver os nøglen til Vesteuropas teaterhistorie. </a:t>
            </a:r>
          </a:p>
          <a:p>
            <a:r>
              <a:rPr lang="da-DK" dirty="0"/>
              <a:t>Godt nok har måden at fremføre skuespillene på været meget forskellig op gennem tiderne, men allerede i antikken møder vi næsten alle </a:t>
            </a:r>
            <a:r>
              <a:rPr lang="da-DK" b="1" u="sng" dirty="0"/>
              <a:t>teatrets genrer: </a:t>
            </a:r>
            <a:r>
              <a:rPr lang="da-DK" b="1" dirty="0"/>
              <a:t>tragedie, situationskomedie, typekomedie, revy og syngespil</a:t>
            </a:r>
            <a:r>
              <a:rPr lang="da-DK" dirty="0"/>
              <a:t>. </a:t>
            </a:r>
          </a:p>
          <a:p>
            <a:endParaRPr lang="da-DK" dirty="0"/>
          </a:p>
        </p:txBody>
      </p:sp>
      <p:pic>
        <p:nvPicPr>
          <p:cNvPr id="4" name="Billede 3"/>
          <p:cNvPicPr>
            <a:picLocks noChangeAspect="1"/>
          </p:cNvPicPr>
          <p:nvPr/>
        </p:nvPicPr>
        <p:blipFill>
          <a:blip r:embed="rId2"/>
          <a:stretch>
            <a:fillRect/>
          </a:stretch>
        </p:blipFill>
        <p:spPr>
          <a:xfrm>
            <a:off x="8925877" y="1936705"/>
            <a:ext cx="3042603" cy="4427905"/>
          </a:xfrm>
          <a:prstGeom prst="rect">
            <a:avLst/>
          </a:prstGeom>
        </p:spPr>
      </p:pic>
    </p:spTree>
    <p:extLst>
      <p:ext uri="{BB962C8B-B14F-4D97-AF65-F5344CB8AC3E}">
        <p14:creationId xmlns:p14="http://schemas.microsoft.com/office/powerpoint/2010/main" val="416970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a:xfrm>
            <a:off x="1103313" y="1262130"/>
            <a:ext cx="7628564" cy="4986269"/>
          </a:xfrm>
        </p:spPr>
        <p:txBody>
          <a:bodyPr>
            <a:normAutofit/>
          </a:bodyPr>
          <a:lstStyle/>
          <a:p>
            <a:r>
              <a:rPr lang="da-DK" dirty="0"/>
              <a:t>I det græske drama, som er grundlaget for det vesteuropæiske teater, blev teaterforestillingerne delt op i to hovedgrupper:</a:t>
            </a:r>
          </a:p>
          <a:p>
            <a:pPr>
              <a:buFont typeface="Arial" panose="020B0604020202020204" pitchFamily="34" charset="0"/>
              <a:buChar char="•"/>
            </a:pPr>
            <a:r>
              <a:rPr lang="da-DK" b="1" dirty="0"/>
              <a:t>Tragedien</a:t>
            </a:r>
            <a:r>
              <a:rPr lang="da-DK" dirty="0"/>
              <a:t> som byggede på de græske myter og samtidshistorien, og hvis slutning altid var sørgelig.</a:t>
            </a:r>
          </a:p>
          <a:p>
            <a:pPr>
              <a:buFont typeface="Arial" panose="020B0604020202020204" pitchFamily="34" charset="0"/>
              <a:buChar char="•"/>
            </a:pPr>
            <a:r>
              <a:rPr lang="da-DK" b="1" dirty="0"/>
              <a:t>Komedien</a:t>
            </a:r>
            <a:r>
              <a:rPr lang="da-DK" dirty="0"/>
              <a:t> som handlede om samtidens politiske emner og kendte personer, var fræk og dristig og havde en form, der minder om vores tids revyer.</a:t>
            </a:r>
          </a:p>
          <a:p>
            <a:r>
              <a:rPr lang="da-DK" dirty="0"/>
              <a:t>Aristoteles formulerede nogle regler vedrørende dramaets form (fx tiden, stedets og handlingens enheder) og de er blevet fulgt af dramatikere op gennem tiden f.eks. af Ludvig Holberg og Henrik Ibsen. </a:t>
            </a:r>
          </a:p>
          <a:p>
            <a:r>
              <a:rPr lang="da-DK" dirty="0"/>
              <a:t>Dramatikere i vores tid benytter stadigvæk i stor udstrækning den klassiske dramaturgis komposition.</a:t>
            </a:r>
          </a:p>
        </p:txBody>
      </p:sp>
      <p:pic>
        <p:nvPicPr>
          <p:cNvPr id="4" name="Billede 3"/>
          <p:cNvPicPr>
            <a:picLocks noChangeAspect="1"/>
          </p:cNvPicPr>
          <p:nvPr/>
        </p:nvPicPr>
        <p:blipFill>
          <a:blip r:embed="rId2"/>
          <a:stretch>
            <a:fillRect/>
          </a:stretch>
        </p:blipFill>
        <p:spPr>
          <a:xfrm>
            <a:off x="8908290" y="2107173"/>
            <a:ext cx="2952750" cy="2952750"/>
          </a:xfrm>
          <a:prstGeom prst="rect">
            <a:avLst/>
          </a:prstGeom>
        </p:spPr>
      </p:pic>
    </p:spTree>
    <p:extLst>
      <p:ext uri="{BB962C8B-B14F-4D97-AF65-F5344CB8AC3E}">
        <p14:creationId xmlns:p14="http://schemas.microsoft.com/office/powerpoint/2010/main" val="2560562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r>
              <a:rPr lang="da-DK" dirty="0"/>
              <a:t>Teatret i dag er en mangfoldighed af blandingsformer fra de forskellige forudgående perioder. Karakteristisk for nutidens teater er fokus på det sanselige og de fysiske handlinger.</a:t>
            </a:r>
          </a:p>
          <a:p>
            <a:endParaRPr lang="da-DK"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0298" y="3155208"/>
            <a:ext cx="5187177" cy="3445215"/>
          </a:xfrm>
          <a:prstGeom prst="rect">
            <a:avLst/>
          </a:prstGeom>
        </p:spPr>
      </p:pic>
    </p:spTree>
    <p:extLst>
      <p:ext uri="{BB962C8B-B14F-4D97-AF65-F5344CB8AC3E}">
        <p14:creationId xmlns:p14="http://schemas.microsoft.com/office/powerpoint/2010/main" val="262156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"At gavne og fornøje, hav stedse det for øje." </a:t>
            </a:r>
            <a:br>
              <a:rPr lang="da-DK" dirty="0"/>
            </a:br>
            <a:endParaRPr lang="da-DK" dirty="0"/>
          </a:p>
        </p:txBody>
      </p:sp>
      <p:sp>
        <p:nvSpPr>
          <p:cNvPr id="3" name="Pladsholder til indhold 2"/>
          <p:cNvSpPr>
            <a:spLocks noGrp="1"/>
          </p:cNvSpPr>
          <p:nvPr>
            <p:ph idx="1"/>
          </p:nvPr>
        </p:nvSpPr>
        <p:spPr>
          <a:xfrm>
            <a:off x="1103313" y="2052918"/>
            <a:ext cx="8142288" cy="4195481"/>
          </a:xfrm>
        </p:spPr>
        <p:txBody>
          <a:bodyPr/>
          <a:lstStyle/>
          <a:p>
            <a:r>
              <a:rPr lang="da-DK" dirty="0"/>
              <a:t>Teatret sætter livet på spil, og teaterforestillingen bliver derfor et vigtigt redskab for mennesket til at forstå sig selv, sine medmennesker og sin omverden.</a:t>
            </a:r>
          </a:p>
          <a:p>
            <a:r>
              <a:rPr lang="da-DK" dirty="0"/>
              <a:t>Teatrets rolle i samfundet er stadig som Ludvig Holberg formulerede det i 1700-tallet: "At gavne og fornøje, hav stedse det for øje." </a:t>
            </a:r>
          </a:p>
          <a:p>
            <a:r>
              <a:rPr lang="da-DK" dirty="0"/>
              <a:t>Den dramatik, der lever, er nutidig i den forstand, at den kan spilles i dag - og sige nutidens mennesker noget, selvom teksten er mere end 2000 år gammel. Et eksempel er "Medea" af Euripides. Et græsk drama fra 500 </a:t>
            </a:r>
            <a:r>
              <a:rPr lang="da-DK" dirty="0" err="1"/>
              <a:t>fvt</a:t>
            </a:r>
            <a:r>
              <a:rPr lang="da-DK" dirty="0"/>
              <a:t>. om en indvandrerkvinde, der i jalousi dræber sine to drenge </a:t>
            </a:r>
          </a:p>
          <a:p>
            <a:endParaRPr lang="da-DK" dirty="0"/>
          </a:p>
        </p:txBody>
      </p:sp>
      <p:pic>
        <p:nvPicPr>
          <p:cNvPr id="4" name="Billede 3"/>
          <p:cNvPicPr>
            <a:picLocks noChangeAspect="1"/>
          </p:cNvPicPr>
          <p:nvPr/>
        </p:nvPicPr>
        <p:blipFill>
          <a:blip r:embed="rId2"/>
          <a:stretch>
            <a:fillRect/>
          </a:stretch>
        </p:blipFill>
        <p:spPr>
          <a:xfrm>
            <a:off x="9286241" y="1853248"/>
            <a:ext cx="2567428" cy="3958590"/>
          </a:xfrm>
          <a:prstGeom prst="rect">
            <a:avLst/>
          </a:prstGeom>
        </p:spPr>
      </p:pic>
    </p:spTree>
    <p:extLst>
      <p:ext uri="{BB962C8B-B14F-4D97-AF65-F5344CB8AC3E}">
        <p14:creationId xmlns:p14="http://schemas.microsoft.com/office/powerpoint/2010/main" val="312308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Teaterforestillingens elementer </a:t>
            </a:r>
            <a:endParaRPr lang="da-DK" dirty="0"/>
          </a:p>
        </p:txBody>
      </p:sp>
      <p:sp>
        <p:nvSpPr>
          <p:cNvPr id="3" name="Pladsholder til indhold 2"/>
          <p:cNvSpPr>
            <a:spLocks noGrp="1"/>
          </p:cNvSpPr>
          <p:nvPr>
            <p:ph idx="1"/>
          </p:nvPr>
        </p:nvSpPr>
        <p:spPr>
          <a:xfrm>
            <a:off x="1103313" y="2052918"/>
            <a:ext cx="7065328" cy="4195481"/>
          </a:xfrm>
        </p:spPr>
        <p:txBody>
          <a:bodyPr/>
          <a:lstStyle/>
          <a:p>
            <a:r>
              <a:rPr lang="da-DK" dirty="0"/>
              <a:t>En teaterforestilling består af et samspil mellem </a:t>
            </a:r>
          </a:p>
          <a:p>
            <a:pPr marL="0" indent="0">
              <a:buNone/>
            </a:pPr>
            <a:r>
              <a:rPr lang="da-DK" dirty="0"/>
              <a:t>		</a:t>
            </a:r>
            <a:r>
              <a:rPr lang="da-DK" sz="2800" b="1" dirty="0">
                <a:solidFill>
                  <a:schemeClr val="bg2">
                    <a:lumMod val="60000"/>
                    <a:lumOff val="40000"/>
                  </a:schemeClr>
                </a:solidFill>
              </a:rPr>
              <a:t>scenografi, lys, lyd og skuespil </a:t>
            </a:r>
            <a:r>
              <a:rPr lang="da-DK" dirty="0"/>
              <a:t>- forskellige udtryk, der hver især på forskellig vis bidrager til den samlede forestilling. </a:t>
            </a:r>
          </a:p>
          <a:p>
            <a:pPr marL="0" indent="0">
              <a:buNone/>
            </a:pPr>
            <a:r>
              <a:rPr lang="da-DK" dirty="0"/>
              <a:t>Gennem teaterhistorien har de enkelte elementer spillet forskellige roller. </a:t>
            </a:r>
          </a:p>
          <a:p>
            <a:pPr marL="0" indent="0">
              <a:buNone/>
            </a:pPr>
            <a:r>
              <a:rPr lang="da-DK" dirty="0"/>
              <a:t>Skuespillet er det centrale og består af en række sceniske optrin. Disse optrin bliver spillet af en eller flere skuespillere i et rum, der er skabt til eller valgt til netop denne forestilling.</a:t>
            </a:r>
          </a:p>
        </p:txBody>
      </p:sp>
      <p:pic>
        <p:nvPicPr>
          <p:cNvPr id="12" name="Billede 11"/>
          <p:cNvPicPr>
            <a:picLocks noChangeAspect="1"/>
          </p:cNvPicPr>
          <p:nvPr/>
        </p:nvPicPr>
        <p:blipFill>
          <a:blip r:embed="rId2"/>
          <a:stretch>
            <a:fillRect/>
          </a:stretch>
        </p:blipFill>
        <p:spPr>
          <a:xfrm>
            <a:off x="8404860" y="1152983"/>
            <a:ext cx="3644900" cy="2431148"/>
          </a:xfrm>
          <a:prstGeom prst="rect">
            <a:avLst/>
          </a:prstGeom>
        </p:spPr>
      </p:pic>
    </p:spTree>
    <p:extLst>
      <p:ext uri="{BB962C8B-B14F-4D97-AF65-F5344CB8AC3E}">
        <p14:creationId xmlns:p14="http://schemas.microsoft.com/office/powerpoint/2010/main" val="3558357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Rum figur forløb</a:t>
            </a:r>
          </a:p>
        </p:txBody>
      </p:sp>
      <p:sp>
        <p:nvSpPr>
          <p:cNvPr id="3" name="Pladsholder til indhold 2"/>
          <p:cNvSpPr>
            <a:spLocks noGrp="1"/>
          </p:cNvSpPr>
          <p:nvPr>
            <p:ph idx="1"/>
          </p:nvPr>
        </p:nvSpPr>
        <p:spPr/>
        <p:txBody>
          <a:bodyPr/>
          <a:lstStyle/>
          <a:p>
            <a:r>
              <a:rPr lang="da-DK" dirty="0"/>
              <a:t>Der er altså tre grundelementer, rum, figur og forløb, som påvirker hinanden, og denne påvirkning skaber såvel muligheder som begrænsninger for det samlede udtryk. Når man skaber en forestilling fra idé til spil, skal samspillet mellem rum, figur, forløb overvejes grundigt:</a:t>
            </a:r>
          </a:p>
          <a:p>
            <a:pPr>
              <a:buFont typeface="Arial" panose="020B0604020202020204" pitchFamily="34" charset="0"/>
              <a:buChar char="•"/>
            </a:pPr>
            <a:r>
              <a:rPr lang="da-DK" b="1" dirty="0">
                <a:solidFill>
                  <a:schemeClr val="bg2">
                    <a:lumMod val="60000"/>
                    <a:lumOff val="40000"/>
                  </a:schemeClr>
                </a:solidFill>
              </a:rPr>
              <a:t>Der kan skabes forløb, hvis man har rum og figur.</a:t>
            </a:r>
          </a:p>
          <a:p>
            <a:pPr>
              <a:buFont typeface="Arial" panose="020B0604020202020204" pitchFamily="34" charset="0"/>
              <a:buChar char="•"/>
            </a:pPr>
            <a:r>
              <a:rPr lang="da-DK" b="1" dirty="0">
                <a:solidFill>
                  <a:schemeClr val="bg2">
                    <a:lumMod val="60000"/>
                    <a:lumOff val="40000"/>
                  </a:schemeClr>
                </a:solidFill>
              </a:rPr>
              <a:t>Der kan findes rum, hvis man har figur og forløb.</a:t>
            </a:r>
          </a:p>
          <a:p>
            <a:pPr>
              <a:buFont typeface="Arial" panose="020B0604020202020204" pitchFamily="34" charset="0"/>
              <a:buChar char="•"/>
            </a:pPr>
            <a:r>
              <a:rPr lang="da-DK" b="1" dirty="0">
                <a:solidFill>
                  <a:schemeClr val="bg2">
                    <a:lumMod val="60000"/>
                    <a:lumOff val="40000"/>
                  </a:schemeClr>
                </a:solidFill>
              </a:rPr>
              <a:t>Der kan vælges figur, hvis man har rum og forløb.</a:t>
            </a:r>
          </a:p>
          <a:p>
            <a:endParaRPr lang="da-DK" dirty="0"/>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593911233"/>
      </p:ext>
    </p:extLst>
  </p:cSld>
  <p:clrMapOvr>
    <a:masterClrMapping/>
  </p:clrMapOvr>
  <mc:AlternateContent xmlns:mc="http://schemas.openxmlformats.org/markup-compatibility/2006" xmlns:p14="http://schemas.microsoft.com/office/powerpoint/2010/main">
    <mc:Choice Requires="p14">
      <p:transition spd="slow" p14:dur="2000" advTm="85110"/>
    </mc:Choice>
    <mc:Fallback xmlns="">
      <p:transition spd="slow" advTm="85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Rum, figur og forløb er forestillingens grundelementer </a:t>
            </a:r>
            <a:br>
              <a:rPr lang="da-DK" b="1" dirty="0"/>
            </a:br>
            <a:endParaRPr lang="da-DK" dirty="0"/>
          </a:p>
        </p:txBody>
      </p:sp>
      <p:sp>
        <p:nvSpPr>
          <p:cNvPr id="3" name="Pladsholder til indhold 2"/>
          <p:cNvSpPr>
            <a:spLocks noGrp="1"/>
          </p:cNvSpPr>
          <p:nvPr>
            <p:ph idx="1"/>
          </p:nvPr>
        </p:nvSpPr>
        <p:spPr/>
        <p:txBody>
          <a:bodyPr>
            <a:normAutofit fontScale="92500" lnSpcReduction="20000"/>
          </a:bodyPr>
          <a:lstStyle/>
          <a:p>
            <a:r>
              <a:rPr lang="da-DK" b="1" dirty="0">
                <a:solidFill>
                  <a:srgbClr val="FF0000"/>
                </a:solidFill>
              </a:rPr>
              <a:t>Rum</a:t>
            </a:r>
            <a:r>
              <a:rPr lang="da-DK" dirty="0"/>
              <a:t> består af:</a:t>
            </a:r>
          </a:p>
          <a:p>
            <a:pPr>
              <a:buFont typeface="Arial" panose="020B0604020202020204" pitchFamily="34" charset="0"/>
              <a:buChar char="•"/>
            </a:pPr>
            <a:r>
              <a:rPr lang="da-DK" dirty="0"/>
              <a:t>Det ydre rum, rammen, som kan være udendørs eller indendørs i et teaterrum eller et hvilket som helst andet sted. Laves teaterforestillingen på et specielt sted, der passer til forestillingens indhold f.eks. en banegård, en slagtehal eller et hospital kaldes det "Site-</a:t>
            </a:r>
            <a:r>
              <a:rPr lang="da-DK" dirty="0" err="1"/>
              <a:t>specific</a:t>
            </a:r>
            <a:r>
              <a:rPr lang="da-DK" dirty="0"/>
              <a:t>-theatre".</a:t>
            </a:r>
          </a:p>
          <a:p>
            <a:pPr>
              <a:buFont typeface="Arial" panose="020B0604020202020204" pitchFamily="34" charset="0"/>
              <a:buChar char="•"/>
            </a:pPr>
            <a:r>
              <a:rPr lang="da-DK" dirty="0"/>
              <a:t>Scenografien med dens forskellige elementer.</a:t>
            </a:r>
          </a:p>
          <a:p>
            <a:pPr>
              <a:buFont typeface="Arial" panose="020B0604020202020204" pitchFamily="34" charset="0"/>
              <a:buChar char="•"/>
            </a:pPr>
            <a:r>
              <a:rPr lang="da-DK" dirty="0"/>
              <a:t>Lyset og lyden.</a:t>
            </a:r>
          </a:p>
          <a:p>
            <a:r>
              <a:rPr lang="da-DK" b="1" dirty="0">
                <a:solidFill>
                  <a:srgbClr val="FF0000"/>
                </a:solidFill>
              </a:rPr>
              <a:t>Figur</a:t>
            </a:r>
            <a:r>
              <a:rPr lang="da-DK" dirty="0">
                <a:solidFill>
                  <a:srgbClr val="FF0000"/>
                </a:solidFill>
              </a:rPr>
              <a:t> </a:t>
            </a:r>
            <a:r>
              <a:rPr lang="da-DK" dirty="0"/>
              <a:t>refererer til:</a:t>
            </a:r>
          </a:p>
          <a:p>
            <a:pPr>
              <a:buFont typeface="Arial" panose="020B0604020202020204" pitchFamily="34" charset="0"/>
              <a:buChar char="•"/>
            </a:pPr>
            <a:r>
              <a:rPr lang="da-DK" dirty="0"/>
              <a:t>Skuespilleren - alene eller i samspil med andre skuespillere.</a:t>
            </a:r>
          </a:p>
          <a:p>
            <a:r>
              <a:rPr lang="da-DK" b="1" dirty="0">
                <a:solidFill>
                  <a:srgbClr val="FF0000"/>
                </a:solidFill>
              </a:rPr>
              <a:t>Forløb</a:t>
            </a:r>
            <a:r>
              <a:rPr lang="da-DK" dirty="0"/>
              <a:t> refererer til:</a:t>
            </a:r>
          </a:p>
          <a:p>
            <a:pPr>
              <a:buFont typeface="Arial" panose="020B0604020202020204" pitchFamily="34" charset="0"/>
              <a:buChar char="•"/>
            </a:pPr>
            <a:r>
              <a:rPr lang="da-DK" dirty="0"/>
              <a:t>Scener og sekvenser, hvor historien fortælles gennem fysiske handlinger og/eller monolog og/eller dialog.</a:t>
            </a:r>
          </a:p>
          <a:p>
            <a:endParaRPr lang="da-DK" dirty="0"/>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499983670"/>
      </p:ext>
    </p:extLst>
  </p:cSld>
  <p:clrMapOvr>
    <a:masterClrMapping/>
  </p:clrMapOvr>
  <mc:AlternateContent xmlns:mc="http://schemas.openxmlformats.org/markup-compatibility/2006" xmlns:p14="http://schemas.microsoft.com/office/powerpoint/2010/main">
    <mc:Choice Requires="p14">
      <p:transition spd="slow" p14:dur="2000" advTm="36924"/>
    </mc:Choice>
    <mc:Fallback xmlns="">
      <p:transition spd="slow" advTm="36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Dramaøvelse: Rum figur forløb</a:t>
            </a:r>
          </a:p>
        </p:txBody>
      </p:sp>
      <p:sp>
        <p:nvSpPr>
          <p:cNvPr id="3" name="Pladsholder til indhold 2"/>
          <p:cNvSpPr>
            <a:spLocks noGrp="1"/>
          </p:cNvSpPr>
          <p:nvPr>
            <p:ph idx="1"/>
          </p:nvPr>
        </p:nvSpPr>
        <p:spPr/>
        <p:txBody>
          <a:bodyPr>
            <a:normAutofit/>
          </a:bodyPr>
          <a:lstStyle/>
          <a:p>
            <a:pPr>
              <a:buFont typeface="+mj-lt"/>
              <a:buAutoNum type="arabicPeriod"/>
            </a:pPr>
            <a:r>
              <a:rPr lang="da-DK" dirty="0"/>
              <a:t>Fra idé til spil. Bestem et </a:t>
            </a:r>
            <a:r>
              <a:rPr lang="da-DK" b="1" dirty="0"/>
              <a:t>rum</a:t>
            </a:r>
            <a:r>
              <a:rPr lang="da-DK" dirty="0"/>
              <a:t> og en </a:t>
            </a:r>
            <a:r>
              <a:rPr lang="da-DK" b="1" dirty="0"/>
              <a:t>figur</a:t>
            </a:r>
            <a:r>
              <a:rPr lang="da-DK" dirty="0"/>
              <a:t> f.eks. en bænk og en dranker.</a:t>
            </a:r>
            <a:br>
              <a:rPr lang="da-DK" dirty="0"/>
            </a:br>
            <a:r>
              <a:rPr lang="da-DK" dirty="0"/>
              <a:t>Lav  et </a:t>
            </a:r>
            <a:r>
              <a:rPr lang="da-DK" b="1" dirty="0"/>
              <a:t>forløb/en</a:t>
            </a:r>
            <a:r>
              <a:rPr lang="da-DK" dirty="0"/>
              <a:t> sekvens med fysisk handling i forhold til bænken f.eks. sidde på bænken, falde ned af den, kæmpe sig op på den igen.</a:t>
            </a:r>
            <a:br>
              <a:rPr lang="da-DK" dirty="0"/>
            </a:br>
            <a:r>
              <a:rPr lang="da-DK" dirty="0"/>
              <a:t>Sekvensen skal indeholde en replik og et udråb. Bestem, hvor i handlings-sekvensen de skal komme.</a:t>
            </a:r>
          </a:p>
          <a:p>
            <a:pPr>
              <a:buFont typeface="+mj-lt"/>
              <a:buAutoNum type="arabicPeriod"/>
            </a:pPr>
            <a:r>
              <a:rPr lang="da-DK" dirty="0"/>
              <a:t>Fra idé til spil. To venner mødes, den ene beder den anden om hjælp til at udføre et stykke arbejde af kort varighed f.eks. at flytte en tung ting, at finde noget el.lign. Bestem rummet og lav en handlingssekvens med 2 replikker til hver. Rummet vil konkretisere forløbet.</a:t>
            </a:r>
          </a:p>
          <a:p>
            <a:pPr marL="0" indent="0">
              <a:buNone/>
            </a:pPr>
            <a:endParaRPr lang="da-DK" dirty="0"/>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643446817"/>
      </p:ext>
    </p:extLst>
  </p:cSld>
  <p:clrMapOvr>
    <a:masterClrMapping/>
  </p:clrMapOvr>
  <mc:AlternateContent xmlns:mc="http://schemas.openxmlformats.org/markup-compatibility/2006" xmlns:p14="http://schemas.microsoft.com/office/powerpoint/2010/main">
    <mc:Choice Requires="p14">
      <p:transition spd="slow" p14:dur="2000" advTm="3114"/>
    </mc:Choice>
    <mc:Fallback xmlns="">
      <p:transition spd="slow" advTm="3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FC1C3DDE19E743AAC0C352BCBBF68E" ma:contentTypeVersion="13" ma:contentTypeDescription="Opret et nyt dokument." ma:contentTypeScope="" ma:versionID="0c394fbffcfb0744b102c891d0e2e0aa">
  <xsd:schema xmlns:xsd="http://www.w3.org/2001/XMLSchema" xmlns:xs="http://www.w3.org/2001/XMLSchema" xmlns:p="http://schemas.microsoft.com/office/2006/metadata/properties" xmlns:ns2="e69d9e79-1311-4626-998b-0490d146b243" xmlns:ns3="78d877a1-0637-4d4e-87c0-bcc05bcb275a" targetNamespace="http://schemas.microsoft.com/office/2006/metadata/properties" ma:root="true" ma:fieldsID="e49349c5fdaeef6c26762db58269ea90" ns2:_="" ns3:_="">
    <xsd:import namespace="e69d9e79-1311-4626-998b-0490d146b243"/>
    <xsd:import namespace="78d877a1-0637-4d4e-87c0-bcc05bcb27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d9e79-1311-4626-998b-0490d146b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d877a1-0637-4d4e-87c0-bcc05bcb275a"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D0270E-FC38-4594-B98F-72FBCFBC9735}"/>
</file>

<file path=customXml/itemProps2.xml><?xml version="1.0" encoding="utf-8"?>
<ds:datastoreItem xmlns:ds="http://schemas.openxmlformats.org/officeDocument/2006/customXml" ds:itemID="{57EA0D18-7A89-48EA-9DD8-2887AF42681B}"/>
</file>

<file path=customXml/itemProps3.xml><?xml version="1.0" encoding="utf-8"?>
<ds:datastoreItem xmlns:ds="http://schemas.openxmlformats.org/officeDocument/2006/customXml" ds:itemID="{3A6609E9-D5C0-4678-A24F-FE9F758A7163}"/>
</file>

<file path=docProps/app.xml><?xml version="1.0" encoding="utf-8"?>
<Properties xmlns="http://schemas.openxmlformats.org/officeDocument/2006/extended-properties" xmlns:vt="http://schemas.openxmlformats.org/officeDocument/2006/docPropsVTypes">
  <Template>Ion</Template>
  <TotalTime>1399</TotalTime>
  <Words>856</Words>
  <Application>Microsoft Office PowerPoint</Application>
  <PresentationFormat>Widescreen</PresentationFormat>
  <Paragraphs>42</Paragraphs>
  <Slides>10</Slides>
  <Notes>0</Notes>
  <HiddenSlides>0</HiddenSlides>
  <MMClips>3</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Arial</vt:lpstr>
      <vt:lpstr>Century Gothic</vt:lpstr>
      <vt:lpstr>Wingdings 3</vt:lpstr>
      <vt:lpstr>Ion</vt:lpstr>
      <vt:lpstr>Teaterforestillingen</vt:lpstr>
      <vt:lpstr>Hvad er teater?  </vt:lpstr>
      <vt:lpstr>PowerPoint-præsentation</vt:lpstr>
      <vt:lpstr>PowerPoint-præsentation</vt:lpstr>
      <vt:lpstr>PowerPoint-præsentation</vt:lpstr>
      <vt:lpstr>"At gavne og fornøje, hav stedse det for øje."  </vt:lpstr>
      <vt:lpstr>Teaterforestillingens elementer </vt:lpstr>
      <vt:lpstr>Rum figur forløb</vt:lpstr>
      <vt:lpstr>Rum, figur og forløb er forestillingens grundelementer  </vt:lpstr>
      <vt:lpstr>Dramaøvelse: Rum figur forløb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EG</dc:creator>
  <cp:lastModifiedBy>Pia Bjerre</cp:lastModifiedBy>
  <cp:revision>17</cp:revision>
  <dcterms:created xsi:type="dcterms:W3CDTF">2014-04-06T19:26:32Z</dcterms:created>
  <dcterms:modified xsi:type="dcterms:W3CDTF">2019-11-20T10:56:55Z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0x0101002AFC1C3DDE19E743AAC0C352BCBBF68E</vt:lpwstr>
  </property>
</Properties>
</file>