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3" r:id="rId2"/>
    <p:sldId id="305" r:id="rId3"/>
    <p:sldId id="303" r:id="rId4"/>
    <p:sldId id="304" r:id="rId5"/>
    <p:sldId id="306" r:id="rId6"/>
    <p:sldId id="260" r:id="rId7"/>
    <p:sldId id="261" r:id="rId8"/>
    <p:sldId id="276" r:id="rId9"/>
    <p:sldId id="282" r:id="rId10"/>
    <p:sldId id="298" r:id="rId11"/>
    <p:sldId id="283" r:id="rId12"/>
    <p:sldId id="278" r:id="rId13"/>
    <p:sldId id="259" r:id="rId14"/>
    <p:sldId id="299" r:id="rId15"/>
    <p:sldId id="294" r:id="rId16"/>
    <p:sldId id="272" r:id="rId17"/>
    <p:sldId id="273" r:id="rId18"/>
    <p:sldId id="300" r:id="rId19"/>
    <p:sldId id="295" r:id="rId20"/>
    <p:sldId id="269" r:id="rId21"/>
    <p:sldId id="268" r:id="rId22"/>
    <p:sldId id="284" r:id="rId23"/>
    <p:sldId id="257" r:id="rId24"/>
    <p:sldId id="277" r:id="rId25"/>
    <p:sldId id="258" r:id="rId26"/>
    <p:sldId id="275" r:id="rId27"/>
    <p:sldId id="266" r:id="rId28"/>
    <p:sldId id="288" r:id="rId29"/>
    <p:sldId id="307" r:id="rId30"/>
  </p:sldIdLst>
  <p:sldSz cx="9144000" cy="6858000" type="screen4x3"/>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9"/>
  </p:normalViewPr>
  <p:slideViewPr>
    <p:cSldViewPr>
      <p:cViewPr varScale="1">
        <p:scale>
          <a:sx n="108" d="100"/>
          <a:sy n="108" d="100"/>
        </p:scale>
        <p:origin x="1760"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945659" cy="496411"/>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4" y="0"/>
            <a:ext cx="2945659" cy="496411"/>
          </a:xfrm>
          <a:prstGeom prst="rect">
            <a:avLst/>
          </a:prstGeom>
        </p:spPr>
        <p:txBody>
          <a:bodyPr vert="horz" lIns="91440" tIns="45720" rIns="91440" bIns="45720" rtlCol="0"/>
          <a:lstStyle>
            <a:lvl1pPr algn="r">
              <a:defRPr sz="1200"/>
            </a:lvl1pPr>
          </a:lstStyle>
          <a:p>
            <a:fld id="{9D28DE4C-DF02-46F1-BC22-FE6DD58B0322}" type="datetimeFigureOut">
              <a:rPr lang="da-DK" smtClean="0"/>
              <a:t>30.09.2024</a:t>
            </a:fld>
            <a:endParaRPr lang="da-DK"/>
          </a:p>
        </p:txBody>
      </p:sp>
      <p:sp>
        <p:nvSpPr>
          <p:cNvPr id="4" name="Pladsholder til diasbille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430091"/>
            <a:ext cx="2945659" cy="496411"/>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50444" y="9430091"/>
            <a:ext cx="2945659" cy="496411"/>
          </a:xfrm>
          <a:prstGeom prst="rect">
            <a:avLst/>
          </a:prstGeom>
        </p:spPr>
        <p:txBody>
          <a:bodyPr vert="horz" lIns="91440" tIns="45720" rIns="91440" bIns="45720" rtlCol="0" anchor="b"/>
          <a:lstStyle>
            <a:lvl1pPr algn="r">
              <a:defRPr sz="1200"/>
            </a:lvl1pPr>
          </a:lstStyle>
          <a:p>
            <a:fld id="{355CECD9-50BC-4B59-9C64-1ACCE4DD0952}" type="slidenum">
              <a:rPr lang="da-DK" smtClean="0"/>
              <a:t>‹nr.›</a:t>
            </a:fld>
            <a:endParaRPr lang="da-DK"/>
          </a:p>
        </p:txBody>
      </p:sp>
    </p:spTree>
    <p:extLst>
      <p:ext uri="{BB962C8B-B14F-4D97-AF65-F5344CB8AC3E}">
        <p14:creationId xmlns:p14="http://schemas.microsoft.com/office/powerpoint/2010/main" val="1358471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p>
        </p:txBody>
      </p:sp>
      <p:sp>
        <p:nvSpPr>
          <p:cNvPr id="4" name="Pladsholder til dato 3"/>
          <p:cNvSpPr>
            <a:spLocks noGrp="1"/>
          </p:cNvSpPr>
          <p:nvPr>
            <p:ph type="dt" sz="half" idx="10"/>
          </p:nvPr>
        </p:nvSpPr>
        <p:spPr/>
        <p:txBody>
          <a:bodyPr/>
          <a:lstStyle/>
          <a:p>
            <a:fld id="{6CB91107-D951-4A64-97F4-CCCDD9A5D0E0}" type="datetimeFigureOut">
              <a:rPr lang="da-DK" smtClean="0"/>
              <a:t>30.09.2024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3545490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CB91107-D951-4A64-97F4-CCCDD9A5D0E0}" type="datetimeFigureOut">
              <a:rPr lang="da-DK" smtClean="0"/>
              <a:t>30.09.2024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1520922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6CB91107-D951-4A64-97F4-CCCDD9A5D0E0}" type="datetimeFigureOut">
              <a:rPr lang="da-DK" smtClean="0"/>
              <a:t>30.09.2024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8296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6CB91107-D951-4A64-97F4-CCCDD9A5D0E0}" type="datetimeFigureOut">
              <a:rPr lang="da-DK" smtClean="0"/>
              <a:t>30.09.2024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1707515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6CB91107-D951-4A64-97F4-CCCDD9A5D0E0}" type="datetimeFigureOut">
              <a:rPr lang="da-DK" smtClean="0"/>
              <a:t>30.09.2024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207622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6CB91107-D951-4A64-97F4-CCCDD9A5D0E0}" type="datetimeFigureOut">
              <a:rPr lang="da-DK" smtClean="0"/>
              <a:t>30.09.2024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2194274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CB91107-D951-4A64-97F4-CCCDD9A5D0E0}" type="datetimeFigureOut">
              <a:rPr lang="da-DK" smtClean="0"/>
              <a:t>30.09.2024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38989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6CB91107-D951-4A64-97F4-CCCDD9A5D0E0}" type="datetimeFigureOut">
              <a:rPr lang="da-DK" smtClean="0"/>
              <a:t>30.09.2024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2664089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p>
            <a:fld id="{6CB91107-D951-4A64-97F4-CCCDD9A5D0E0}" type="datetimeFigureOut">
              <a:rPr lang="da-DK" smtClean="0"/>
              <a:t>30.09.2024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2137955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CB91107-D951-4A64-97F4-CCCDD9A5D0E0}" type="datetimeFigureOut">
              <a:rPr lang="da-DK" smtClean="0"/>
              <a:t>30.09.2024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31901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CB91107-D951-4A64-97F4-CCCDD9A5D0E0}" type="datetimeFigureOut">
              <a:rPr lang="da-DK" smtClean="0"/>
              <a:t>30.09.2024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76A75-33F1-4D8B-A717-E699720EB81D}" type="slidenum">
              <a:rPr lang="da-DK" smtClean="0"/>
              <a:t>‹nr.›</a:t>
            </a:fld>
            <a:endParaRPr lang="da-DK"/>
          </a:p>
        </p:txBody>
      </p:sp>
    </p:spTree>
    <p:extLst>
      <p:ext uri="{BB962C8B-B14F-4D97-AF65-F5344CB8AC3E}">
        <p14:creationId xmlns:p14="http://schemas.microsoft.com/office/powerpoint/2010/main" val="2454167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B91107-D951-4A64-97F4-CCCDD9A5D0E0}" type="datetimeFigureOut">
              <a:rPr lang="da-DK" smtClean="0"/>
              <a:t>30.09.2024</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176A75-33F1-4D8B-A717-E699720EB81D}" type="slidenum">
              <a:rPr lang="da-DK" smtClean="0"/>
              <a:t>‹nr.›</a:t>
            </a:fld>
            <a:endParaRPr lang="da-DK"/>
          </a:p>
        </p:txBody>
      </p:sp>
    </p:spTree>
    <p:extLst>
      <p:ext uri="{BB962C8B-B14F-4D97-AF65-F5344CB8AC3E}">
        <p14:creationId xmlns:p14="http://schemas.microsoft.com/office/powerpoint/2010/main" val="1798707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hyperlink" Target="https://kunstensstemmer.systime.dk/fileadmin/_processed_/a/2/csm_Efter_stormen_DSC_4566_red_3d786c18bd.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kunstensstemmer.systime.dk/fileadmin/_processed_/a/2/csm_Efter_stormen_DSC_4566_red_3d786c18bd.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_UlE9hV4Y2c" TargetMode="External"/><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kunstensstemmer.systime.dk/fileadmin/_processed_/b/b/csm_MM.M.00514_red_ed4844067e.jpg" TargetMode="Externa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hyperlink" Target="https://kunstensstemmer.systime.dk/fileadmin/_processed_/a/2/csm_Efter_stormen_DSC_4566_red_3d786c18bd.jp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a.bimg.dk/node-images/764/3/452x250-c/3764181-perkirkeby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8782672" cy="4857672"/>
          </a:xfrm>
          <a:prstGeom prst="rect">
            <a:avLst/>
          </a:prstGeom>
          <a:noFill/>
          <a:extLst>
            <a:ext uri="{909E8E84-426E-40DD-AFC4-6F175D3DCCD1}">
              <a14:hiddenFill xmlns:a14="http://schemas.microsoft.com/office/drawing/2010/main">
                <a:solidFill>
                  <a:srgbClr val="FFFFFF"/>
                </a:solidFill>
              </a14:hiddenFill>
            </a:ext>
          </a:extLst>
        </p:spPr>
      </p:pic>
      <p:sp>
        <p:nvSpPr>
          <p:cNvPr id="2" name="Tekstboks 1"/>
          <p:cNvSpPr txBox="1"/>
          <p:nvPr/>
        </p:nvSpPr>
        <p:spPr>
          <a:xfrm>
            <a:off x="1043608" y="1628800"/>
            <a:ext cx="6984776" cy="3600986"/>
          </a:xfrm>
          <a:prstGeom prst="rect">
            <a:avLst/>
          </a:prstGeom>
          <a:noFill/>
        </p:spPr>
        <p:txBody>
          <a:bodyPr wrap="square" rtlCol="0">
            <a:spAutoFit/>
          </a:bodyPr>
          <a:lstStyle/>
          <a:p>
            <a:pPr algn="ctr"/>
            <a:endParaRPr lang="da-DK" sz="2800" b="1" dirty="0"/>
          </a:p>
          <a:p>
            <a:pPr algn="ctr"/>
            <a:endParaRPr lang="da-DK" sz="2800" b="1" dirty="0"/>
          </a:p>
          <a:p>
            <a:pPr algn="ctr"/>
            <a:endParaRPr lang="da-DK" sz="2800" b="1" dirty="0"/>
          </a:p>
          <a:p>
            <a:pPr algn="ctr"/>
            <a:endParaRPr lang="da-DK" sz="4800" b="1" dirty="0"/>
          </a:p>
          <a:p>
            <a:pPr algn="ctr"/>
            <a:endParaRPr lang="da-DK" sz="4800" b="1" dirty="0"/>
          </a:p>
          <a:p>
            <a:pPr algn="ctr"/>
            <a:r>
              <a:rPr lang="da-DK" sz="4800" b="1" dirty="0"/>
              <a:t>Landskab og naturindtryk </a:t>
            </a:r>
          </a:p>
        </p:txBody>
      </p:sp>
    </p:spTree>
    <p:extLst>
      <p:ext uri="{BB962C8B-B14F-4D97-AF65-F5344CB8AC3E}">
        <p14:creationId xmlns:p14="http://schemas.microsoft.com/office/powerpoint/2010/main" val="972121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FB8C19C4-E38A-D8AB-F3DC-45E107FDA4F4}"/>
              </a:ext>
            </a:extLst>
          </p:cNvPr>
          <p:cNvSpPr txBox="1"/>
          <p:nvPr/>
        </p:nvSpPr>
        <p:spPr>
          <a:xfrm>
            <a:off x="395536" y="404664"/>
            <a:ext cx="7560840" cy="1200329"/>
          </a:xfrm>
          <a:prstGeom prst="rect">
            <a:avLst/>
          </a:prstGeom>
          <a:noFill/>
        </p:spPr>
        <p:txBody>
          <a:bodyPr wrap="square" rtlCol="0">
            <a:spAutoFit/>
          </a:bodyPr>
          <a:lstStyle/>
          <a:p>
            <a:r>
              <a:rPr lang="da-DK" dirty="0"/>
              <a:t>Hvad er et ikon?</a:t>
            </a:r>
            <a:br>
              <a:rPr lang="da-DK" dirty="0"/>
            </a:br>
            <a:r>
              <a:rPr lang="da-DK" dirty="0"/>
              <a:t>Hvad er ikoners funktion?</a:t>
            </a:r>
            <a:br>
              <a:rPr lang="da-DK" dirty="0"/>
            </a:br>
            <a:r>
              <a:rPr lang="da-DK" dirty="0"/>
              <a:t> </a:t>
            </a:r>
          </a:p>
          <a:p>
            <a:endParaRPr lang="da-DK" dirty="0"/>
          </a:p>
        </p:txBody>
      </p:sp>
      <p:pic>
        <p:nvPicPr>
          <p:cNvPr id="1026" name="Picture 2" descr="Emoji smileys klistermærke - TenStickers">
            <a:extLst>
              <a:ext uri="{FF2B5EF4-FFF2-40B4-BE49-F238E27FC236}">
                <a16:creationId xmlns:a16="http://schemas.microsoft.com/office/drawing/2014/main" id="{6B2E46AB-E54C-F364-FD93-B9A16B02C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179" y="3320660"/>
            <a:ext cx="3277344" cy="3291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ygning Forbudt - Sticker | Forbudsskilte - Runde">
            <a:extLst>
              <a:ext uri="{FF2B5EF4-FFF2-40B4-BE49-F238E27FC236}">
                <a16:creationId xmlns:a16="http://schemas.microsoft.com/office/drawing/2014/main" id="{DD81E86F-AA82-33FC-C3E9-B2012CEFD6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430" y="1512442"/>
            <a:ext cx="2808312" cy="28083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troom sign. Male and female toilet icon denoting restroom facilities for  both men and women. Lady and a man WC emblem. Lavatory symbol on white  background. Stock Vector Illustration Stock-vektor | Adobe">
            <a:extLst>
              <a:ext uri="{FF2B5EF4-FFF2-40B4-BE49-F238E27FC236}">
                <a16:creationId xmlns:a16="http://schemas.microsoft.com/office/drawing/2014/main" id="{EDFB33E8-1824-5892-9360-355A2072AB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446951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191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DBFB191E-5EBE-D9ED-91A2-2A14432FB0C3}"/>
              </a:ext>
            </a:extLst>
          </p:cNvPr>
          <p:cNvSpPr txBox="1"/>
          <p:nvPr/>
        </p:nvSpPr>
        <p:spPr>
          <a:xfrm>
            <a:off x="0" y="332656"/>
            <a:ext cx="8892480" cy="1477328"/>
          </a:xfrm>
          <a:prstGeom prst="rect">
            <a:avLst/>
          </a:prstGeom>
          <a:noFill/>
        </p:spPr>
        <p:txBody>
          <a:bodyPr wrap="square" rtlCol="0">
            <a:spAutoFit/>
          </a:bodyPr>
          <a:lstStyle/>
          <a:p>
            <a:r>
              <a:rPr lang="da-DK" b="1" dirty="0"/>
              <a:t>Fortolkningsrum: </a:t>
            </a:r>
            <a:r>
              <a:rPr lang="da-DK" dirty="0"/>
              <a:t>I hvilken grad formidler værket en meget tydelig historie, budskab eller stemning? I hvilken grad er der plads til beskueren selv indlæser betydning i værket? </a:t>
            </a:r>
          </a:p>
          <a:p>
            <a:endParaRPr lang="da-DK" b="1" dirty="0"/>
          </a:p>
          <a:p>
            <a:endParaRPr lang="da-DK" b="1" dirty="0"/>
          </a:p>
          <a:p>
            <a:endParaRPr lang="da-DK" b="1" dirty="0"/>
          </a:p>
        </p:txBody>
      </p:sp>
      <p:pic>
        <p:nvPicPr>
          <p:cNvPr id="1028" name="Picture 4" descr="Rygning forbudt">
            <a:extLst>
              <a:ext uri="{FF2B5EF4-FFF2-40B4-BE49-F238E27FC236}">
                <a16:creationId xmlns:a16="http://schemas.microsoft.com/office/drawing/2014/main" id="{113E6E1B-4F7D-7F0B-E3A1-ACCFC0731F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852936"/>
            <a:ext cx="1872208" cy="18638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ca-Cola tilsat kaffe skal ud i hele verden">
            <a:extLst>
              <a:ext uri="{FF2B5EF4-FFF2-40B4-BE49-F238E27FC236}">
                <a16:creationId xmlns:a16="http://schemas.microsoft.com/office/drawing/2014/main" id="{03563E62-A2F6-AF4F-363E-02D8AE69F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869160"/>
            <a:ext cx="2274706" cy="1703834"/>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a:extLst>
              <a:ext uri="{FF2B5EF4-FFF2-40B4-BE49-F238E27FC236}">
                <a16:creationId xmlns:a16="http://schemas.microsoft.com/office/drawing/2014/main" id="{FA9AE0DC-BB81-5964-A2B0-D960DFA046C3}"/>
              </a:ext>
            </a:extLst>
          </p:cNvPr>
          <p:cNvPicPr>
            <a:picLocks noChangeAspect="1"/>
          </p:cNvPicPr>
          <p:nvPr/>
        </p:nvPicPr>
        <p:blipFill>
          <a:blip r:embed="rId4"/>
          <a:stretch>
            <a:fillRect/>
          </a:stretch>
        </p:blipFill>
        <p:spPr>
          <a:xfrm>
            <a:off x="2627784" y="3717032"/>
            <a:ext cx="2304256" cy="2949447"/>
          </a:xfrm>
          <a:prstGeom prst="rect">
            <a:avLst/>
          </a:prstGeom>
        </p:spPr>
      </p:pic>
      <p:pic>
        <p:nvPicPr>
          <p:cNvPr id="5" name="Billede 4">
            <a:extLst>
              <a:ext uri="{FF2B5EF4-FFF2-40B4-BE49-F238E27FC236}">
                <a16:creationId xmlns:a16="http://schemas.microsoft.com/office/drawing/2014/main" id="{5A505788-E685-15F0-2C34-75FFF55B699B}"/>
              </a:ext>
            </a:extLst>
          </p:cNvPr>
          <p:cNvPicPr>
            <a:picLocks noChangeAspect="1"/>
          </p:cNvPicPr>
          <p:nvPr/>
        </p:nvPicPr>
        <p:blipFill>
          <a:blip r:embed="rId5"/>
          <a:stretch>
            <a:fillRect/>
          </a:stretch>
        </p:blipFill>
        <p:spPr>
          <a:xfrm>
            <a:off x="5580112" y="2276872"/>
            <a:ext cx="2736304" cy="2275196"/>
          </a:xfrm>
          <a:prstGeom prst="rect">
            <a:avLst/>
          </a:prstGeom>
        </p:spPr>
      </p:pic>
      <p:pic>
        <p:nvPicPr>
          <p:cNvPr id="6" name="Billede 5">
            <a:extLst>
              <a:ext uri="{FF2B5EF4-FFF2-40B4-BE49-F238E27FC236}">
                <a16:creationId xmlns:a16="http://schemas.microsoft.com/office/drawing/2014/main" id="{2BBC634C-F5B6-64C3-26D3-8F2C9864A0D5}"/>
              </a:ext>
            </a:extLst>
          </p:cNvPr>
          <p:cNvPicPr>
            <a:picLocks noChangeAspect="1"/>
          </p:cNvPicPr>
          <p:nvPr/>
        </p:nvPicPr>
        <p:blipFill>
          <a:blip r:embed="rId6"/>
          <a:stretch>
            <a:fillRect/>
          </a:stretch>
        </p:blipFill>
        <p:spPr>
          <a:xfrm>
            <a:off x="5436096" y="4581128"/>
            <a:ext cx="3168352" cy="2113743"/>
          </a:xfrm>
          <a:prstGeom prst="rect">
            <a:avLst/>
          </a:prstGeom>
        </p:spPr>
      </p:pic>
      <p:sp>
        <p:nvSpPr>
          <p:cNvPr id="7" name="Tekstfelt 6">
            <a:extLst>
              <a:ext uri="{FF2B5EF4-FFF2-40B4-BE49-F238E27FC236}">
                <a16:creationId xmlns:a16="http://schemas.microsoft.com/office/drawing/2014/main" id="{E943DB23-F652-057D-575D-04F9DE2D2B74}"/>
              </a:ext>
            </a:extLst>
          </p:cNvPr>
          <p:cNvSpPr txBox="1"/>
          <p:nvPr/>
        </p:nvSpPr>
        <p:spPr>
          <a:xfrm>
            <a:off x="0" y="1412776"/>
            <a:ext cx="8820472" cy="369332"/>
          </a:xfrm>
          <a:prstGeom prst="rect">
            <a:avLst/>
          </a:prstGeom>
          <a:noFill/>
        </p:spPr>
        <p:txBody>
          <a:bodyPr wrap="square" rtlCol="0">
            <a:spAutoFit/>
          </a:bodyPr>
          <a:lstStyle/>
          <a:p>
            <a:r>
              <a:rPr lang="da-DK" b="1" dirty="0"/>
              <a:t>Lille fortolkningsrum				  Stort fortolkningsrum     </a:t>
            </a:r>
          </a:p>
        </p:txBody>
      </p:sp>
    </p:spTree>
    <p:extLst>
      <p:ext uri="{BB962C8B-B14F-4D97-AF65-F5344CB8AC3E}">
        <p14:creationId xmlns:p14="http://schemas.microsoft.com/office/powerpoint/2010/main" val="3849694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55BECD6C-B318-157E-3BE7-42C0147BFD27}"/>
              </a:ext>
            </a:extLst>
          </p:cNvPr>
          <p:cNvSpPr txBox="1"/>
          <p:nvPr/>
        </p:nvSpPr>
        <p:spPr>
          <a:xfrm>
            <a:off x="395536" y="548680"/>
            <a:ext cx="7272808" cy="646331"/>
          </a:xfrm>
          <a:prstGeom prst="rect">
            <a:avLst/>
          </a:prstGeom>
          <a:noFill/>
        </p:spPr>
        <p:txBody>
          <a:bodyPr wrap="square" rtlCol="0">
            <a:spAutoFit/>
          </a:bodyPr>
          <a:lstStyle/>
          <a:p>
            <a:r>
              <a:rPr lang="da-DK" b="1" dirty="0"/>
              <a:t>Titlens betydning for beskuerens afkodning/fortolkning af værket.</a:t>
            </a:r>
          </a:p>
          <a:p>
            <a:r>
              <a:rPr lang="da-DK" dirty="0"/>
              <a:t> </a:t>
            </a:r>
          </a:p>
        </p:txBody>
      </p:sp>
      <p:sp>
        <p:nvSpPr>
          <p:cNvPr id="3" name="Tekstfelt 2">
            <a:extLst>
              <a:ext uri="{FF2B5EF4-FFF2-40B4-BE49-F238E27FC236}">
                <a16:creationId xmlns:a16="http://schemas.microsoft.com/office/drawing/2014/main" id="{85E7C7F1-47DE-1E47-7629-AFF8FC5B87B8}"/>
              </a:ext>
            </a:extLst>
          </p:cNvPr>
          <p:cNvSpPr txBox="1"/>
          <p:nvPr/>
        </p:nvSpPr>
        <p:spPr>
          <a:xfrm>
            <a:off x="107504" y="1412776"/>
            <a:ext cx="2592288" cy="2031325"/>
          </a:xfrm>
          <a:prstGeom prst="rect">
            <a:avLst/>
          </a:prstGeom>
          <a:noFill/>
        </p:spPr>
        <p:txBody>
          <a:bodyPr wrap="square" rtlCol="0">
            <a:spAutoFit/>
          </a:bodyPr>
          <a:lstStyle/>
          <a:p>
            <a:r>
              <a:rPr lang="da-DK" dirty="0"/>
              <a:t>Titlen kan være </a:t>
            </a:r>
            <a:r>
              <a:rPr lang="da-DK" b="1" dirty="0"/>
              <a:t>forankrende</a:t>
            </a:r>
          </a:p>
          <a:p>
            <a:r>
              <a:rPr lang="da-DK" dirty="0"/>
              <a:t>Dvs. referere til noget  beskueren kan se i billedet og dermed styre beskueren i retning af en fortolkning. </a:t>
            </a:r>
          </a:p>
        </p:txBody>
      </p:sp>
      <p:sp>
        <p:nvSpPr>
          <p:cNvPr id="4" name="Tekstfelt 3">
            <a:extLst>
              <a:ext uri="{FF2B5EF4-FFF2-40B4-BE49-F238E27FC236}">
                <a16:creationId xmlns:a16="http://schemas.microsoft.com/office/drawing/2014/main" id="{7E6BB490-9136-86BA-CB82-846659C2D520}"/>
              </a:ext>
            </a:extLst>
          </p:cNvPr>
          <p:cNvSpPr txBox="1"/>
          <p:nvPr/>
        </p:nvSpPr>
        <p:spPr>
          <a:xfrm>
            <a:off x="2843808" y="1340768"/>
            <a:ext cx="3528392" cy="1477328"/>
          </a:xfrm>
          <a:prstGeom prst="rect">
            <a:avLst/>
          </a:prstGeom>
          <a:noFill/>
        </p:spPr>
        <p:txBody>
          <a:bodyPr wrap="square" rtlCol="0">
            <a:spAutoFit/>
          </a:bodyPr>
          <a:lstStyle/>
          <a:p>
            <a:r>
              <a:rPr lang="da-DK" dirty="0"/>
              <a:t>Titlen kan være </a:t>
            </a:r>
            <a:r>
              <a:rPr lang="da-DK" b="1" dirty="0"/>
              <a:t>afløsende</a:t>
            </a:r>
            <a:r>
              <a:rPr lang="da-DK" dirty="0"/>
              <a:t>  </a:t>
            </a:r>
            <a:br>
              <a:rPr lang="da-DK" dirty="0"/>
            </a:br>
            <a:r>
              <a:rPr lang="da-DK" dirty="0"/>
              <a:t>Dvs. supplerer værket med en  betydning man ikke umiddelbart kan se i værket. </a:t>
            </a:r>
            <a:br>
              <a:rPr lang="da-DK" dirty="0"/>
            </a:br>
            <a:endParaRPr lang="da-DK" dirty="0"/>
          </a:p>
        </p:txBody>
      </p:sp>
      <p:sp>
        <p:nvSpPr>
          <p:cNvPr id="6" name="Tekstfelt 5">
            <a:extLst>
              <a:ext uri="{FF2B5EF4-FFF2-40B4-BE49-F238E27FC236}">
                <a16:creationId xmlns:a16="http://schemas.microsoft.com/office/drawing/2014/main" id="{6B115BAA-0548-376C-949A-69785521FDA5}"/>
              </a:ext>
            </a:extLst>
          </p:cNvPr>
          <p:cNvSpPr txBox="1"/>
          <p:nvPr/>
        </p:nvSpPr>
        <p:spPr>
          <a:xfrm>
            <a:off x="1115616" y="6381328"/>
            <a:ext cx="2304256" cy="369332"/>
          </a:xfrm>
          <a:prstGeom prst="rect">
            <a:avLst/>
          </a:prstGeom>
          <a:noFill/>
        </p:spPr>
        <p:txBody>
          <a:bodyPr wrap="square" rtlCol="0">
            <a:spAutoFit/>
          </a:bodyPr>
          <a:lstStyle/>
          <a:p>
            <a:r>
              <a:rPr lang="da-DK" dirty="0"/>
              <a:t> </a:t>
            </a:r>
          </a:p>
        </p:txBody>
      </p:sp>
      <p:sp>
        <p:nvSpPr>
          <p:cNvPr id="7" name="Tekstfelt 6">
            <a:extLst>
              <a:ext uri="{FF2B5EF4-FFF2-40B4-BE49-F238E27FC236}">
                <a16:creationId xmlns:a16="http://schemas.microsoft.com/office/drawing/2014/main" id="{00B9F61E-378C-6BF7-D70F-37477F57EE20}"/>
              </a:ext>
            </a:extLst>
          </p:cNvPr>
          <p:cNvSpPr txBox="1"/>
          <p:nvPr/>
        </p:nvSpPr>
        <p:spPr>
          <a:xfrm>
            <a:off x="6516216" y="1268760"/>
            <a:ext cx="2376264" cy="1477328"/>
          </a:xfrm>
          <a:prstGeom prst="rect">
            <a:avLst/>
          </a:prstGeom>
          <a:noFill/>
        </p:spPr>
        <p:txBody>
          <a:bodyPr wrap="square" rtlCol="0">
            <a:spAutoFit/>
          </a:bodyPr>
          <a:lstStyle/>
          <a:p>
            <a:r>
              <a:rPr lang="da-DK" dirty="0"/>
              <a:t>Titlen kan være </a:t>
            </a:r>
            <a:r>
              <a:rPr lang="da-DK" b="1" dirty="0"/>
              <a:t>helt neutral eller åben </a:t>
            </a:r>
            <a:r>
              <a:rPr lang="da-DK" dirty="0"/>
              <a:t>og dermed signalere at beskueren står frit til selv at fortolke værket</a:t>
            </a:r>
          </a:p>
        </p:txBody>
      </p:sp>
      <p:pic>
        <p:nvPicPr>
          <p:cNvPr id="8" name="Picture 2" descr="Munk ved havet” af Caspar David Friedrich som plakat | Posterlounge">
            <a:extLst>
              <a:ext uri="{FF2B5EF4-FFF2-40B4-BE49-F238E27FC236}">
                <a16:creationId xmlns:a16="http://schemas.microsoft.com/office/drawing/2014/main" id="{0FDA0526-41BB-78CD-D70B-F0BF637CF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01008"/>
            <a:ext cx="3131840" cy="2367670"/>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7BC27C34-C143-918D-04EC-394E103D30AC}"/>
              </a:ext>
            </a:extLst>
          </p:cNvPr>
          <p:cNvSpPr txBox="1"/>
          <p:nvPr/>
        </p:nvSpPr>
        <p:spPr>
          <a:xfrm>
            <a:off x="107504" y="5805264"/>
            <a:ext cx="2880320" cy="523220"/>
          </a:xfrm>
          <a:prstGeom prst="rect">
            <a:avLst/>
          </a:prstGeom>
          <a:noFill/>
        </p:spPr>
        <p:txBody>
          <a:bodyPr wrap="square" rtlCol="0">
            <a:spAutoFit/>
          </a:bodyPr>
          <a:lstStyle/>
          <a:p>
            <a:endParaRPr lang="da-DK" sz="1400" dirty="0"/>
          </a:p>
          <a:p>
            <a:r>
              <a:rPr lang="da-DK" sz="1400" dirty="0"/>
              <a:t>C.D Friedrich: Munken ved havet</a:t>
            </a:r>
          </a:p>
        </p:txBody>
      </p:sp>
      <p:pic>
        <p:nvPicPr>
          <p:cNvPr id="10" name="Picture 2" descr="OPLEV: Sympoiesis af Nana Francisca Schottländer - Liselund Laboratorium  Møn - Metropolis">
            <a:extLst>
              <a:ext uri="{FF2B5EF4-FFF2-40B4-BE49-F238E27FC236}">
                <a16:creationId xmlns:a16="http://schemas.microsoft.com/office/drawing/2014/main" id="{9CEBF284-FB21-AD65-41EC-ACD2032EA8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3789040"/>
            <a:ext cx="2902639" cy="1921990"/>
          </a:xfrm>
          <a:prstGeom prst="rect">
            <a:avLst/>
          </a:prstGeom>
          <a:noFill/>
          <a:extLst>
            <a:ext uri="{909E8E84-426E-40DD-AFC4-6F175D3DCCD1}">
              <a14:hiddenFill xmlns:a14="http://schemas.microsoft.com/office/drawing/2010/main">
                <a:solidFill>
                  <a:srgbClr val="FFFFFF"/>
                </a:solidFill>
              </a14:hiddenFill>
            </a:ext>
          </a:extLst>
        </p:spPr>
      </p:pic>
      <p:sp>
        <p:nvSpPr>
          <p:cNvPr id="11" name="Tekstfelt 10">
            <a:extLst>
              <a:ext uri="{FF2B5EF4-FFF2-40B4-BE49-F238E27FC236}">
                <a16:creationId xmlns:a16="http://schemas.microsoft.com/office/drawing/2014/main" id="{1C9ED3FE-E6C8-F317-E5F9-A83A8A16FD46}"/>
              </a:ext>
            </a:extLst>
          </p:cNvPr>
          <p:cNvSpPr txBox="1"/>
          <p:nvPr/>
        </p:nvSpPr>
        <p:spPr>
          <a:xfrm>
            <a:off x="3203848" y="5877272"/>
            <a:ext cx="2808312" cy="307777"/>
          </a:xfrm>
          <a:prstGeom prst="rect">
            <a:avLst/>
          </a:prstGeom>
          <a:noFill/>
        </p:spPr>
        <p:txBody>
          <a:bodyPr wrap="square" rtlCol="0">
            <a:spAutoFit/>
          </a:bodyPr>
          <a:lstStyle/>
          <a:p>
            <a:r>
              <a:rPr lang="da-DK" sz="1400" dirty="0"/>
              <a:t>NF. </a:t>
            </a:r>
            <a:r>
              <a:rPr lang="da-DK" sz="1400" dirty="0" err="1"/>
              <a:t>Schottländer</a:t>
            </a:r>
            <a:r>
              <a:rPr lang="da-DK" sz="1400" dirty="0"/>
              <a:t>: </a:t>
            </a:r>
            <a:r>
              <a:rPr lang="da-DK" sz="1400" dirty="0" err="1"/>
              <a:t>Sympoiesis</a:t>
            </a:r>
            <a:endParaRPr lang="da-DK" sz="1400" dirty="0"/>
          </a:p>
        </p:txBody>
      </p:sp>
      <p:pic>
        <p:nvPicPr>
          <p:cNvPr id="2050" name="Picture 2" descr="Uden titel, 1931, Vilhelm Bjerke Petersen | SMK Open">
            <a:extLst>
              <a:ext uri="{FF2B5EF4-FFF2-40B4-BE49-F238E27FC236}">
                <a16:creationId xmlns:a16="http://schemas.microsoft.com/office/drawing/2014/main" id="{6DA147FC-77E6-48F8-1FC6-EBA0859881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3680" y="3276390"/>
            <a:ext cx="2333059" cy="2592288"/>
          </a:xfrm>
          <a:prstGeom prst="rect">
            <a:avLst/>
          </a:prstGeom>
          <a:noFill/>
          <a:extLst>
            <a:ext uri="{909E8E84-426E-40DD-AFC4-6F175D3DCCD1}">
              <a14:hiddenFill xmlns:a14="http://schemas.microsoft.com/office/drawing/2010/main">
                <a:solidFill>
                  <a:srgbClr val="FFFFFF"/>
                </a:solidFill>
              </a14:hiddenFill>
            </a:ext>
          </a:extLst>
        </p:spPr>
      </p:pic>
      <p:sp>
        <p:nvSpPr>
          <p:cNvPr id="12" name="Tekstfelt 11">
            <a:extLst>
              <a:ext uri="{FF2B5EF4-FFF2-40B4-BE49-F238E27FC236}">
                <a16:creationId xmlns:a16="http://schemas.microsoft.com/office/drawing/2014/main" id="{092D527F-E7D6-37E0-9775-BD12916531B5}"/>
              </a:ext>
            </a:extLst>
          </p:cNvPr>
          <p:cNvSpPr txBox="1"/>
          <p:nvPr/>
        </p:nvSpPr>
        <p:spPr>
          <a:xfrm>
            <a:off x="6444208" y="5949280"/>
            <a:ext cx="2376264" cy="307777"/>
          </a:xfrm>
          <a:prstGeom prst="rect">
            <a:avLst/>
          </a:prstGeom>
          <a:noFill/>
        </p:spPr>
        <p:txBody>
          <a:bodyPr wrap="square" rtlCol="0">
            <a:spAutoFit/>
          </a:bodyPr>
          <a:lstStyle/>
          <a:p>
            <a:r>
              <a:rPr lang="da-DK" sz="1400" dirty="0"/>
              <a:t>W.B Pedersen: ”Uden titel”</a:t>
            </a:r>
          </a:p>
        </p:txBody>
      </p:sp>
    </p:spTree>
    <p:extLst>
      <p:ext uri="{BB962C8B-B14F-4D97-AF65-F5344CB8AC3E}">
        <p14:creationId xmlns:p14="http://schemas.microsoft.com/office/powerpoint/2010/main" val="2837354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03EEE371-B53F-73DD-4967-EAC1BAD5F265}"/>
              </a:ext>
            </a:extLst>
          </p:cNvPr>
          <p:cNvSpPr txBox="1"/>
          <p:nvPr/>
        </p:nvSpPr>
        <p:spPr>
          <a:xfrm>
            <a:off x="683568" y="692696"/>
            <a:ext cx="7344816" cy="1754326"/>
          </a:xfrm>
          <a:prstGeom prst="rect">
            <a:avLst/>
          </a:prstGeom>
          <a:noFill/>
        </p:spPr>
        <p:txBody>
          <a:bodyPr wrap="square" rtlCol="0">
            <a:spAutoFit/>
          </a:bodyPr>
          <a:lstStyle/>
          <a:p>
            <a:r>
              <a:rPr lang="da-DK" b="1" dirty="0"/>
              <a:t>I dag skal i arbejde med kontraster: </a:t>
            </a:r>
            <a:r>
              <a:rPr lang="da-DK" dirty="0"/>
              <a:t> </a:t>
            </a:r>
            <a:br>
              <a:rPr lang="da-DK" dirty="0"/>
            </a:br>
            <a:r>
              <a:rPr lang="da-DK" dirty="0"/>
              <a:t>Mellem figuration og abstraktion</a:t>
            </a:r>
          </a:p>
          <a:p>
            <a:r>
              <a:rPr lang="da-DK" dirty="0"/>
              <a:t>Mellem lille og stort fortolkningsrum</a:t>
            </a:r>
          </a:p>
          <a:p>
            <a:r>
              <a:rPr lang="da-DK" dirty="0"/>
              <a:t>Mellem farver (</a:t>
            </a:r>
            <a:r>
              <a:rPr lang="da-DK" dirty="0" err="1"/>
              <a:t>komplimentær</a:t>
            </a:r>
            <a:r>
              <a:rPr lang="da-DK" dirty="0"/>
              <a:t>-kontraster)</a:t>
            </a:r>
          </a:p>
          <a:p>
            <a:endParaRPr lang="da-DK" dirty="0"/>
          </a:p>
          <a:p>
            <a:endParaRPr lang="da-DK" dirty="0"/>
          </a:p>
        </p:txBody>
      </p:sp>
      <p:pic>
        <p:nvPicPr>
          <p:cNvPr id="2050" name="Picture 2" descr="Park Have Træ Ikon Miljø Grøn Økologi Vektor Symbol Natur – Stock-vektor">
            <a:extLst>
              <a:ext uri="{FF2B5EF4-FFF2-40B4-BE49-F238E27FC236}">
                <a16:creationId xmlns:a16="http://schemas.microsoft.com/office/drawing/2014/main" id="{A0529F3F-1A25-D8AD-FE09-E5E71CC088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997394"/>
            <a:ext cx="2266839" cy="240844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Økologi Blad Natur Ikon Skitse Stil Stock-vektor af ©iconfinder 534427936">
            <a:extLst>
              <a:ext uri="{FF2B5EF4-FFF2-40B4-BE49-F238E27FC236}">
                <a16:creationId xmlns:a16="http://schemas.microsoft.com/office/drawing/2014/main" id="{D8F9D345-DFD8-1341-1D65-7DB8FEF90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3175" y="4030642"/>
            <a:ext cx="2028825" cy="22479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er Kirkeby obituary | Art | The Guardian">
            <a:extLst>
              <a:ext uri="{FF2B5EF4-FFF2-40B4-BE49-F238E27FC236}">
                <a16:creationId xmlns:a16="http://schemas.microsoft.com/office/drawing/2014/main" id="{B5C768D7-219F-1821-B2DC-01BE7CA2BB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2061" y="2348880"/>
            <a:ext cx="3528392" cy="2642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044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ilbygningen.dk/media/file/396/B_253_Lundbye_landskab_ved_Arres___72_dpi.jpg?11431198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2852936"/>
            <a:ext cx="4608512" cy="3732192"/>
          </a:xfrm>
          <a:prstGeom prst="rect">
            <a:avLst/>
          </a:prstGeom>
          <a:noFill/>
          <a:extLst>
            <a:ext uri="{909E8E84-426E-40DD-AFC4-6F175D3DCCD1}">
              <a14:hiddenFill xmlns:a14="http://schemas.microsoft.com/office/drawing/2010/main">
                <a:solidFill>
                  <a:srgbClr val="FFFFFF"/>
                </a:solidFill>
              </a14:hiddenFill>
            </a:ext>
          </a:extLst>
        </p:spPr>
      </p:pic>
      <p:sp>
        <p:nvSpPr>
          <p:cNvPr id="2" name="Tekstboks 1"/>
          <p:cNvSpPr txBox="1"/>
          <p:nvPr/>
        </p:nvSpPr>
        <p:spPr>
          <a:xfrm>
            <a:off x="0" y="692696"/>
            <a:ext cx="2627784" cy="369332"/>
          </a:xfrm>
          <a:prstGeom prst="rect">
            <a:avLst/>
          </a:prstGeom>
          <a:noFill/>
        </p:spPr>
        <p:txBody>
          <a:bodyPr wrap="square" rtlCol="0">
            <a:spAutoFit/>
          </a:bodyPr>
          <a:lstStyle/>
          <a:p>
            <a:r>
              <a:rPr lang="da-DK" dirty="0"/>
              <a:t>Det store landskabs-rum</a:t>
            </a:r>
          </a:p>
        </p:txBody>
      </p:sp>
      <p:pic>
        <p:nvPicPr>
          <p:cNvPr id="3" name="Billede 2">
            <a:extLst>
              <a:ext uri="{FF2B5EF4-FFF2-40B4-BE49-F238E27FC236}">
                <a16:creationId xmlns:a16="http://schemas.microsoft.com/office/drawing/2014/main" id="{04E47800-4659-4914-81D8-44015F983701}"/>
              </a:ext>
            </a:extLst>
          </p:cNvPr>
          <p:cNvPicPr>
            <a:picLocks noChangeAspect="1"/>
          </p:cNvPicPr>
          <p:nvPr/>
        </p:nvPicPr>
        <p:blipFill>
          <a:blip r:embed="rId3"/>
          <a:stretch>
            <a:fillRect/>
          </a:stretch>
        </p:blipFill>
        <p:spPr>
          <a:xfrm>
            <a:off x="170885" y="1545745"/>
            <a:ext cx="3888431" cy="4979599"/>
          </a:xfrm>
          <a:prstGeom prst="rect">
            <a:avLst/>
          </a:prstGeom>
        </p:spPr>
      </p:pic>
      <p:pic>
        <p:nvPicPr>
          <p:cNvPr id="6" name="Pladsholder til indhold 3" descr="Et billede, der indeholder tekst, maleri, tegning&#10;&#10;Automatisk genereret beskrivelse">
            <a:hlinkClick r:id="rId4"/>
            <a:extLst>
              <a:ext uri="{FF2B5EF4-FFF2-40B4-BE49-F238E27FC236}">
                <a16:creationId xmlns:a16="http://schemas.microsoft.com/office/drawing/2014/main" id="{92BDD664-A3A7-4D95-B1C4-9597BFF935E3}"/>
              </a:ext>
            </a:extLst>
          </p:cNvPr>
          <p:cNvPicPr>
            <a:picLocks/>
          </p:cNvPicPr>
          <p:nvPr/>
        </p:nvPicPr>
        <p:blipFill rotWithShape="1">
          <a:blip r:embed="rId5">
            <a:extLst>
              <a:ext uri="{28A0092B-C50C-407E-A947-70E740481C1C}">
                <a14:useLocalDpi xmlns:a14="http://schemas.microsoft.com/office/drawing/2010/main" val="0"/>
              </a:ext>
            </a:extLst>
          </a:blip>
          <a:srcRect t="6177" r="1" b="1"/>
          <a:stretch/>
        </p:blipFill>
        <p:spPr bwMode="auto">
          <a:xfrm>
            <a:off x="4355976" y="0"/>
            <a:ext cx="3888432" cy="3540835"/>
          </a:xfrm>
          <a:prstGeom prst="rect">
            <a:avLst/>
          </a:prstGeom>
          <a:noFill/>
          <a:effectLst/>
        </p:spPr>
      </p:pic>
    </p:spTree>
    <p:extLst>
      <p:ext uri="{BB962C8B-B14F-4D97-AF65-F5344CB8AC3E}">
        <p14:creationId xmlns:p14="http://schemas.microsoft.com/office/powerpoint/2010/main" val="1116445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www.ibiblio.org/wm/paint/auth/monet/waterlilies/monet.wl-gre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567858"/>
            <a:ext cx="5760028" cy="3722283"/>
          </a:xfrm>
          <a:prstGeom prst="rect">
            <a:avLst/>
          </a:prstGeom>
          <a:noFill/>
          <a:extLst>
            <a:ext uri="{909E8E84-426E-40DD-AFC4-6F175D3DCCD1}">
              <a14:hiddenFill xmlns:a14="http://schemas.microsoft.com/office/drawing/2010/main">
                <a:solidFill>
                  <a:srgbClr val="FFFFFF"/>
                </a:solidFill>
              </a14:hiddenFill>
            </a:ext>
          </a:extLst>
        </p:spPr>
      </p:pic>
      <p:sp>
        <p:nvSpPr>
          <p:cNvPr id="2" name="Tekstboks 1"/>
          <p:cNvSpPr txBox="1"/>
          <p:nvPr/>
        </p:nvSpPr>
        <p:spPr>
          <a:xfrm>
            <a:off x="0" y="404664"/>
            <a:ext cx="2555776" cy="923330"/>
          </a:xfrm>
          <a:prstGeom prst="rect">
            <a:avLst/>
          </a:prstGeom>
          <a:noFill/>
        </p:spPr>
        <p:txBody>
          <a:bodyPr wrap="square" rtlCol="0">
            <a:spAutoFit/>
          </a:bodyPr>
          <a:lstStyle/>
          <a:p>
            <a:r>
              <a:rPr lang="da-DK" dirty="0"/>
              <a:t>                           Naturindtryk: Tæt på -</a:t>
            </a:r>
          </a:p>
          <a:p>
            <a:r>
              <a:rPr lang="da-DK" dirty="0"/>
              <a:t>Ned i naturen.</a:t>
            </a:r>
          </a:p>
        </p:txBody>
      </p:sp>
      <p:pic>
        <p:nvPicPr>
          <p:cNvPr id="3" name="Billede 2">
            <a:extLst>
              <a:ext uri="{FF2B5EF4-FFF2-40B4-BE49-F238E27FC236}">
                <a16:creationId xmlns:a16="http://schemas.microsoft.com/office/drawing/2014/main" id="{5BDBD83B-E19B-BF72-0F19-CAEF8CD3F23A}"/>
              </a:ext>
            </a:extLst>
          </p:cNvPr>
          <p:cNvPicPr>
            <a:picLocks noChangeAspect="1"/>
          </p:cNvPicPr>
          <p:nvPr/>
        </p:nvPicPr>
        <p:blipFill>
          <a:blip r:embed="rId3"/>
          <a:stretch>
            <a:fillRect/>
          </a:stretch>
        </p:blipFill>
        <p:spPr>
          <a:xfrm>
            <a:off x="-108520" y="1484784"/>
            <a:ext cx="4133289" cy="5687405"/>
          </a:xfrm>
          <a:prstGeom prst="rect">
            <a:avLst/>
          </a:prstGeom>
        </p:spPr>
      </p:pic>
    </p:spTree>
    <p:extLst>
      <p:ext uri="{BB962C8B-B14F-4D97-AF65-F5344CB8AC3E}">
        <p14:creationId xmlns:p14="http://schemas.microsoft.com/office/powerpoint/2010/main" val="86489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39A6A04-02DF-41AF-B476-436B4C62B484}"/>
              </a:ext>
            </a:extLst>
          </p:cNvPr>
          <p:cNvPicPr>
            <a:picLocks noChangeAspect="1"/>
          </p:cNvPicPr>
          <p:nvPr/>
        </p:nvPicPr>
        <p:blipFill>
          <a:blip r:embed="rId2"/>
          <a:stretch>
            <a:fillRect/>
          </a:stretch>
        </p:blipFill>
        <p:spPr>
          <a:xfrm>
            <a:off x="2627784" y="0"/>
            <a:ext cx="4816644" cy="6165304"/>
          </a:xfrm>
          <a:prstGeom prst="rect">
            <a:avLst/>
          </a:prstGeom>
        </p:spPr>
      </p:pic>
      <p:sp>
        <p:nvSpPr>
          <p:cNvPr id="3" name="Tekstfelt 2">
            <a:extLst>
              <a:ext uri="{FF2B5EF4-FFF2-40B4-BE49-F238E27FC236}">
                <a16:creationId xmlns:a16="http://schemas.microsoft.com/office/drawing/2014/main" id="{7C998282-F84F-4BC2-BA1D-E701741CDFB8}"/>
              </a:ext>
            </a:extLst>
          </p:cNvPr>
          <p:cNvSpPr txBox="1"/>
          <p:nvPr/>
        </p:nvSpPr>
        <p:spPr>
          <a:xfrm>
            <a:off x="1907704" y="6237312"/>
            <a:ext cx="7128792" cy="369332"/>
          </a:xfrm>
          <a:prstGeom prst="rect">
            <a:avLst/>
          </a:prstGeom>
          <a:noFill/>
        </p:spPr>
        <p:txBody>
          <a:bodyPr wrap="square" rtlCol="0">
            <a:spAutoFit/>
          </a:bodyPr>
          <a:lstStyle/>
          <a:p>
            <a:r>
              <a:rPr lang="da-DK" dirty="0"/>
              <a:t>Casper David Friedrich: Vandringsmanden over tågehavet, 1818</a:t>
            </a:r>
          </a:p>
        </p:txBody>
      </p:sp>
      <p:sp>
        <p:nvSpPr>
          <p:cNvPr id="4" name="Tekstfelt 3">
            <a:extLst>
              <a:ext uri="{FF2B5EF4-FFF2-40B4-BE49-F238E27FC236}">
                <a16:creationId xmlns:a16="http://schemas.microsoft.com/office/drawing/2014/main" id="{DF2F831F-C325-50C9-A9E2-D07F1A302809}"/>
              </a:ext>
            </a:extLst>
          </p:cNvPr>
          <p:cNvSpPr txBox="1"/>
          <p:nvPr/>
        </p:nvSpPr>
        <p:spPr>
          <a:xfrm>
            <a:off x="395536" y="332656"/>
            <a:ext cx="2592288" cy="646331"/>
          </a:xfrm>
          <a:prstGeom prst="rect">
            <a:avLst/>
          </a:prstGeom>
          <a:noFill/>
        </p:spPr>
        <p:txBody>
          <a:bodyPr wrap="square" rtlCol="0">
            <a:spAutoFit/>
          </a:bodyPr>
          <a:lstStyle/>
          <a:p>
            <a:r>
              <a:rPr lang="da-DK" dirty="0"/>
              <a:t> </a:t>
            </a:r>
          </a:p>
          <a:p>
            <a:endParaRPr lang="da-DK" dirty="0"/>
          </a:p>
        </p:txBody>
      </p:sp>
      <p:sp>
        <p:nvSpPr>
          <p:cNvPr id="5" name="Tekstfelt 4">
            <a:extLst>
              <a:ext uri="{FF2B5EF4-FFF2-40B4-BE49-F238E27FC236}">
                <a16:creationId xmlns:a16="http://schemas.microsoft.com/office/drawing/2014/main" id="{C2B0DB73-2D52-0E20-0979-03F71BB03C1C}"/>
              </a:ext>
            </a:extLst>
          </p:cNvPr>
          <p:cNvSpPr txBox="1"/>
          <p:nvPr/>
        </p:nvSpPr>
        <p:spPr>
          <a:xfrm>
            <a:off x="251520" y="404664"/>
            <a:ext cx="2232248" cy="369332"/>
          </a:xfrm>
          <a:prstGeom prst="rect">
            <a:avLst/>
          </a:prstGeom>
          <a:noFill/>
        </p:spPr>
        <p:txBody>
          <a:bodyPr wrap="square" rtlCol="0">
            <a:spAutoFit/>
          </a:bodyPr>
          <a:lstStyle/>
          <a:p>
            <a:r>
              <a:rPr lang="da-DK" dirty="0"/>
              <a:t>Romantikken: </a:t>
            </a:r>
          </a:p>
        </p:txBody>
      </p:sp>
    </p:spTree>
    <p:extLst>
      <p:ext uri="{BB962C8B-B14F-4D97-AF65-F5344CB8AC3E}">
        <p14:creationId xmlns:p14="http://schemas.microsoft.com/office/powerpoint/2010/main" val="4059179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unk ved havet” af Caspar David Friedrich som plakat | Posterlounge">
            <a:extLst>
              <a:ext uri="{FF2B5EF4-FFF2-40B4-BE49-F238E27FC236}">
                <a16:creationId xmlns:a16="http://schemas.microsoft.com/office/drawing/2014/main" id="{1C2A3EF2-BD5B-4081-9830-9B531F3F66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15416"/>
            <a:ext cx="8611952" cy="6510636"/>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69FEC84B-DC01-4A4D-AE21-A1698FA44D3D}"/>
              </a:ext>
            </a:extLst>
          </p:cNvPr>
          <p:cNvSpPr txBox="1"/>
          <p:nvPr/>
        </p:nvSpPr>
        <p:spPr>
          <a:xfrm>
            <a:off x="899592" y="6021288"/>
            <a:ext cx="7488832" cy="369332"/>
          </a:xfrm>
          <a:prstGeom prst="rect">
            <a:avLst/>
          </a:prstGeom>
          <a:noFill/>
        </p:spPr>
        <p:txBody>
          <a:bodyPr wrap="square" rtlCol="0">
            <a:spAutoFit/>
          </a:bodyPr>
          <a:lstStyle/>
          <a:p>
            <a:r>
              <a:rPr lang="da-DK" dirty="0"/>
              <a:t>Casper David Friedrich: Munken ved havet, 1810</a:t>
            </a:r>
          </a:p>
        </p:txBody>
      </p:sp>
    </p:spTree>
    <p:extLst>
      <p:ext uri="{BB962C8B-B14F-4D97-AF65-F5344CB8AC3E}">
        <p14:creationId xmlns:p14="http://schemas.microsoft.com/office/powerpoint/2010/main" val="527213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A8E925-E53D-4CE8-B5AD-442D7D0DF617}"/>
              </a:ext>
            </a:extLst>
          </p:cNvPr>
          <p:cNvSpPr>
            <a:spLocks noGrp="1"/>
          </p:cNvSpPr>
          <p:nvPr>
            <p:ph type="title"/>
          </p:nvPr>
        </p:nvSpPr>
        <p:spPr/>
        <p:txBody>
          <a:bodyPr>
            <a:normAutofit/>
          </a:bodyPr>
          <a:lstStyle/>
          <a:p>
            <a:r>
              <a:rPr lang="da-DK" sz="3200"/>
              <a:t>Det sublime </a:t>
            </a:r>
            <a:r>
              <a:rPr lang="da-DK" sz="3200" dirty="0"/>
              <a:t>i romantikkens naturmaleri</a:t>
            </a:r>
          </a:p>
        </p:txBody>
      </p:sp>
      <p:sp>
        <p:nvSpPr>
          <p:cNvPr id="3" name="Pladsholder til indhold 2">
            <a:extLst>
              <a:ext uri="{FF2B5EF4-FFF2-40B4-BE49-F238E27FC236}">
                <a16:creationId xmlns:a16="http://schemas.microsoft.com/office/drawing/2014/main" id="{6A460F5B-68B7-404C-B480-0A539061E55C}"/>
              </a:ext>
            </a:extLst>
          </p:cNvPr>
          <p:cNvSpPr>
            <a:spLocks noGrp="1"/>
          </p:cNvSpPr>
          <p:nvPr>
            <p:ph idx="1"/>
          </p:nvPr>
        </p:nvSpPr>
        <p:spPr/>
        <p:txBody>
          <a:bodyPr>
            <a:noAutofit/>
          </a:bodyPr>
          <a:lstStyle/>
          <a:p>
            <a:r>
              <a:rPr lang="da-DK" sz="2000" dirty="0"/>
              <a:t>Det sublime er kunst der visualiserer </a:t>
            </a:r>
            <a:r>
              <a:rPr lang="da-DK" sz="2000" b="1" dirty="0"/>
              <a:t>en storhed</a:t>
            </a:r>
          </a:p>
          <a:p>
            <a:r>
              <a:rPr lang="da-DK" sz="2000" dirty="0"/>
              <a:t>Kunstnere der arbejder med at skildre det sublime i naturen, forsøger at vise naturens </a:t>
            </a:r>
            <a:r>
              <a:rPr lang="da-DK" sz="2000" dirty="0" err="1"/>
              <a:t>storslåethed</a:t>
            </a:r>
            <a:endParaRPr lang="da-DK" sz="2000" dirty="0"/>
          </a:p>
          <a:p>
            <a:r>
              <a:rPr lang="da-DK" sz="2000" dirty="0"/>
              <a:t>Når noget betager én i en sådan grad at man opsluges fuldstændigt, kan man sige, at det er ”sublimt.”</a:t>
            </a:r>
          </a:p>
          <a:p>
            <a:r>
              <a:rPr lang="da-DK" sz="2000" dirty="0"/>
              <a:t>Det sublime er ikke en målbar størrelse som man kan efterligne eller regne sig frem til. Når man taler om det det sublime i kunsten, taler man om en egenskab ved kunsten, der handler om at vække stærke følelser hos beskueren, som er hinsides fornuft og logik.</a:t>
            </a:r>
          </a:p>
          <a:p>
            <a:r>
              <a:rPr lang="da-DK" sz="2000" dirty="0"/>
              <a:t>Kunstnerne blev optagede af at skildre det sublime i naturen i landskabsmalerier i romantikken (start 1800 tallet) men også kunstnere fra andre perioder arbejder med naturens </a:t>
            </a:r>
            <a:r>
              <a:rPr lang="da-DK" sz="2000" dirty="0" err="1"/>
              <a:t>storslåethed</a:t>
            </a:r>
            <a:r>
              <a:rPr lang="da-DK" sz="2000" dirty="0"/>
              <a:t>,  fx JF Willumsen.</a:t>
            </a:r>
            <a:endParaRPr lang="da-DK" sz="2400" dirty="0"/>
          </a:p>
        </p:txBody>
      </p:sp>
    </p:spTree>
    <p:extLst>
      <p:ext uri="{BB962C8B-B14F-4D97-AF65-F5344CB8AC3E}">
        <p14:creationId xmlns:p14="http://schemas.microsoft.com/office/powerpoint/2010/main" val="2926599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62608-99B0-44D0-8787-1D4C32E683A0}"/>
              </a:ext>
            </a:extLst>
          </p:cNvPr>
          <p:cNvSpPr>
            <a:spLocks noGrp="1"/>
          </p:cNvSpPr>
          <p:nvPr>
            <p:ph type="title"/>
          </p:nvPr>
        </p:nvSpPr>
        <p:spPr>
          <a:xfrm>
            <a:off x="628650" y="1268598"/>
            <a:ext cx="2855390" cy="1671056"/>
          </a:xfrm>
        </p:spPr>
        <p:txBody>
          <a:bodyPr>
            <a:normAutofit/>
          </a:bodyPr>
          <a:lstStyle/>
          <a:p>
            <a:r>
              <a:rPr lang="da-DK" sz="1350"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J.F. Willumsen, </a:t>
            </a:r>
            <a:r>
              <a:rPr lang="da-DK" sz="1350" i="1"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Efter stormen</a:t>
            </a:r>
            <a:r>
              <a:rPr lang="da-DK" sz="1350"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 1905.  </a:t>
            </a:r>
            <a:endParaRPr lang="da-DK" sz="3000" dirty="0"/>
          </a:p>
        </p:txBody>
      </p:sp>
      <p:sp>
        <p:nvSpPr>
          <p:cNvPr id="8" name="Content Placeholder 7">
            <a:extLst>
              <a:ext uri="{FF2B5EF4-FFF2-40B4-BE49-F238E27FC236}">
                <a16:creationId xmlns:a16="http://schemas.microsoft.com/office/drawing/2014/main" id="{1E8C6561-2DBB-411B-B678-4B9B8939839A}"/>
              </a:ext>
            </a:extLst>
          </p:cNvPr>
          <p:cNvSpPr>
            <a:spLocks noGrp="1"/>
          </p:cNvSpPr>
          <p:nvPr>
            <p:ph idx="1"/>
          </p:nvPr>
        </p:nvSpPr>
        <p:spPr>
          <a:xfrm>
            <a:off x="628651" y="3078960"/>
            <a:ext cx="2849569" cy="2357431"/>
          </a:xfrm>
        </p:spPr>
        <p:txBody>
          <a:bodyPr>
            <a:normAutofit/>
          </a:bodyPr>
          <a:lstStyle/>
          <a:p>
            <a:pPr marL="0" indent="0">
              <a:buNone/>
            </a:pPr>
            <a:r>
              <a:rPr lang="en-US" sz="1500" dirty="0"/>
              <a:t> </a:t>
            </a:r>
          </a:p>
        </p:txBody>
      </p:sp>
      <p:pic>
        <p:nvPicPr>
          <p:cNvPr id="4" name="Pladsholder til indhold 3" descr="Et billede, der indeholder tekst, maleri, tegning&#10;&#10;Automatisk genereret beskrivelse">
            <a:hlinkClick r:id="rId2"/>
            <a:extLst>
              <a:ext uri="{FF2B5EF4-FFF2-40B4-BE49-F238E27FC236}">
                <a16:creationId xmlns:a16="http://schemas.microsoft.com/office/drawing/2014/main" id="{B6C0BDD2-80D9-42AC-9CE6-25385EAFECAB}"/>
              </a:ext>
            </a:extLst>
          </p:cNvPr>
          <p:cNvPicPr>
            <a:picLocks/>
          </p:cNvPicPr>
          <p:nvPr/>
        </p:nvPicPr>
        <p:blipFill rotWithShape="1">
          <a:blip r:embed="rId3">
            <a:extLst>
              <a:ext uri="{28A0092B-C50C-407E-A947-70E740481C1C}">
                <a14:useLocalDpi xmlns:a14="http://schemas.microsoft.com/office/drawing/2010/main" val="0"/>
              </a:ext>
            </a:extLst>
          </a:blip>
          <a:srcRect t="6177" r="1" b="1"/>
          <a:stretch/>
        </p:blipFill>
        <p:spPr bwMode="auto">
          <a:xfrm>
            <a:off x="3275856" y="332656"/>
            <a:ext cx="5868144" cy="5616624"/>
          </a:xfrm>
          <a:prstGeom prst="rect">
            <a:avLst/>
          </a:prstGeom>
          <a:noFill/>
          <a:effectLst/>
        </p:spPr>
      </p:pic>
    </p:spTree>
    <p:extLst>
      <p:ext uri="{BB962C8B-B14F-4D97-AF65-F5344CB8AC3E}">
        <p14:creationId xmlns:p14="http://schemas.microsoft.com/office/powerpoint/2010/main" val="244612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A12409E-77AF-4449-A13A-68FBA50BAAD8}"/>
              </a:ext>
            </a:extLst>
          </p:cNvPr>
          <p:cNvPicPr>
            <a:picLocks noChangeAspect="1"/>
          </p:cNvPicPr>
          <p:nvPr/>
        </p:nvPicPr>
        <p:blipFill>
          <a:blip r:embed="rId2"/>
          <a:stretch>
            <a:fillRect/>
          </a:stretch>
        </p:blipFill>
        <p:spPr>
          <a:xfrm>
            <a:off x="539552" y="-7531"/>
            <a:ext cx="6677025" cy="4048125"/>
          </a:xfrm>
          <a:prstGeom prst="rect">
            <a:avLst/>
          </a:prstGeom>
        </p:spPr>
      </p:pic>
      <p:pic>
        <p:nvPicPr>
          <p:cNvPr id="2050" name="Picture 2" descr="Elisabeth i billedekunsten">
            <a:extLst>
              <a:ext uri="{FF2B5EF4-FFF2-40B4-BE49-F238E27FC236}">
                <a16:creationId xmlns:a16="http://schemas.microsoft.com/office/drawing/2014/main" id="{B662458B-C687-42C6-84ED-984E868B8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149969"/>
            <a:ext cx="3442874" cy="270803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orgenlys Vinterlys Høstak i morgentåge Claude Monet malede i 1890-91  mindst 30 billeder af høstakke på forskellige tider a">
            <a:extLst>
              <a:ext uri="{FF2B5EF4-FFF2-40B4-BE49-F238E27FC236}">
                <a16:creationId xmlns:a16="http://schemas.microsoft.com/office/drawing/2014/main" id="{AEF2A215-DAC9-4D22-9F04-DEED27040A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4149080"/>
            <a:ext cx="4499298" cy="2708920"/>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CB5E7681-E1AE-4EB9-A4AE-3BFC4BC61954}"/>
              </a:ext>
            </a:extLst>
          </p:cNvPr>
          <p:cNvSpPr txBox="1"/>
          <p:nvPr/>
        </p:nvSpPr>
        <p:spPr>
          <a:xfrm>
            <a:off x="7380312" y="260648"/>
            <a:ext cx="1763688" cy="2031325"/>
          </a:xfrm>
          <a:prstGeom prst="rect">
            <a:avLst/>
          </a:prstGeom>
          <a:noFill/>
        </p:spPr>
        <p:txBody>
          <a:bodyPr wrap="square" rtlCol="0">
            <a:spAutoFit/>
          </a:bodyPr>
          <a:lstStyle/>
          <a:p>
            <a:r>
              <a:rPr lang="da-DK" dirty="0"/>
              <a:t>Impressionisme:</a:t>
            </a:r>
          </a:p>
          <a:p>
            <a:endParaRPr lang="da-DK" dirty="0"/>
          </a:p>
          <a:p>
            <a:endParaRPr lang="da-DK" dirty="0"/>
          </a:p>
          <a:p>
            <a:r>
              <a:rPr lang="da-DK" dirty="0"/>
              <a:t>Claude Monet: Serie af høstakke 1890-92</a:t>
            </a:r>
          </a:p>
          <a:p>
            <a:endParaRPr lang="da-DK" dirty="0"/>
          </a:p>
        </p:txBody>
      </p:sp>
    </p:spTree>
    <p:extLst>
      <p:ext uri="{BB962C8B-B14F-4D97-AF65-F5344CB8AC3E}">
        <p14:creationId xmlns:p14="http://schemas.microsoft.com/office/powerpoint/2010/main" val="253062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tmight.com/albums/2011-02-07/art-upload-2/m/Monet-Claude-Oscar/Claude-Monet-Autumn-at-Argenteu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8640"/>
            <a:ext cx="7141984" cy="5325850"/>
          </a:xfrm>
          <a:prstGeom prst="rect">
            <a:avLst/>
          </a:prstGeom>
          <a:noFill/>
          <a:extLst>
            <a:ext uri="{909E8E84-426E-40DD-AFC4-6F175D3DCCD1}">
              <a14:hiddenFill xmlns:a14="http://schemas.microsoft.com/office/drawing/2010/main">
                <a:solidFill>
                  <a:srgbClr val="FFFFFF"/>
                </a:solidFill>
              </a14:hiddenFill>
            </a:ext>
          </a:extLst>
        </p:spPr>
      </p:pic>
      <p:sp>
        <p:nvSpPr>
          <p:cNvPr id="2" name="Tekstboks 1"/>
          <p:cNvSpPr txBox="1"/>
          <p:nvPr/>
        </p:nvSpPr>
        <p:spPr>
          <a:xfrm>
            <a:off x="1331640" y="6093296"/>
            <a:ext cx="5904656" cy="646331"/>
          </a:xfrm>
          <a:prstGeom prst="rect">
            <a:avLst/>
          </a:prstGeom>
          <a:noFill/>
        </p:spPr>
        <p:txBody>
          <a:bodyPr wrap="square" rtlCol="0">
            <a:spAutoFit/>
          </a:bodyPr>
          <a:lstStyle/>
          <a:p>
            <a:endParaRPr lang="da-DK" dirty="0"/>
          </a:p>
          <a:p>
            <a:r>
              <a:rPr lang="da-DK" dirty="0"/>
              <a:t>Claude Monet: Efterår i </a:t>
            </a:r>
            <a:r>
              <a:rPr lang="da-DK" dirty="0" err="1"/>
              <a:t>Argenteul</a:t>
            </a:r>
            <a:r>
              <a:rPr lang="da-DK" dirty="0"/>
              <a:t>, 1880</a:t>
            </a:r>
          </a:p>
        </p:txBody>
      </p:sp>
    </p:spTree>
    <p:extLst>
      <p:ext uri="{BB962C8B-B14F-4D97-AF65-F5344CB8AC3E}">
        <p14:creationId xmlns:p14="http://schemas.microsoft.com/office/powerpoint/2010/main" val="3429956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4B88D81-83CA-AD39-4A97-E3263008E5CD}"/>
              </a:ext>
            </a:extLst>
          </p:cNvPr>
          <p:cNvSpPr txBox="1"/>
          <p:nvPr/>
        </p:nvSpPr>
        <p:spPr>
          <a:xfrm>
            <a:off x="827584" y="764704"/>
            <a:ext cx="6336704" cy="4524315"/>
          </a:xfrm>
          <a:prstGeom prst="rect">
            <a:avLst/>
          </a:prstGeom>
          <a:noFill/>
        </p:spPr>
        <p:txBody>
          <a:bodyPr wrap="square" rtlCol="0">
            <a:spAutoFit/>
          </a:bodyPr>
          <a:lstStyle/>
          <a:p>
            <a:r>
              <a:rPr lang="da-DK" b="1" dirty="0"/>
              <a:t>Impressionisternes sansning af naturen: Iagttagelsen af lyset og farven</a:t>
            </a:r>
          </a:p>
          <a:p>
            <a:endParaRPr lang="da-DK" b="1" dirty="0"/>
          </a:p>
          <a:p>
            <a:r>
              <a:rPr lang="da-DK" dirty="0"/>
              <a:t>Friluftsmaleri</a:t>
            </a:r>
          </a:p>
          <a:p>
            <a:endParaRPr lang="da-DK" dirty="0"/>
          </a:p>
          <a:p>
            <a:r>
              <a:rPr lang="da-DK" dirty="0"/>
              <a:t>Naturen som den fremstår for kunstneren i det øjeblik han/hun maler. </a:t>
            </a:r>
          </a:p>
          <a:p>
            <a:endParaRPr lang="da-DK" dirty="0"/>
          </a:p>
          <a:p>
            <a:r>
              <a:rPr lang="da-DK" dirty="0"/>
              <a:t>Opmærksomheden på lyset og farvens forandring for øjnene af kunstneren.</a:t>
            </a:r>
          </a:p>
          <a:p>
            <a:endParaRPr lang="da-DK" dirty="0"/>
          </a:p>
          <a:p>
            <a:r>
              <a:rPr lang="da-DK" dirty="0"/>
              <a:t>Farven lægges på i små løse strøg </a:t>
            </a:r>
            <a:br>
              <a:rPr lang="da-DK" dirty="0"/>
            </a:br>
            <a:endParaRPr lang="da-DK" dirty="0"/>
          </a:p>
          <a:p>
            <a:r>
              <a:rPr lang="da-DK" dirty="0"/>
              <a:t>I stedet for at bruge brunt og gråt som skygge, bruges </a:t>
            </a:r>
            <a:r>
              <a:rPr lang="da-DK" dirty="0" err="1"/>
              <a:t>komplimentærkontraster</a:t>
            </a:r>
            <a:r>
              <a:rPr lang="da-DK" dirty="0"/>
              <a:t>, hvilket får værkerne til at fremstå som flimrende lyshav</a:t>
            </a:r>
          </a:p>
        </p:txBody>
      </p:sp>
    </p:spTree>
    <p:extLst>
      <p:ext uri="{BB962C8B-B14F-4D97-AF65-F5344CB8AC3E}">
        <p14:creationId xmlns:p14="http://schemas.microsoft.com/office/powerpoint/2010/main" val="2088197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C6FE408-8FFD-A3D9-4D48-300FA01971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88640"/>
            <a:ext cx="8332899" cy="5741888"/>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E167377B-0C4E-2900-F0B9-B9FFFF5094C6}"/>
              </a:ext>
            </a:extLst>
          </p:cNvPr>
          <p:cNvSpPr txBox="1"/>
          <p:nvPr/>
        </p:nvSpPr>
        <p:spPr>
          <a:xfrm>
            <a:off x="539552" y="6165304"/>
            <a:ext cx="3744416" cy="369332"/>
          </a:xfrm>
          <a:prstGeom prst="rect">
            <a:avLst/>
          </a:prstGeom>
          <a:noFill/>
        </p:spPr>
        <p:txBody>
          <a:bodyPr wrap="square" rtlCol="0">
            <a:spAutoFit/>
          </a:bodyPr>
          <a:lstStyle/>
          <a:p>
            <a:r>
              <a:rPr lang="da-DK" dirty="0"/>
              <a:t>L.A. Ring: Elletrunter, 1893</a:t>
            </a:r>
          </a:p>
        </p:txBody>
      </p:sp>
    </p:spTree>
    <p:extLst>
      <p:ext uri="{BB962C8B-B14F-4D97-AF65-F5344CB8AC3E}">
        <p14:creationId xmlns:p14="http://schemas.microsoft.com/office/powerpoint/2010/main" val="374230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49F35FCD-B870-4F8C-843B-9154890E2738}"/>
              </a:ext>
            </a:extLst>
          </p:cNvPr>
          <p:cNvPicPr>
            <a:picLocks noChangeAspect="1"/>
          </p:cNvPicPr>
          <p:nvPr/>
        </p:nvPicPr>
        <p:blipFill>
          <a:blip r:embed="rId2"/>
          <a:stretch>
            <a:fillRect/>
          </a:stretch>
        </p:blipFill>
        <p:spPr>
          <a:xfrm>
            <a:off x="2267744" y="29001"/>
            <a:ext cx="4762500" cy="6553200"/>
          </a:xfrm>
          <a:prstGeom prst="rect">
            <a:avLst/>
          </a:prstGeom>
        </p:spPr>
      </p:pic>
      <p:sp>
        <p:nvSpPr>
          <p:cNvPr id="3" name="Tekstfelt 2">
            <a:extLst>
              <a:ext uri="{FF2B5EF4-FFF2-40B4-BE49-F238E27FC236}">
                <a16:creationId xmlns:a16="http://schemas.microsoft.com/office/drawing/2014/main" id="{5B0CBE50-9C37-45E0-871B-AD67AEC39411}"/>
              </a:ext>
            </a:extLst>
          </p:cNvPr>
          <p:cNvSpPr txBox="1"/>
          <p:nvPr/>
        </p:nvSpPr>
        <p:spPr>
          <a:xfrm>
            <a:off x="7380312" y="476672"/>
            <a:ext cx="1440160" cy="1754326"/>
          </a:xfrm>
          <a:prstGeom prst="rect">
            <a:avLst/>
          </a:prstGeom>
          <a:noFill/>
        </p:spPr>
        <p:txBody>
          <a:bodyPr wrap="square" rtlCol="0">
            <a:spAutoFit/>
          </a:bodyPr>
          <a:lstStyle/>
          <a:p>
            <a:r>
              <a:rPr lang="da-DK" dirty="0"/>
              <a:t>Peter </a:t>
            </a:r>
            <a:r>
              <a:rPr lang="da-DK" dirty="0" err="1"/>
              <a:t>Doigh</a:t>
            </a:r>
            <a:r>
              <a:rPr lang="da-DK" dirty="0"/>
              <a:t>:</a:t>
            </a:r>
            <a:br>
              <a:rPr lang="da-DK" dirty="0"/>
            </a:br>
            <a:r>
              <a:rPr lang="da-DK" dirty="0"/>
              <a:t>”</a:t>
            </a:r>
            <a:r>
              <a:rPr lang="da-DK" dirty="0" err="1"/>
              <a:t>Reflection</a:t>
            </a:r>
            <a:r>
              <a:rPr lang="da-DK" dirty="0"/>
              <a:t>, </a:t>
            </a:r>
            <a:r>
              <a:rPr lang="da-DK" dirty="0" err="1"/>
              <a:t>what</a:t>
            </a:r>
            <a:r>
              <a:rPr lang="da-DK" dirty="0"/>
              <a:t> </a:t>
            </a:r>
            <a:r>
              <a:rPr lang="da-DK" dirty="0" err="1"/>
              <a:t>does</a:t>
            </a:r>
            <a:r>
              <a:rPr lang="da-DK" dirty="0"/>
              <a:t> </a:t>
            </a:r>
            <a:r>
              <a:rPr lang="da-DK" dirty="0" err="1"/>
              <a:t>your</a:t>
            </a:r>
            <a:r>
              <a:rPr lang="da-DK" dirty="0"/>
              <a:t> soul look like?”,  1996</a:t>
            </a:r>
          </a:p>
        </p:txBody>
      </p:sp>
      <p:pic>
        <p:nvPicPr>
          <p:cNvPr id="4" name="Billede 3">
            <a:extLst>
              <a:ext uri="{FF2B5EF4-FFF2-40B4-BE49-F238E27FC236}">
                <a16:creationId xmlns:a16="http://schemas.microsoft.com/office/drawing/2014/main" id="{4A3E1305-F6A3-8EAD-A378-E23CE48DEB98}"/>
              </a:ext>
            </a:extLst>
          </p:cNvPr>
          <p:cNvPicPr>
            <a:picLocks noChangeAspect="1"/>
          </p:cNvPicPr>
          <p:nvPr/>
        </p:nvPicPr>
        <p:blipFill>
          <a:blip r:embed="rId2"/>
          <a:stretch>
            <a:fillRect/>
          </a:stretch>
        </p:blipFill>
        <p:spPr>
          <a:xfrm>
            <a:off x="2267744" y="-4864"/>
            <a:ext cx="4762500" cy="6553200"/>
          </a:xfrm>
          <a:prstGeom prst="rect">
            <a:avLst/>
          </a:prstGeom>
        </p:spPr>
      </p:pic>
    </p:spTree>
    <p:extLst>
      <p:ext uri="{BB962C8B-B14F-4D97-AF65-F5344CB8AC3E}">
        <p14:creationId xmlns:p14="http://schemas.microsoft.com/office/powerpoint/2010/main" val="776929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3734DD9F-52E3-4514-BE6B-3A7A11EAF01F}"/>
              </a:ext>
            </a:extLst>
          </p:cNvPr>
          <p:cNvPicPr>
            <a:picLocks noChangeAspect="1"/>
          </p:cNvPicPr>
          <p:nvPr/>
        </p:nvPicPr>
        <p:blipFill>
          <a:blip r:embed="rId2"/>
          <a:stretch>
            <a:fillRect/>
          </a:stretch>
        </p:blipFill>
        <p:spPr>
          <a:xfrm>
            <a:off x="971600" y="-171400"/>
            <a:ext cx="7272808" cy="6047233"/>
          </a:xfrm>
          <a:prstGeom prst="rect">
            <a:avLst/>
          </a:prstGeom>
        </p:spPr>
      </p:pic>
      <p:sp>
        <p:nvSpPr>
          <p:cNvPr id="4" name="Tekstfelt 3">
            <a:extLst>
              <a:ext uri="{FF2B5EF4-FFF2-40B4-BE49-F238E27FC236}">
                <a16:creationId xmlns:a16="http://schemas.microsoft.com/office/drawing/2014/main" id="{1F9BE21F-5384-4043-8DD4-19B4051E121E}"/>
              </a:ext>
            </a:extLst>
          </p:cNvPr>
          <p:cNvSpPr txBox="1"/>
          <p:nvPr/>
        </p:nvSpPr>
        <p:spPr>
          <a:xfrm>
            <a:off x="179512" y="4509120"/>
            <a:ext cx="5256584" cy="1754326"/>
          </a:xfrm>
          <a:prstGeom prst="rect">
            <a:avLst/>
          </a:prstGeom>
          <a:noFill/>
        </p:spPr>
        <p:txBody>
          <a:bodyPr wrap="square" rtlCol="0">
            <a:spAutoFit/>
          </a:bodyPr>
          <a:lstStyle/>
          <a:p>
            <a:endParaRPr lang="da-DK" dirty="0"/>
          </a:p>
          <a:p>
            <a:endParaRPr lang="da-DK" dirty="0"/>
          </a:p>
          <a:p>
            <a:endParaRPr lang="da-DK" dirty="0"/>
          </a:p>
          <a:p>
            <a:endParaRPr lang="da-DK" dirty="0"/>
          </a:p>
          <a:p>
            <a:endParaRPr lang="da-DK" dirty="0"/>
          </a:p>
          <a:p>
            <a:r>
              <a:rPr lang="da-DK" dirty="0"/>
              <a:t>Peter </a:t>
            </a:r>
            <a:r>
              <a:rPr lang="da-DK" dirty="0" err="1"/>
              <a:t>Doig</a:t>
            </a:r>
            <a:r>
              <a:rPr lang="da-DK" dirty="0"/>
              <a:t>: </a:t>
            </a:r>
            <a:r>
              <a:rPr lang="da-DK" dirty="0" err="1"/>
              <a:t>Swamped</a:t>
            </a:r>
            <a:r>
              <a:rPr lang="da-DK" dirty="0"/>
              <a:t>, 1990</a:t>
            </a:r>
          </a:p>
        </p:txBody>
      </p:sp>
      <p:sp>
        <p:nvSpPr>
          <p:cNvPr id="5" name="Tekstfelt 4">
            <a:extLst>
              <a:ext uri="{FF2B5EF4-FFF2-40B4-BE49-F238E27FC236}">
                <a16:creationId xmlns:a16="http://schemas.microsoft.com/office/drawing/2014/main" id="{96CA4319-1004-4FE0-B3B4-174FEEB34E00}"/>
              </a:ext>
            </a:extLst>
          </p:cNvPr>
          <p:cNvSpPr txBox="1"/>
          <p:nvPr/>
        </p:nvSpPr>
        <p:spPr>
          <a:xfrm>
            <a:off x="3491880" y="4221088"/>
            <a:ext cx="4176464" cy="1200329"/>
          </a:xfrm>
          <a:prstGeom prst="rect">
            <a:avLst/>
          </a:prstGeom>
          <a:noFill/>
        </p:spPr>
        <p:txBody>
          <a:bodyPr wrap="square" rtlCol="0">
            <a:spAutoFit/>
          </a:bodyPr>
          <a:lstStyle/>
          <a:p>
            <a:endParaRPr lang="da-DK" dirty="0"/>
          </a:p>
          <a:p>
            <a:endParaRPr lang="da-DK" dirty="0"/>
          </a:p>
          <a:p>
            <a:endParaRPr lang="da-DK" dirty="0"/>
          </a:p>
          <a:p>
            <a:endParaRPr lang="da-DK" dirty="0"/>
          </a:p>
        </p:txBody>
      </p:sp>
    </p:spTree>
    <p:extLst>
      <p:ext uri="{BB962C8B-B14F-4D97-AF65-F5344CB8AC3E}">
        <p14:creationId xmlns:p14="http://schemas.microsoft.com/office/powerpoint/2010/main" val="2167813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0D2A9C34-533A-44EF-A47C-811A7ED2FD0F}"/>
              </a:ext>
            </a:extLst>
          </p:cNvPr>
          <p:cNvSpPr txBox="1"/>
          <p:nvPr/>
        </p:nvSpPr>
        <p:spPr>
          <a:xfrm>
            <a:off x="899592" y="548680"/>
            <a:ext cx="6840760" cy="369332"/>
          </a:xfrm>
          <a:prstGeom prst="rect">
            <a:avLst/>
          </a:prstGeom>
          <a:noFill/>
        </p:spPr>
        <p:txBody>
          <a:bodyPr wrap="square" rtlCol="0">
            <a:spAutoFit/>
          </a:bodyPr>
          <a:lstStyle/>
          <a:p>
            <a:r>
              <a:rPr lang="da-DK" b="1" dirty="0"/>
              <a:t>Naturen som et kontemplativt rum, hvor mennesket kan søge indad</a:t>
            </a:r>
            <a:r>
              <a:rPr lang="da-DK" dirty="0"/>
              <a:t>.</a:t>
            </a:r>
          </a:p>
        </p:txBody>
      </p:sp>
      <p:sp>
        <p:nvSpPr>
          <p:cNvPr id="3" name="Tekstfelt 2">
            <a:extLst>
              <a:ext uri="{FF2B5EF4-FFF2-40B4-BE49-F238E27FC236}">
                <a16:creationId xmlns:a16="http://schemas.microsoft.com/office/drawing/2014/main" id="{B5077C6A-B4DC-3368-5073-D5A2A3D591C0}"/>
              </a:ext>
            </a:extLst>
          </p:cNvPr>
          <p:cNvSpPr txBox="1"/>
          <p:nvPr/>
        </p:nvSpPr>
        <p:spPr>
          <a:xfrm>
            <a:off x="1043608" y="1484784"/>
            <a:ext cx="6408712" cy="4247317"/>
          </a:xfrm>
          <a:prstGeom prst="rect">
            <a:avLst/>
          </a:prstGeom>
          <a:noFill/>
        </p:spPr>
        <p:txBody>
          <a:bodyPr wrap="square" rtlCol="0">
            <a:spAutoFit/>
          </a:bodyPr>
          <a:lstStyle/>
          <a:p>
            <a:r>
              <a:rPr lang="da-DK" dirty="0"/>
              <a:t>Høj horisontlinje og overraskende beskæring af motivet, leder blikket nedad i værket.</a:t>
            </a:r>
          </a:p>
          <a:p>
            <a:endParaRPr lang="da-DK" dirty="0"/>
          </a:p>
          <a:p>
            <a:r>
              <a:rPr lang="da-DK" dirty="0"/>
              <a:t>Værkerne kommer til at fremstå mystiske og gådefulde som hos LA Ring og Peter </a:t>
            </a:r>
            <a:r>
              <a:rPr lang="da-DK" dirty="0" err="1"/>
              <a:t>Doig</a:t>
            </a:r>
            <a:endParaRPr lang="da-DK" dirty="0"/>
          </a:p>
          <a:p>
            <a:endParaRPr lang="da-DK" dirty="0"/>
          </a:p>
          <a:p>
            <a:r>
              <a:rPr lang="da-DK" dirty="0"/>
              <a:t>Store abstrakte værker, som tager udgangspunkt i naturobservationer som fx hos Per Kirkeby, hvor beskueren inviteres til ”at træde ind i” abstraktionen.</a:t>
            </a:r>
          </a:p>
          <a:p>
            <a:endParaRPr lang="da-DK" dirty="0"/>
          </a:p>
          <a:p>
            <a:endParaRPr lang="da-DK" dirty="0"/>
          </a:p>
          <a:p>
            <a:endParaRPr lang="da-DK" dirty="0"/>
          </a:p>
          <a:p>
            <a:endParaRPr lang="da-DK" dirty="0"/>
          </a:p>
          <a:p>
            <a:endParaRPr lang="da-DK" dirty="0"/>
          </a:p>
          <a:p>
            <a:r>
              <a:rPr lang="da-DK" dirty="0"/>
              <a:t>”</a:t>
            </a:r>
          </a:p>
        </p:txBody>
      </p:sp>
    </p:spTree>
    <p:extLst>
      <p:ext uri="{BB962C8B-B14F-4D97-AF65-F5344CB8AC3E}">
        <p14:creationId xmlns:p14="http://schemas.microsoft.com/office/powerpoint/2010/main" val="1146561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Nye Malerier - Galleri Susanne Ottesen">
            <a:extLst>
              <a:ext uri="{FF2B5EF4-FFF2-40B4-BE49-F238E27FC236}">
                <a16:creationId xmlns:a16="http://schemas.microsoft.com/office/drawing/2014/main" id="{5021D9A7-C4F4-6B46-63A6-A199893134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8" y="692696"/>
            <a:ext cx="9144000" cy="4911725"/>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0291009A-2224-3010-316E-0BA1E116E249}"/>
              </a:ext>
            </a:extLst>
          </p:cNvPr>
          <p:cNvSpPr txBox="1"/>
          <p:nvPr/>
        </p:nvSpPr>
        <p:spPr>
          <a:xfrm>
            <a:off x="179512" y="5877272"/>
            <a:ext cx="4896544" cy="923330"/>
          </a:xfrm>
          <a:prstGeom prst="rect">
            <a:avLst/>
          </a:prstGeom>
          <a:noFill/>
        </p:spPr>
        <p:txBody>
          <a:bodyPr wrap="square" rtlCol="0">
            <a:spAutoFit/>
          </a:bodyPr>
          <a:lstStyle/>
          <a:p>
            <a:pPr algn="l" fontAlgn="base"/>
            <a:r>
              <a:rPr lang="da-DK" dirty="0"/>
              <a:t>Per </a:t>
            </a:r>
            <a:r>
              <a:rPr lang="da-DK" dirty="0" err="1"/>
              <a:t>Kierkeby</a:t>
            </a:r>
            <a:r>
              <a:rPr lang="da-DK" dirty="0"/>
              <a:t>: Uden titel</a:t>
            </a:r>
            <a:r>
              <a:rPr lang="en-US" b="0" i="0" dirty="0">
                <a:solidFill>
                  <a:srgbClr val="000000"/>
                </a:solidFill>
                <a:effectLst/>
                <a:latin typeface="Arial" panose="020B0604020202020204" pitchFamily="34" charset="0"/>
              </a:rPr>
              <a:t> 1995</a:t>
            </a:r>
          </a:p>
          <a:p>
            <a:pPr algn="l" fontAlgn="base"/>
            <a:r>
              <a:rPr lang="en-US" b="0" i="0" dirty="0">
                <a:solidFill>
                  <a:srgbClr val="000000"/>
                </a:solidFill>
                <a:effectLst/>
                <a:latin typeface="Arial" panose="020B0604020202020204" pitchFamily="34" charset="0"/>
              </a:rPr>
              <a:t>Oil on canvas, 300 x 550 cm</a:t>
            </a:r>
          </a:p>
          <a:p>
            <a:endParaRPr lang="da-DK" dirty="0"/>
          </a:p>
        </p:txBody>
      </p:sp>
    </p:spTree>
    <p:extLst>
      <p:ext uri="{BB962C8B-B14F-4D97-AF65-F5344CB8AC3E}">
        <p14:creationId xmlns:p14="http://schemas.microsoft.com/office/powerpoint/2010/main" val="3335625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2DC7E17D-426A-4EDF-A0A3-5CAF5B1A2F53}"/>
              </a:ext>
            </a:extLst>
          </p:cNvPr>
          <p:cNvPicPr>
            <a:picLocks noChangeAspect="1"/>
          </p:cNvPicPr>
          <p:nvPr/>
        </p:nvPicPr>
        <p:blipFill>
          <a:blip r:embed="rId2"/>
          <a:stretch>
            <a:fillRect/>
          </a:stretch>
        </p:blipFill>
        <p:spPr>
          <a:xfrm>
            <a:off x="-180528" y="-13387"/>
            <a:ext cx="6528724" cy="4896544"/>
          </a:xfrm>
          <a:prstGeom prst="rect">
            <a:avLst/>
          </a:prstGeom>
        </p:spPr>
      </p:pic>
      <p:sp>
        <p:nvSpPr>
          <p:cNvPr id="3" name="Tekstfelt 2">
            <a:extLst>
              <a:ext uri="{FF2B5EF4-FFF2-40B4-BE49-F238E27FC236}">
                <a16:creationId xmlns:a16="http://schemas.microsoft.com/office/drawing/2014/main" id="{5760D4F0-35C4-483F-E950-531BFBC0B321}"/>
              </a:ext>
            </a:extLst>
          </p:cNvPr>
          <p:cNvSpPr txBox="1"/>
          <p:nvPr/>
        </p:nvSpPr>
        <p:spPr>
          <a:xfrm>
            <a:off x="107504" y="5229200"/>
            <a:ext cx="3456384" cy="369332"/>
          </a:xfrm>
          <a:prstGeom prst="rect">
            <a:avLst/>
          </a:prstGeom>
          <a:noFill/>
        </p:spPr>
        <p:txBody>
          <a:bodyPr wrap="square" rtlCol="0">
            <a:spAutoFit/>
          </a:bodyPr>
          <a:lstStyle/>
          <a:p>
            <a:r>
              <a:rPr lang="da-DK" dirty="0"/>
              <a:t>Per </a:t>
            </a:r>
            <a:r>
              <a:rPr lang="da-DK" dirty="0" err="1"/>
              <a:t>Kierkeby</a:t>
            </a:r>
            <a:r>
              <a:rPr lang="da-DK" dirty="0"/>
              <a:t>: Uden titel, 1999 </a:t>
            </a:r>
          </a:p>
        </p:txBody>
      </p:sp>
      <p:sp>
        <p:nvSpPr>
          <p:cNvPr id="4" name="Tekstfelt 3">
            <a:extLst>
              <a:ext uri="{FF2B5EF4-FFF2-40B4-BE49-F238E27FC236}">
                <a16:creationId xmlns:a16="http://schemas.microsoft.com/office/drawing/2014/main" id="{9C34D05A-9299-00EE-949C-F2F76032A919}"/>
              </a:ext>
            </a:extLst>
          </p:cNvPr>
          <p:cNvSpPr txBox="1"/>
          <p:nvPr/>
        </p:nvSpPr>
        <p:spPr>
          <a:xfrm>
            <a:off x="6588224" y="188640"/>
            <a:ext cx="2448272" cy="6247864"/>
          </a:xfrm>
          <a:prstGeom prst="rect">
            <a:avLst/>
          </a:prstGeom>
          <a:noFill/>
        </p:spPr>
        <p:txBody>
          <a:bodyPr wrap="square" rtlCol="0">
            <a:spAutoFit/>
          </a:bodyPr>
          <a:lstStyle/>
          <a:p>
            <a:r>
              <a:rPr lang="da-DK" sz="1600" dirty="0"/>
              <a:t>1. Per Kirkebys maleri kan opfattes både som et abstrakt maleri og som et figurativt maleri. Prøv at anskue værket som et </a:t>
            </a:r>
            <a:r>
              <a:rPr lang="da-DK" sz="1600" b="1" dirty="0"/>
              <a:t>figurativt</a:t>
            </a:r>
            <a:r>
              <a:rPr lang="da-DK" sz="1600" dirty="0"/>
              <a:t> maleri. </a:t>
            </a:r>
            <a:br>
              <a:rPr lang="da-DK" sz="1600" dirty="0"/>
            </a:br>
            <a:r>
              <a:rPr lang="da-DK" sz="1600" dirty="0"/>
              <a:t>Hvad synes du det forestiller?</a:t>
            </a:r>
          </a:p>
          <a:p>
            <a:endParaRPr lang="da-DK" sz="1600" dirty="0"/>
          </a:p>
          <a:p>
            <a:r>
              <a:rPr lang="da-DK" sz="1600" dirty="0"/>
              <a:t>2.  Prøv at undersøge det </a:t>
            </a:r>
            <a:r>
              <a:rPr lang="da-DK" sz="1600" b="1" dirty="0"/>
              <a:t>illusionsrum</a:t>
            </a:r>
            <a:r>
              <a:rPr lang="da-DK" sz="1600" dirty="0"/>
              <a:t>, som Per Kirkeby har lavet i værket?</a:t>
            </a:r>
            <a:br>
              <a:rPr lang="da-DK" sz="1600" dirty="0"/>
            </a:br>
            <a:r>
              <a:rPr lang="da-DK" sz="1600" dirty="0"/>
              <a:t>Hvilke </a:t>
            </a:r>
            <a:r>
              <a:rPr lang="da-DK" sz="1600" dirty="0" err="1"/>
              <a:t>farveflader</a:t>
            </a:r>
            <a:r>
              <a:rPr lang="da-DK" sz="1600" dirty="0"/>
              <a:t> synes du ligger forrest i billedet og hvilke </a:t>
            </a:r>
            <a:r>
              <a:rPr lang="da-DK" sz="1600" dirty="0" err="1"/>
              <a:t>farveflader</a:t>
            </a:r>
            <a:r>
              <a:rPr lang="da-DK" sz="1600" dirty="0"/>
              <a:t> synes du ligger bagerst i billedet?</a:t>
            </a:r>
          </a:p>
          <a:p>
            <a:endParaRPr lang="da-DK" sz="1600" dirty="0"/>
          </a:p>
          <a:p>
            <a:r>
              <a:rPr lang="da-DK" sz="1600" dirty="0"/>
              <a:t>3. Hvilke </a:t>
            </a:r>
            <a:r>
              <a:rPr lang="da-DK" sz="1600" b="1" dirty="0"/>
              <a:t>farvekontraster </a:t>
            </a:r>
            <a:r>
              <a:rPr lang="da-DK" sz="1600" dirty="0"/>
              <a:t>har </a:t>
            </a:r>
            <a:r>
              <a:rPr lang="da-DK" sz="1600" dirty="0" err="1"/>
              <a:t>PerKirkeby</a:t>
            </a:r>
            <a:r>
              <a:rPr lang="da-DK" sz="1600" dirty="0"/>
              <a:t> anvendt i værket?</a:t>
            </a:r>
            <a:br>
              <a:rPr lang="da-DK" sz="1600" dirty="0"/>
            </a:br>
            <a:endParaRPr lang="da-DK" sz="1600" dirty="0"/>
          </a:p>
          <a:p>
            <a:r>
              <a:rPr lang="da-DK" sz="1600" dirty="0"/>
              <a:t>4. Hvilken betydning har det for oplevelsen at værket er så stort som det er? </a:t>
            </a:r>
          </a:p>
        </p:txBody>
      </p:sp>
    </p:spTree>
    <p:extLst>
      <p:ext uri="{BB962C8B-B14F-4D97-AF65-F5344CB8AC3E}">
        <p14:creationId xmlns:p14="http://schemas.microsoft.com/office/powerpoint/2010/main" val="2618252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07533887-BEB4-4D0F-B7DE-993DFD250D6A}"/>
              </a:ext>
            </a:extLst>
          </p:cNvPr>
          <p:cNvSpPr txBox="1"/>
          <p:nvPr/>
        </p:nvSpPr>
        <p:spPr>
          <a:xfrm>
            <a:off x="1907704" y="2492896"/>
            <a:ext cx="2808312" cy="369332"/>
          </a:xfrm>
          <a:prstGeom prst="rect">
            <a:avLst/>
          </a:prstGeom>
          <a:noFill/>
        </p:spPr>
        <p:txBody>
          <a:bodyPr wrap="square" rtlCol="0">
            <a:spAutoFit/>
          </a:bodyPr>
          <a:lstStyle/>
          <a:p>
            <a:endParaRPr lang="da-DK" dirty="0"/>
          </a:p>
        </p:txBody>
      </p:sp>
      <p:sp>
        <p:nvSpPr>
          <p:cNvPr id="5" name="Tekstfelt 4">
            <a:extLst>
              <a:ext uri="{FF2B5EF4-FFF2-40B4-BE49-F238E27FC236}">
                <a16:creationId xmlns:a16="http://schemas.microsoft.com/office/drawing/2014/main" id="{10F9EF85-C159-41C0-98B8-FE54CCE9B020}"/>
              </a:ext>
            </a:extLst>
          </p:cNvPr>
          <p:cNvSpPr txBox="1"/>
          <p:nvPr/>
        </p:nvSpPr>
        <p:spPr>
          <a:xfrm>
            <a:off x="0" y="334865"/>
            <a:ext cx="3797343" cy="1477328"/>
          </a:xfrm>
          <a:prstGeom prst="rect">
            <a:avLst/>
          </a:prstGeom>
          <a:noFill/>
        </p:spPr>
        <p:txBody>
          <a:bodyPr wrap="square" rtlCol="0">
            <a:spAutoFit/>
          </a:bodyPr>
          <a:lstStyle/>
          <a:p>
            <a:r>
              <a:rPr lang="da-DK" b="1" dirty="0"/>
              <a:t>Installations-kunst</a:t>
            </a:r>
          </a:p>
          <a:p>
            <a:endParaRPr lang="da-DK" b="1" dirty="0"/>
          </a:p>
          <a:p>
            <a:r>
              <a:rPr lang="da-DK" dirty="0"/>
              <a:t>Kunstneriske indgreb i naturen, som opleves med hele  kroppen og flere sanser.</a:t>
            </a:r>
          </a:p>
        </p:txBody>
      </p:sp>
      <p:pic>
        <p:nvPicPr>
          <p:cNvPr id="6" name="Billede 5">
            <a:extLst>
              <a:ext uri="{FF2B5EF4-FFF2-40B4-BE49-F238E27FC236}">
                <a16:creationId xmlns:a16="http://schemas.microsoft.com/office/drawing/2014/main" id="{B3823C9A-8528-4069-B64E-4CE81C68B074}"/>
              </a:ext>
            </a:extLst>
          </p:cNvPr>
          <p:cNvPicPr>
            <a:picLocks noChangeAspect="1"/>
          </p:cNvPicPr>
          <p:nvPr/>
        </p:nvPicPr>
        <p:blipFill>
          <a:blip r:embed="rId2"/>
          <a:stretch>
            <a:fillRect/>
          </a:stretch>
        </p:blipFill>
        <p:spPr>
          <a:xfrm>
            <a:off x="0" y="3416226"/>
            <a:ext cx="4968552" cy="3314733"/>
          </a:xfrm>
          <a:prstGeom prst="rect">
            <a:avLst/>
          </a:prstGeom>
        </p:spPr>
      </p:pic>
      <p:sp>
        <p:nvSpPr>
          <p:cNvPr id="7" name="Tekstfelt 6">
            <a:extLst>
              <a:ext uri="{FF2B5EF4-FFF2-40B4-BE49-F238E27FC236}">
                <a16:creationId xmlns:a16="http://schemas.microsoft.com/office/drawing/2014/main" id="{F832A6C3-71ED-4F0C-A32B-A71C5207853B}"/>
              </a:ext>
            </a:extLst>
          </p:cNvPr>
          <p:cNvSpPr txBox="1"/>
          <p:nvPr/>
        </p:nvSpPr>
        <p:spPr>
          <a:xfrm>
            <a:off x="0" y="2089192"/>
            <a:ext cx="3563888" cy="646331"/>
          </a:xfrm>
          <a:prstGeom prst="rect">
            <a:avLst/>
          </a:prstGeom>
          <a:noFill/>
        </p:spPr>
        <p:txBody>
          <a:bodyPr wrap="square" rtlCol="0">
            <a:spAutoFit/>
          </a:bodyPr>
          <a:lstStyle/>
          <a:p>
            <a:r>
              <a:rPr lang="da-DK" dirty="0"/>
              <a:t>Her: Fotodokumentation af to forskellige installationer </a:t>
            </a:r>
          </a:p>
        </p:txBody>
      </p:sp>
      <p:sp>
        <p:nvSpPr>
          <p:cNvPr id="8" name="Tekstfelt 7">
            <a:extLst>
              <a:ext uri="{FF2B5EF4-FFF2-40B4-BE49-F238E27FC236}">
                <a16:creationId xmlns:a16="http://schemas.microsoft.com/office/drawing/2014/main" id="{DC410B18-21EA-6EC5-45D8-62B759D1C6D1}"/>
              </a:ext>
            </a:extLst>
          </p:cNvPr>
          <p:cNvSpPr txBox="1"/>
          <p:nvPr/>
        </p:nvSpPr>
        <p:spPr>
          <a:xfrm>
            <a:off x="5220072" y="3880905"/>
            <a:ext cx="3923928" cy="369332"/>
          </a:xfrm>
          <a:prstGeom prst="rect">
            <a:avLst/>
          </a:prstGeom>
          <a:noFill/>
        </p:spPr>
        <p:txBody>
          <a:bodyPr wrap="square" rtlCol="0">
            <a:spAutoFit/>
          </a:bodyPr>
          <a:lstStyle/>
          <a:p>
            <a:r>
              <a:rPr lang="da-DK" dirty="0"/>
              <a:t> </a:t>
            </a:r>
          </a:p>
        </p:txBody>
      </p:sp>
      <p:sp>
        <p:nvSpPr>
          <p:cNvPr id="9" name="Tekstfelt 8">
            <a:extLst>
              <a:ext uri="{FF2B5EF4-FFF2-40B4-BE49-F238E27FC236}">
                <a16:creationId xmlns:a16="http://schemas.microsoft.com/office/drawing/2014/main" id="{F17E32F8-02F7-2B9B-ECA9-95070E0420DD}"/>
              </a:ext>
            </a:extLst>
          </p:cNvPr>
          <p:cNvSpPr txBox="1"/>
          <p:nvPr/>
        </p:nvSpPr>
        <p:spPr>
          <a:xfrm>
            <a:off x="4968552" y="5949280"/>
            <a:ext cx="4175448" cy="646331"/>
          </a:xfrm>
          <a:prstGeom prst="rect">
            <a:avLst/>
          </a:prstGeom>
          <a:noFill/>
        </p:spPr>
        <p:txBody>
          <a:bodyPr wrap="square" rtlCol="0">
            <a:spAutoFit/>
          </a:bodyPr>
          <a:lstStyle/>
          <a:p>
            <a:endParaRPr lang="da-DK" dirty="0"/>
          </a:p>
          <a:p>
            <a:r>
              <a:rPr lang="da-DK" dirty="0"/>
              <a:t>Katarina </a:t>
            </a:r>
            <a:r>
              <a:rPr lang="da-DK" dirty="0" err="1"/>
              <a:t>Grosse</a:t>
            </a:r>
            <a:r>
              <a:rPr lang="da-DK" dirty="0"/>
              <a:t>: The Garden, Århus, 2019</a:t>
            </a:r>
          </a:p>
        </p:txBody>
      </p:sp>
      <p:pic>
        <p:nvPicPr>
          <p:cNvPr id="1026" name="Picture 2">
            <a:extLst>
              <a:ext uri="{FF2B5EF4-FFF2-40B4-BE49-F238E27FC236}">
                <a16:creationId xmlns:a16="http://schemas.microsoft.com/office/drawing/2014/main" id="{FC7E039D-8C36-5EBA-7ACF-101C58A0E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003" y="192423"/>
            <a:ext cx="5526997" cy="3113260"/>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7923D745-FB3A-803A-5C95-B149241A07A9}"/>
              </a:ext>
            </a:extLst>
          </p:cNvPr>
          <p:cNvSpPr txBox="1"/>
          <p:nvPr/>
        </p:nvSpPr>
        <p:spPr>
          <a:xfrm>
            <a:off x="5364088" y="3429000"/>
            <a:ext cx="3384376" cy="646331"/>
          </a:xfrm>
          <a:prstGeom prst="rect">
            <a:avLst/>
          </a:prstGeom>
          <a:noFill/>
        </p:spPr>
        <p:txBody>
          <a:bodyPr wrap="square" rtlCol="0">
            <a:spAutoFit/>
          </a:bodyPr>
          <a:lstStyle/>
          <a:p>
            <a:r>
              <a:rPr lang="da-DK" dirty="0"/>
              <a:t>Olafur Eliasson: Riverbed, på Louisiana kunstmuseum 2014</a:t>
            </a:r>
          </a:p>
        </p:txBody>
      </p:sp>
    </p:spTree>
    <p:extLst>
      <p:ext uri="{BB962C8B-B14F-4D97-AF65-F5344CB8AC3E}">
        <p14:creationId xmlns:p14="http://schemas.microsoft.com/office/powerpoint/2010/main" val="2230549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PLEV: Sympoiesis af Nana Francisca Schottländer - Liselund Laboratorium  Møn - Metropolis">
            <a:extLst>
              <a:ext uri="{FF2B5EF4-FFF2-40B4-BE49-F238E27FC236}">
                <a16:creationId xmlns:a16="http://schemas.microsoft.com/office/drawing/2014/main" id="{53AFD389-AA74-4A98-BB8A-8619F5D84B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00808"/>
            <a:ext cx="5819699" cy="385353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D671D87E-836B-4F37-B230-C588D3569105}"/>
              </a:ext>
            </a:extLst>
          </p:cNvPr>
          <p:cNvSpPr txBox="1"/>
          <p:nvPr/>
        </p:nvSpPr>
        <p:spPr>
          <a:xfrm>
            <a:off x="467544" y="5661248"/>
            <a:ext cx="7848872" cy="1200329"/>
          </a:xfrm>
          <a:prstGeom prst="rect">
            <a:avLst/>
          </a:prstGeom>
          <a:noFill/>
        </p:spPr>
        <p:txBody>
          <a:bodyPr wrap="square" rtlCol="0">
            <a:spAutoFit/>
          </a:bodyPr>
          <a:lstStyle/>
          <a:p>
            <a:r>
              <a:rPr lang="da-DK" dirty="0"/>
              <a:t>Nana </a:t>
            </a:r>
            <a:r>
              <a:rPr lang="da-DK" dirty="0" err="1"/>
              <a:t>Fracisca</a:t>
            </a:r>
            <a:r>
              <a:rPr lang="da-DK" dirty="0"/>
              <a:t> </a:t>
            </a:r>
            <a:r>
              <a:rPr lang="da-DK" dirty="0" err="1"/>
              <a:t>Schottländer</a:t>
            </a:r>
            <a:r>
              <a:rPr lang="da-DK" dirty="0"/>
              <a:t>: </a:t>
            </a:r>
            <a:r>
              <a:rPr lang="da-DK" dirty="0" err="1"/>
              <a:t>Sympoiesis</a:t>
            </a:r>
            <a:r>
              <a:rPr lang="da-DK" dirty="0"/>
              <a:t>, 2021</a:t>
            </a:r>
          </a:p>
          <a:p>
            <a:r>
              <a:rPr lang="da-DK" dirty="0" err="1"/>
              <a:t>Performence</a:t>
            </a:r>
            <a:r>
              <a:rPr lang="da-DK" dirty="0"/>
              <a:t> og kunstfilm:</a:t>
            </a:r>
            <a:br>
              <a:rPr lang="da-DK" dirty="0"/>
            </a:br>
            <a:r>
              <a:rPr lang="da-DK" dirty="0"/>
              <a:t>Se filmen her: </a:t>
            </a:r>
            <a:r>
              <a:rPr lang="da-DK" dirty="0">
                <a:hlinkClick r:id="rId3"/>
              </a:rPr>
              <a:t>https://www.youtube.com/watch?v=_UlE9hV4Y2c</a:t>
            </a:r>
            <a:endParaRPr lang="da-DK" dirty="0"/>
          </a:p>
          <a:p>
            <a:endParaRPr lang="da-DK" dirty="0"/>
          </a:p>
        </p:txBody>
      </p:sp>
      <p:sp>
        <p:nvSpPr>
          <p:cNvPr id="3" name="Tekstfelt 2">
            <a:extLst>
              <a:ext uri="{FF2B5EF4-FFF2-40B4-BE49-F238E27FC236}">
                <a16:creationId xmlns:a16="http://schemas.microsoft.com/office/drawing/2014/main" id="{A7222D49-C51D-69EE-CE51-BAE6A91FB021}"/>
              </a:ext>
            </a:extLst>
          </p:cNvPr>
          <p:cNvSpPr txBox="1"/>
          <p:nvPr/>
        </p:nvSpPr>
        <p:spPr>
          <a:xfrm>
            <a:off x="179512" y="260648"/>
            <a:ext cx="6336704" cy="1200329"/>
          </a:xfrm>
          <a:prstGeom prst="rect">
            <a:avLst/>
          </a:prstGeom>
          <a:noFill/>
        </p:spPr>
        <p:txBody>
          <a:bodyPr wrap="square" rtlCol="0">
            <a:spAutoFit/>
          </a:bodyPr>
          <a:lstStyle/>
          <a:p>
            <a:r>
              <a:rPr lang="da-DK" b="1" i="0" dirty="0">
                <a:solidFill>
                  <a:srgbClr val="202122"/>
                </a:solidFill>
                <a:effectLst/>
              </a:rPr>
              <a:t>Performancekunst</a:t>
            </a:r>
            <a:r>
              <a:rPr lang="da-DK" b="0" i="0" dirty="0">
                <a:solidFill>
                  <a:srgbClr val="202122"/>
                </a:solidFill>
                <a:effectLst/>
              </a:rPr>
              <a:t> udføres af kunstneren selv evt. foran et publikum. Værket skal kunne dokumenteres fx ved video eller fotos. Betegnelsen kan bruges om alle former for kunst, der involverer et element af optræden. </a:t>
            </a:r>
            <a:endParaRPr lang="da-DK" dirty="0"/>
          </a:p>
        </p:txBody>
      </p:sp>
    </p:spTree>
    <p:extLst>
      <p:ext uri="{BB962C8B-B14F-4D97-AF65-F5344CB8AC3E}">
        <p14:creationId xmlns:p14="http://schemas.microsoft.com/office/powerpoint/2010/main" val="2846509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lundby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60647"/>
            <a:ext cx="6408712" cy="546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boks 2"/>
          <p:cNvSpPr txBox="1"/>
          <p:nvPr/>
        </p:nvSpPr>
        <p:spPr>
          <a:xfrm>
            <a:off x="1907704" y="5949280"/>
            <a:ext cx="5616624" cy="369332"/>
          </a:xfrm>
          <a:prstGeom prst="rect">
            <a:avLst/>
          </a:prstGeom>
          <a:noFill/>
        </p:spPr>
        <p:txBody>
          <a:bodyPr wrap="square" rtlCol="0">
            <a:spAutoFit/>
          </a:bodyPr>
          <a:lstStyle/>
          <a:p>
            <a:r>
              <a:rPr lang="da-DK" dirty="0"/>
              <a:t>J. </a:t>
            </a:r>
            <a:r>
              <a:rPr lang="da-DK" dirty="0" err="1"/>
              <a:t>Th</a:t>
            </a:r>
            <a:r>
              <a:rPr lang="da-DK" dirty="0"/>
              <a:t> Lundbye: Efterårslandskab ved Vallekilde, 1847</a:t>
            </a:r>
          </a:p>
        </p:txBody>
      </p:sp>
    </p:spTree>
    <p:extLst>
      <p:ext uri="{BB962C8B-B14F-4D97-AF65-F5344CB8AC3E}">
        <p14:creationId xmlns:p14="http://schemas.microsoft.com/office/powerpoint/2010/main" val="1349985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kovgaardMuseet">
            <a:extLst>
              <a:ext uri="{FF2B5EF4-FFF2-40B4-BE49-F238E27FC236}">
                <a16:creationId xmlns:a16="http://schemas.microsoft.com/office/drawing/2014/main" id="{346BE61A-BFAB-4C7D-8593-05CBEFDD8D6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04664"/>
            <a:ext cx="7953526" cy="5248498"/>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0B82BA4D-E1A2-4F97-ACC4-57EC85C32533}"/>
              </a:ext>
            </a:extLst>
          </p:cNvPr>
          <p:cNvSpPr txBox="1"/>
          <p:nvPr/>
        </p:nvSpPr>
        <p:spPr>
          <a:xfrm>
            <a:off x="539552" y="5877272"/>
            <a:ext cx="7560840" cy="369332"/>
          </a:xfrm>
          <a:prstGeom prst="rect">
            <a:avLst/>
          </a:prstGeom>
          <a:noFill/>
        </p:spPr>
        <p:txBody>
          <a:bodyPr wrap="square" rtlCol="0">
            <a:spAutoFit/>
          </a:bodyPr>
          <a:lstStyle/>
          <a:p>
            <a:r>
              <a:rPr lang="da-DK" dirty="0"/>
              <a:t>PC. Skovgaard: Udsigt over havet ved Møns Klint, 1850</a:t>
            </a:r>
          </a:p>
        </p:txBody>
      </p:sp>
    </p:spTree>
    <p:extLst>
      <p:ext uri="{BB962C8B-B14F-4D97-AF65-F5344CB8AC3E}">
        <p14:creationId xmlns:p14="http://schemas.microsoft.com/office/powerpoint/2010/main" val="3268431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boks 2"/>
          <p:cNvSpPr txBox="1"/>
          <p:nvPr/>
        </p:nvSpPr>
        <p:spPr>
          <a:xfrm>
            <a:off x="-612576" y="5661248"/>
            <a:ext cx="10873207" cy="369332"/>
          </a:xfrm>
          <a:prstGeom prst="rect">
            <a:avLst/>
          </a:prstGeom>
          <a:noFill/>
        </p:spPr>
        <p:txBody>
          <a:bodyPr wrap="square" rtlCol="0">
            <a:spAutoFit/>
          </a:bodyPr>
          <a:lstStyle/>
          <a:p>
            <a:pPr>
              <a:spcBef>
                <a:spcPct val="50000"/>
              </a:spcBef>
            </a:pPr>
            <a:r>
              <a:rPr lang="da-DK" dirty="0"/>
              <a:t> </a:t>
            </a:r>
          </a:p>
        </p:txBody>
      </p:sp>
      <p:pic>
        <p:nvPicPr>
          <p:cNvPr id="1026" name="Picture 2" descr="Billedresultat for van Gog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593" y="393617"/>
            <a:ext cx="6912768" cy="5472608"/>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971600" y="6030580"/>
            <a:ext cx="6768752" cy="369332"/>
          </a:xfrm>
          <a:prstGeom prst="rect">
            <a:avLst/>
          </a:prstGeom>
          <a:noFill/>
        </p:spPr>
        <p:txBody>
          <a:bodyPr wrap="square" rtlCol="0">
            <a:spAutoFit/>
          </a:bodyPr>
          <a:lstStyle/>
          <a:p>
            <a:r>
              <a:rPr lang="da-DK" dirty="0"/>
              <a:t>V. Van Gogh: </a:t>
            </a:r>
            <a:r>
              <a:rPr lang="da-DK" dirty="0" err="1"/>
              <a:t>Hvedemark</a:t>
            </a:r>
            <a:r>
              <a:rPr lang="da-DK" dirty="0"/>
              <a:t> med cypres, 1889</a:t>
            </a:r>
          </a:p>
        </p:txBody>
      </p:sp>
    </p:spTree>
    <p:extLst>
      <p:ext uri="{BB962C8B-B14F-4D97-AF65-F5344CB8AC3E}">
        <p14:creationId xmlns:p14="http://schemas.microsoft.com/office/powerpoint/2010/main" val="3077708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124743A2-203B-4677-815F-ADE8EEA61CBE}"/>
              </a:ext>
            </a:extLst>
          </p:cNvPr>
          <p:cNvPicPr>
            <a:picLocks noChangeAspect="1"/>
          </p:cNvPicPr>
          <p:nvPr/>
        </p:nvPicPr>
        <p:blipFill>
          <a:blip r:embed="rId2"/>
          <a:stretch>
            <a:fillRect/>
          </a:stretch>
        </p:blipFill>
        <p:spPr>
          <a:xfrm>
            <a:off x="611560" y="296292"/>
            <a:ext cx="7560840" cy="5689532"/>
          </a:xfrm>
          <a:prstGeom prst="rect">
            <a:avLst/>
          </a:prstGeom>
        </p:spPr>
      </p:pic>
      <p:sp>
        <p:nvSpPr>
          <p:cNvPr id="3" name="Tekstfelt 2">
            <a:extLst>
              <a:ext uri="{FF2B5EF4-FFF2-40B4-BE49-F238E27FC236}">
                <a16:creationId xmlns:a16="http://schemas.microsoft.com/office/drawing/2014/main" id="{D62CE79E-52CF-4670-8D2B-229581CC6231}"/>
              </a:ext>
            </a:extLst>
          </p:cNvPr>
          <p:cNvSpPr txBox="1"/>
          <p:nvPr/>
        </p:nvSpPr>
        <p:spPr>
          <a:xfrm>
            <a:off x="827584" y="6093296"/>
            <a:ext cx="6768752" cy="369332"/>
          </a:xfrm>
          <a:prstGeom prst="rect">
            <a:avLst/>
          </a:prstGeom>
          <a:noFill/>
        </p:spPr>
        <p:txBody>
          <a:bodyPr wrap="square" rtlCol="0">
            <a:spAutoFit/>
          </a:bodyPr>
          <a:lstStyle/>
          <a:p>
            <a:r>
              <a:rPr lang="da-DK" dirty="0"/>
              <a:t>T.H. Lundbye: Sjællandsk landskab 1842</a:t>
            </a:r>
          </a:p>
        </p:txBody>
      </p:sp>
    </p:spTree>
    <p:extLst>
      <p:ext uri="{BB962C8B-B14F-4D97-AF65-F5344CB8AC3E}">
        <p14:creationId xmlns:p14="http://schemas.microsoft.com/office/powerpoint/2010/main" val="123947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antikhandlere.dk/images/antsublarge/1029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836712"/>
            <a:ext cx="6804754" cy="4536504"/>
          </a:xfrm>
          <a:prstGeom prst="rect">
            <a:avLst/>
          </a:prstGeom>
          <a:noFill/>
          <a:extLst>
            <a:ext uri="{909E8E84-426E-40DD-AFC4-6F175D3DCCD1}">
              <a14:hiddenFill xmlns:a14="http://schemas.microsoft.com/office/drawing/2010/main">
                <a:solidFill>
                  <a:srgbClr val="FFFFFF"/>
                </a:solidFill>
              </a14:hiddenFill>
            </a:ext>
          </a:extLst>
        </p:spPr>
      </p:pic>
      <p:sp>
        <p:nvSpPr>
          <p:cNvPr id="2" name="Tekstboks 1"/>
          <p:cNvSpPr txBox="1"/>
          <p:nvPr/>
        </p:nvSpPr>
        <p:spPr>
          <a:xfrm>
            <a:off x="1331640" y="5733256"/>
            <a:ext cx="6408712" cy="369332"/>
          </a:xfrm>
          <a:prstGeom prst="rect">
            <a:avLst/>
          </a:prstGeom>
          <a:noFill/>
        </p:spPr>
        <p:txBody>
          <a:bodyPr wrap="square" rtlCol="0">
            <a:spAutoFit/>
          </a:bodyPr>
          <a:lstStyle/>
          <a:p>
            <a:r>
              <a:rPr lang="da-DK" dirty="0"/>
              <a:t>Jørgen Budde Nielsen:  Landskab ca. 1950</a:t>
            </a:r>
          </a:p>
        </p:txBody>
      </p:sp>
    </p:spTree>
    <p:extLst>
      <p:ext uri="{BB962C8B-B14F-4D97-AF65-F5344CB8AC3E}">
        <p14:creationId xmlns:p14="http://schemas.microsoft.com/office/powerpoint/2010/main" val="1941998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Et billede, der indeholder stof&#10;&#10;Automatisk genereret beskrivelse">
            <a:hlinkClick r:id="rId2"/>
            <a:extLst>
              <a:ext uri="{FF2B5EF4-FFF2-40B4-BE49-F238E27FC236}">
                <a16:creationId xmlns:a16="http://schemas.microsoft.com/office/drawing/2014/main" id="{610DEAD1-D5A6-4EBD-8B1C-E58E28E29B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861" y="1019514"/>
            <a:ext cx="3438968" cy="4365643"/>
          </a:xfrm>
          <a:prstGeom prst="rect">
            <a:avLst/>
          </a:prstGeom>
          <a:noFill/>
          <a:ln>
            <a:noFill/>
          </a:ln>
        </p:spPr>
      </p:pic>
      <p:sp>
        <p:nvSpPr>
          <p:cNvPr id="3" name="Tekstfelt 2">
            <a:extLst>
              <a:ext uri="{FF2B5EF4-FFF2-40B4-BE49-F238E27FC236}">
                <a16:creationId xmlns:a16="http://schemas.microsoft.com/office/drawing/2014/main" id="{AA41C22D-BD75-4B84-94B0-2520DE68DDEC}"/>
              </a:ext>
            </a:extLst>
          </p:cNvPr>
          <p:cNvSpPr txBox="1"/>
          <p:nvPr/>
        </p:nvSpPr>
        <p:spPr>
          <a:xfrm>
            <a:off x="600076" y="5535386"/>
            <a:ext cx="3845378" cy="233077"/>
          </a:xfrm>
          <a:prstGeom prst="rect">
            <a:avLst/>
          </a:prstGeom>
          <a:noFill/>
        </p:spPr>
        <p:txBody>
          <a:bodyPr wrap="square" rtlCol="0">
            <a:spAutoFit/>
          </a:bodyPr>
          <a:lstStyle/>
          <a:p>
            <a:pPr>
              <a:lnSpc>
                <a:spcPct val="107000"/>
              </a:lnSpc>
              <a:spcAft>
                <a:spcPts val="600"/>
              </a:spcAft>
            </a:pPr>
            <a:r>
              <a:rPr lang="da-DK" sz="900"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Munch, </a:t>
            </a:r>
            <a:r>
              <a:rPr lang="da-DK" sz="900" i="1"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Skriget</a:t>
            </a:r>
            <a:r>
              <a:rPr lang="da-DK" sz="900"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 1910. Tempera og olie på ugrundet pap, 83,5 × 66 cm</a:t>
            </a:r>
            <a:endParaRPr lang="da-DK" sz="9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Billede 3" descr="Et billede, der indeholder tekst, maleri, tegning&#10;&#10;Automatisk genereret beskrivelse">
            <a:hlinkClick r:id="rId4"/>
            <a:extLst>
              <a:ext uri="{FF2B5EF4-FFF2-40B4-BE49-F238E27FC236}">
                <a16:creationId xmlns:a16="http://schemas.microsoft.com/office/drawing/2014/main" id="{1C66DB43-904A-4864-AA55-46E771A43D7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42914" y="1029550"/>
            <a:ext cx="4119393" cy="4188193"/>
          </a:xfrm>
          <a:prstGeom prst="rect">
            <a:avLst/>
          </a:prstGeom>
          <a:noFill/>
          <a:ln>
            <a:noFill/>
          </a:ln>
        </p:spPr>
      </p:pic>
      <p:sp>
        <p:nvSpPr>
          <p:cNvPr id="5" name="Tekstfelt 4">
            <a:extLst>
              <a:ext uri="{FF2B5EF4-FFF2-40B4-BE49-F238E27FC236}">
                <a16:creationId xmlns:a16="http://schemas.microsoft.com/office/drawing/2014/main" id="{38450510-7492-40AC-8C04-DE00C8B10B7C}"/>
              </a:ext>
            </a:extLst>
          </p:cNvPr>
          <p:cNvSpPr txBox="1"/>
          <p:nvPr/>
        </p:nvSpPr>
        <p:spPr>
          <a:xfrm>
            <a:off x="4727122" y="5339443"/>
            <a:ext cx="4078061" cy="233077"/>
          </a:xfrm>
          <a:prstGeom prst="rect">
            <a:avLst/>
          </a:prstGeom>
          <a:noFill/>
        </p:spPr>
        <p:txBody>
          <a:bodyPr wrap="square" rtlCol="0">
            <a:spAutoFit/>
          </a:bodyPr>
          <a:lstStyle/>
          <a:p>
            <a:pPr>
              <a:lnSpc>
                <a:spcPct val="107000"/>
              </a:lnSpc>
              <a:spcAft>
                <a:spcPts val="600"/>
              </a:spcAft>
            </a:pPr>
            <a:r>
              <a:rPr lang="da-DK" sz="900"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Willumsen, </a:t>
            </a:r>
            <a:r>
              <a:rPr lang="da-DK" sz="900" i="1"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Efter stormen</a:t>
            </a:r>
            <a:r>
              <a:rPr lang="da-DK" sz="900" dirty="0">
                <a:solidFill>
                  <a:srgbClr val="666666"/>
                </a:solidFill>
                <a:latin typeface="Arial" panose="020B0604020202020204" pitchFamily="34" charset="0"/>
                <a:ea typeface="Times New Roman" panose="02020603050405020304" pitchFamily="18" charset="0"/>
                <a:cs typeface="Times New Roman" panose="02020603050405020304" pitchFamily="18" charset="0"/>
              </a:rPr>
              <a:t>, 1905. Tempera på lærred,156 x 150,5 cm</a:t>
            </a:r>
            <a:endParaRPr lang="da-DK" sz="9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6749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FFCB52A-D1B5-B622-A991-025478669AC6}"/>
              </a:ext>
            </a:extLst>
          </p:cNvPr>
          <p:cNvSpPr txBox="1"/>
          <p:nvPr/>
        </p:nvSpPr>
        <p:spPr>
          <a:xfrm>
            <a:off x="176469" y="260648"/>
            <a:ext cx="8892480" cy="6463308"/>
          </a:xfrm>
          <a:prstGeom prst="rect">
            <a:avLst/>
          </a:prstGeom>
          <a:noFill/>
        </p:spPr>
        <p:txBody>
          <a:bodyPr wrap="square" rtlCol="0">
            <a:spAutoFit/>
          </a:bodyPr>
          <a:lstStyle/>
          <a:p>
            <a:r>
              <a:rPr lang="da-DK" b="1" dirty="0"/>
              <a:t>I forløbet ”naturen i kunsten” er der arbejdet med følgende analytiske begreber og nedslag i kunsthistoriske perioder: </a:t>
            </a:r>
          </a:p>
          <a:p>
            <a:endParaRPr lang="da-DK" b="1" dirty="0"/>
          </a:p>
          <a:p>
            <a:r>
              <a:rPr lang="da-DK" b="1" dirty="0"/>
              <a:t>Romantikkens landskabsmaleri </a:t>
            </a:r>
            <a:r>
              <a:rPr lang="da-DK" dirty="0"/>
              <a:t>(C.D. Friedrich</a:t>
            </a:r>
            <a:r>
              <a:rPr lang="da-DK" b="1" dirty="0"/>
              <a:t>) </a:t>
            </a:r>
            <a:br>
              <a:rPr lang="da-DK" b="1" dirty="0"/>
            </a:br>
            <a:r>
              <a:rPr lang="da-DK" dirty="0"/>
              <a:t>Kendetegn og begreber i forbindelse med romantikken: Det sublime, det guddommelige i naturen, den lille rygvendte figur)</a:t>
            </a:r>
            <a:br>
              <a:rPr lang="da-DK" b="1" dirty="0"/>
            </a:br>
            <a:r>
              <a:rPr lang="da-DK" b="1" dirty="0"/>
              <a:t>Impressionistisk naturskildring </a:t>
            </a:r>
            <a:r>
              <a:rPr lang="da-DK" dirty="0"/>
              <a:t>(Claude Monet)</a:t>
            </a:r>
            <a:br>
              <a:rPr lang="da-DK" dirty="0"/>
            </a:br>
            <a:r>
              <a:rPr lang="da-DK" dirty="0"/>
              <a:t>Kendetegn og begreber i forbindelse med impressionismen: kunstnerens interesse for lyset og for skildring af øjeblikket. Farver blandet på lærredet, ikke på paletten. Brug af </a:t>
            </a:r>
            <a:r>
              <a:rPr lang="da-DK" dirty="0" err="1"/>
              <a:t>komplimetærkontraster</a:t>
            </a:r>
            <a:r>
              <a:rPr lang="da-DK" dirty="0"/>
              <a:t>. </a:t>
            </a:r>
          </a:p>
          <a:p>
            <a:r>
              <a:rPr lang="da-DK" b="1" dirty="0"/>
              <a:t>Samtidskunstens naturskildringer, installationer og performance</a:t>
            </a:r>
            <a:r>
              <a:rPr lang="da-DK" dirty="0"/>
              <a:t>. (Per Kirkeby, Peter </a:t>
            </a:r>
            <a:r>
              <a:rPr lang="da-DK" dirty="0" err="1"/>
              <a:t>Doig</a:t>
            </a:r>
            <a:r>
              <a:rPr lang="da-DK" dirty="0"/>
              <a:t>, Olafur Eliasson og Nana F. </a:t>
            </a:r>
            <a:r>
              <a:rPr lang="da-DK" dirty="0" err="1"/>
              <a:t>Schotländer</a:t>
            </a:r>
            <a:r>
              <a:rPr lang="da-DK" dirty="0"/>
              <a:t>)</a:t>
            </a:r>
          </a:p>
          <a:p>
            <a:r>
              <a:rPr lang="da-DK" dirty="0"/>
              <a:t>Kendetegn og begreber i forbindelse med samtidskunst: Flere kunstneriske medier bruges, opgør med det klassiske kunstideal både formmæssigt og indholdsmæssigt. </a:t>
            </a:r>
          </a:p>
          <a:p>
            <a:endParaRPr lang="da-DK" dirty="0"/>
          </a:p>
          <a:p>
            <a:r>
              <a:rPr lang="da-DK" b="1" dirty="0"/>
              <a:t>Abstrakt</a:t>
            </a:r>
            <a:r>
              <a:rPr lang="da-DK" dirty="0"/>
              <a:t> </a:t>
            </a:r>
            <a:r>
              <a:rPr lang="da-DK" dirty="0" err="1"/>
              <a:t>vs</a:t>
            </a:r>
            <a:r>
              <a:rPr lang="da-DK" dirty="0"/>
              <a:t> </a:t>
            </a:r>
            <a:r>
              <a:rPr lang="da-DK" b="1" dirty="0"/>
              <a:t>Figurativt</a:t>
            </a:r>
            <a:r>
              <a:rPr lang="da-DK" dirty="0"/>
              <a:t> maleri (naturalistisk, ekspressivt og impressionistisk gengivelsesmetode)</a:t>
            </a:r>
          </a:p>
          <a:p>
            <a:r>
              <a:rPr lang="da-DK" b="1" dirty="0"/>
              <a:t>Farvekontraster</a:t>
            </a:r>
            <a:r>
              <a:rPr lang="da-DK" dirty="0"/>
              <a:t> (mørk-lys, kvalitetskontrast og </a:t>
            </a:r>
            <a:r>
              <a:rPr lang="da-DK" dirty="0" err="1"/>
              <a:t>komplimentærkontraster</a:t>
            </a:r>
            <a:r>
              <a:rPr lang="da-DK" dirty="0"/>
              <a:t>)</a:t>
            </a:r>
            <a:br>
              <a:rPr lang="da-DK" dirty="0"/>
            </a:br>
            <a:r>
              <a:rPr lang="da-DK" b="1" dirty="0"/>
              <a:t>Illusionsrum</a:t>
            </a:r>
            <a:r>
              <a:rPr lang="da-DK" dirty="0"/>
              <a:t> (størrelses-perspektiv, farveperspektiv og linearperspektiv, gradienter)</a:t>
            </a:r>
            <a:br>
              <a:rPr lang="da-DK" dirty="0"/>
            </a:br>
            <a:r>
              <a:rPr lang="da-DK" b="1" dirty="0"/>
              <a:t>Komposition </a:t>
            </a:r>
            <a:r>
              <a:rPr lang="da-DK" dirty="0"/>
              <a:t>(dynamiske og statiske kompositionslinjer, </a:t>
            </a:r>
            <a:r>
              <a:rPr lang="da-DK" dirty="0" err="1"/>
              <a:t>hirarkisk</a:t>
            </a:r>
            <a:r>
              <a:rPr lang="da-DK" dirty="0"/>
              <a:t> og additiv komposition.)</a:t>
            </a:r>
            <a:endParaRPr lang="da-DK" b="1" dirty="0"/>
          </a:p>
          <a:p>
            <a:r>
              <a:rPr lang="da-DK" b="1" dirty="0"/>
              <a:t>Stort </a:t>
            </a:r>
            <a:r>
              <a:rPr lang="da-DK" dirty="0" err="1"/>
              <a:t>vs</a:t>
            </a:r>
            <a:r>
              <a:rPr lang="da-DK" dirty="0"/>
              <a:t> </a:t>
            </a:r>
            <a:r>
              <a:rPr lang="da-DK" b="1" dirty="0"/>
              <a:t>lille</a:t>
            </a:r>
            <a:r>
              <a:rPr lang="da-DK" dirty="0"/>
              <a:t> fortolkningsrum </a:t>
            </a:r>
            <a:br>
              <a:rPr lang="da-DK" dirty="0"/>
            </a:br>
            <a:r>
              <a:rPr lang="da-DK" b="1" dirty="0"/>
              <a:t>Titlens betydning for beskuerens fortolkning af værket </a:t>
            </a:r>
            <a:r>
              <a:rPr lang="da-DK" dirty="0"/>
              <a:t>(forankring, afløsning og åben titel)</a:t>
            </a:r>
          </a:p>
          <a:p>
            <a:r>
              <a:rPr lang="da-DK" b="1" dirty="0"/>
              <a:t>Forskellige kunstneriske medier </a:t>
            </a:r>
            <a:r>
              <a:rPr lang="da-DK" dirty="0"/>
              <a:t>(maleri, </a:t>
            </a:r>
            <a:r>
              <a:rPr lang="da-DK" dirty="0" err="1"/>
              <a:t>performance-kunst</a:t>
            </a:r>
            <a:r>
              <a:rPr lang="da-DK" dirty="0"/>
              <a:t>, installations-kunst)</a:t>
            </a:r>
          </a:p>
        </p:txBody>
      </p:sp>
    </p:spTree>
    <p:extLst>
      <p:ext uri="{BB962C8B-B14F-4D97-AF65-F5344CB8AC3E}">
        <p14:creationId xmlns:p14="http://schemas.microsoft.com/office/powerpoint/2010/main" val="600826421"/>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8394</TotalTime>
  <Words>1059</Words>
  <Application>Microsoft Macintosh PowerPoint</Application>
  <PresentationFormat>Skærmshow (4:3)</PresentationFormat>
  <Paragraphs>115</Paragraphs>
  <Slides>29</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29</vt:i4>
      </vt:variant>
    </vt:vector>
  </HeadingPairs>
  <TitlesOfParts>
    <vt:vector size="32" baseType="lpstr">
      <vt:lpstr>Arial</vt:lpstr>
      <vt:lpstr>Calibri</vt:lpstr>
      <vt:lpstr>Kontortema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Det sublime i romantikkens naturmaleri</vt:lpstr>
      <vt:lpstr>J.F. Willumsen, Efter stormen, 1905.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Trine Anker</dc:creator>
  <cp:lastModifiedBy>Anders Mølgaard</cp:lastModifiedBy>
  <cp:revision>61</cp:revision>
  <cp:lastPrinted>2023-10-02T07:26:21Z</cp:lastPrinted>
  <dcterms:created xsi:type="dcterms:W3CDTF">2020-03-03T16:42:34Z</dcterms:created>
  <dcterms:modified xsi:type="dcterms:W3CDTF">2024-09-30T08:07:07Z</dcterms:modified>
</cp:coreProperties>
</file>