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63" r:id="rId2"/>
    <p:sldId id="260" r:id="rId3"/>
    <p:sldId id="261" r:id="rId4"/>
    <p:sldId id="268" r:id="rId5"/>
    <p:sldId id="282" r:id="rId6"/>
    <p:sldId id="275" r:id="rId7"/>
    <p:sldId id="257" r:id="rId8"/>
    <p:sldId id="277" r:id="rId9"/>
    <p:sldId id="278" r:id="rId10"/>
    <p:sldId id="259" r:id="rId11"/>
    <p:sldId id="258" r:id="rId12"/>
    <p:sldId id="256" r:id="rId13"/>
    <p:sldId id="266" r:id="rId14"/>
    <p:sldId id="276" r:id="rId15"/>
    <p:sldId id="297" r:id="rId16"/>
    <p:sldId id="288" r:id="rId17"/>
    <p:sldId id="283" r:id="rId18"/>
    <p:sldId id="294" r:id="rId19"/>
    <p:sldId id="272" r:id="rId20"/>
    <p:sldId id="273" r:id="rId21"/>
    <p:sldId id="295" r:id="rId22"/>
    <p:sldId id="269" r:id="rId23"/>
    <p:sldId id="296" r:id="rId24"/>
    <p:sldId id="286" r:id="rId25"/>
    <p:sldId id="285" r:id="rId26"/>
    <p:sldId id="290" r:id="rId27"/>
    <p:sldId id="291" r:id="rId28"/>
    <p:sldId id="284" r:id="rId29"/>
    <p:sldId id="287" r:id="rId30"/>
    <p:sldId id="280" r:id="rId31"/>
    <p:sldId id="289" r:id="rId32"/>
    <p:sldId id="292" r:id="rId33"/>
    <p:sldId id="293" r:id="rId34"/>
    <p:sldId id="262" r:id="rId35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>
      <p:cViewPr varScale="1">
        <p:scale>
          <a:sx n="107" d="100"/>
          <a:sy n="107" d="100"/>
        </p:scale>
        <p:origin x="1760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8DE4C-DF02-46F1-BC22-FE6DD58B0322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CECD9-50BC-4B59-9C64-1ACCE4DD09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8471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CECD9-50BC-4B59-9C64-1ACCE4DD0952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8467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1107-D951-4A64-97F4-CCCDD9A5D0E0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76A75-33F1-4D8B-A717-E699720EB8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5490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1107-D951-4A64-97F4-CCCDD9A5D0E0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76A75-33F1-4D8B-A717-E699720EB8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092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1107-D951-4A64-97F4-CCCDD9A5D0E0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76A75-33F1-4D8B-A717-E699720EB8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960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1107-D951-4A64-97F4-CCCDD9A5D0E0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76A75-33F1-4D8B-A717-E699720EB8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751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1107-D951-4A64-97F4-CCCDD9A5D0E0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76A75-33F1-4D8B-A717-E699720EB8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622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1107-D951-4A64-97F4-CCCDD9A5D0E0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76A75-33F1-4D8B-A717-E699720EB8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4274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1107-D951-4A64-97F4-CCCDD9A5D0E0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76A75-33F1-4D8B-A717-E699720EB8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89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1107-D951-4A64-97F4-CCCDD9A5D0E0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76A75-33F1-4D8B-A717-E699720EB8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4089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1107-D951-4A64-97F4-CCCDD9A5D0E0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76A75-33F1-4D8B-A717-E699720EB8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7955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1107-D951-4A64-97F4-CCCDD9A5D0E0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76A75-33F1-4D8B-A717-E699720EB8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01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1107-D951-4A64-97F4-CCCDD9A5D0E0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76A75-33F1-4D8B-A717-E699720EB8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416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91107-D951-4A64-97F4-CCCDD9A5D0E0}" type="datetimeFigureOut">
              <a:rPr lang="da-DK" smtClean="0"/>
              <a:t>18.10.2024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76A75-33F1-4D8B-A717-E699720EB8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870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https://kunstensstemmer.systime.dk/fileadmin/_processed_/a/2/csm_Efter_stormen_DSC_4566_red_3d786c18bd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kunstensstemmer.systime.dk/fileadmin/_processed_/b/b/csm_MM.M.00514_red_ed4844067e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https://kunstensstemmer.systime.dk/fileadmin/_processed_/a/2/csm_Efter_stormen_DSC_4566_red_3d786c18bd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kunstensstemmer.systime.dk/fileadmin/_processed_/a/2/csm_Efter_stormen_DSC_4566_red_3d786c18bd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UlE9hV4Y2c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a.bimg.dk/node-images/764/3/452x250-c/3764181-perkirkeby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8782672" cy="485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1043608" y="1628800"/>
            <a:ext cx="698477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a-DK" sz="2800" b="1" dirty="0"/>
          </a:p>
          <a:p>
            <a:pPr algn="ctr"/>
            <a:endParaRPr lang="da-DK" sz="2800" b="1" dirty="0"/>
          </a:p>
          <a:p>
            <a:pPr algn="ctr"/>
            <a:endParaRPr lang="da-DK" sz="2800" b="1" dirty="0"/>
          </a:p>
          <a:p>
            <a:pPr algn="ctr"/>
            <a:endParaRPr lang="da-DK" sz="4800" b="1" dirty="0"/>
          </a:p>
          <a:p>
            <a:pPr algn="ctr"/>
            <a:endParaRPr lang="da-DK" sz="4800" b="1" dirty="0"/>
          </a:p>
          <a:p>
            <a:pPr algn="ctr"/>
            <a:r>
              <a:rPr lang="da-DK" sz="4800" b="1" dirty="0"/>
              <a:t>Landskab og naturindtryk </a:t>
            </a:r>
          </a:p>
        </p:txBody>
      </p:sp>
    </p:spTree>
    <p:extLst>
      <p:ext uri="{BB962C8B-B14F-4D97-AF65-F5344CB8AC3E}">
        <p14:creationId xmlns:p14="http://schemas.microsoft.com/office/powerpoint/2010/main" val="97212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ilbygningen.dk/media/file/396/B_253_Lundbye_landskab_ved_Arres___72_dpi.jpg?11431198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852936"/>
            <a:ext cx="4608512" cy="373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0" y="692696"/>
            <a:ext cx="262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Det store landskabs-rum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4E47800-4659-4914-81D8-44015F983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1" y="1556792"/>
            <a:ext cx="3879805" cy="4968552"/>
          </a:xfrm>
          <a:prstGeom prst="rect">
            <a:avLst/>
          </a:prstGeom>
        </p:spPr>
      </p:pic>
      <p:pic>
        <p:nvPicPr>
          <p:cNvPr id="6" name="Pladsholder til indhold 3" descr="Et billede, der indeholder tekst, maleri, tegning&#10;&#10;Automatisk genereret beskrivelse">
            <a:hlinkClick r:id="rId4"/>
            <a:extLst>
              <a:ext uri="{FF2B5EF4-FFF2-40B4-BE49-F238E27FC236}">
                <a16:creationId xmlns:a16="http://schemas.microsoft.com/office/drawing/2014/main" id="{92BDD664-A3A7-4D95-B1C4-9597BFF935E3}"/>
              </a:ext>
            </a:extLst>
          </p:cNvPr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7" r="1" b="1"/>
          <a:stretch/>
        </p:blipFill>
        <p:spPr bwMode="auto">
          <a:xfrm>
            <a:off x="4355976" y="0"/>
            <a:ext cx="3888432" cy="3540835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1116445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www.ibiblio.org/wm/paint/auth/monet/waterlilies/monet.wl-gre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861048"/>
            <a:ext cx="5171960" cy="334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0" y="404664"/>
            <a:ext cx="2555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                           Naturindtryk: Tæt på -</a:t>
            </a:r>
          </a:p>
          <a:p>
            <a:r>
              <a:rPr lang="da-DK" dirty="0"/>
              <a:t>Ned i naturen.</a:t>
            </a:r>
          </a:p>
        </p:txBody>
      </p:sp>
      <p:pic>
        <p:nvPicPr>
          <p:cNvPr id="6" name="Picture 2" descr="OPLEV: Sympoiesis af Nana Francisca Schottländer - Liselund Laboratorium  Møn - Metropolis">
            <a:extLst>
              <a:ext uri="{FF2B5EF4-FFF2-40B4-BE49-F238E27FC236}">
                <a16:creationId xmlns:a16="http://schemas.microsoft.com/office/drawing/2014/main" id="{5232F02F-0707-4ACC-BB95-17F5B4A6F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88640"/>
            <a:ext cx="5483343" cy="363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5BDBD83B-E19B-BF72-0F19-CAEF8CD3F2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520" y="1628800"/>
            <a:ext cx="4133289" cy="568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97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0C757EC7-A1E9-413D-B799-F01AAC069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11993"/>
            <a:ext cx="5499513" cy="3600400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52671A3B-FE5B-4E11-B719-D90E73FE7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3451346"/>
            <a:ext cx="5112305" cy="3406654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7533887-BEB4-4D0F-B7DE-993DFD250D6A}"/>
              </a:ext>
            </a:extLst>
          </p:cNvPr>
          <p:cNvSpPr txBox="1"/>
          <p:nvPr/>
        </p:nvSpPr>
        <p:spPr>
          <a:xfrm>
            <a:off x="1907704" y="249289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10F9EF85-C159-41C0-98B8-FE54CCE9B020}"/>
              </a:ext>
            </a:extLst>
          </p:cNvPr>
          <p:cNvSpPr txBox="1"/>
          <p:nvPr/>
        </p:nvSpPr>
        <p:spPr>
          <a:xfrm>
            <a:off x="251520" y="62068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Landart:</a:t>
            </a:r>
          </a:p>
          <a:p>
            <a:r>
              <a:rPr lang="da-DK" dirty="0"/>
              <a:t>Kunstneriske indgreb i naturen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B3823C9A-8528-4069-B64E-4CE81C68B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16632" y="3284984"/>
            <a:ext cx="5472608" cy="3651011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F832A6C3-71ED-4F0C-A32B-A71C5207853B}"/>
              </a:ext>
            </a:extLst>
          </p:cNvPr>
          <p:cNvSpPr txBox="1"/>
          <p:nvPr/>
        </p:nvSpPr>
        <p:spPr>
          <a:xfrm>
            <a:off x="107504" y="2276872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Her: Fotodokumentation af tre forskellige landskabsinstallationer (landart)</a:t>
            </a:r>
          </a:p>
        </p:txBody>
      </p:sp>
    </p:spTree>
    <p:extLst>
      <p:ext uri="{BB962C8B-B14F-4D97-AF65-F5344CB8AC3E}">
        <p14:creationId xmlns:p14="http://schemas.microsoft.com/office/powerpoint/2010/main" val="2230549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unk ved havet” af Caspar David Friedrich som plakat | Posterlounge">
            <a:extLst>
              <a:ext uri="{FF2B5EF4-FFF2-40B4-BE49-F238E27FC236}">
                <a16:creationId xmlns:a16="http://schemas.microsoft.com/office/drawing/2014/main" id="{1C2A3EF2-BD5B-4081-9830-9B531F3F6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315416"/>
            <a:ext cx="8611952" cy="651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69FEC84B-DC01-4A4D-AE21-A1698FA44D3D}"/>
              </a:ext>
            </a:extLst>
          </p:cNvPr>
          <p:cNvSpPr txBox="1"/>
          <p:nvPr/>
        </p:nvSpPr>
        <p:spPr>
          <a:xfrm>
            <a:off x="899592" y="6021288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Casper David Friedrich: Munken ved havet, 1810</a:t>
            </a:r>
          </a:p>
        </p:txBody>
      </p:sp>
    </p:spTree>
    <p:extLst>
      <p:ext uri="{BB962C8B-B14F-4D97-AF65-F5344CB8AC3E}">
        <p14:creationId xmlns:p14="http://schemas.microsoft.com/office/powerpoint/2010/main" val="527213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24743A2-203B-4677-815F-ADE8EEA61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96292"/>
            <a:ext cx="7560840" cy="5689532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D62CE79E-52CF-4670-8D2B-229581CC6231}"/>
              </a:ext>
            </a:extLst>
          </p:cNvPr>
          <p:cNvSpPr txBox="1"/>
          <p:nvPr/>
        </p:nvSpPr>
        <p:spPr>
          <a:xfrm>
            <a:off x="827584" y="6093296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T.H. Lundbye: Sjællandsk landskab 1842</a:t>
            </a:r>
          </a:p>
        </p:txBody>
      </p:sp>
    </p:spTree>
    <p:extLst>
      <p:ext uri="{BB962C8B-B14F-4D97-AF65-F5344CB8AC3E}">
        <p14:creationId xmlns:p14="http://schemas.microsoft.com/office/powerpoint/2010/main" val="123947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undb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7"/>
            <a:ext cx="6408712" cy="546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boks 2"/>
          <p:cNvSpPr txBox="1"/>
          <p:nvPr/>
        </p:nvSpPr>
        <p:spPr>
          <a:xfrm>
            <a:off x="1907704" y="5949280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J. </a:t>
            </a:r>
            <a:r>
              <a:rPr lang="da-DK" dirty="0" err="1"/>
              <a:t>Th</a:t>
            </a:r>
            <a:r>
              <a:rPr lang="da-DK" dirty="0"/>
              <a:t> Lundbye: Efterårslandskab ved Vallekilde, 1847</a:t>
            </a:r>
          </a:p>
        </p:txBody>
      </p:sp>
    </p:spTree>
    <p:extLst>
      <p:ext uri="{BB962C8B-B14F-4D97-AF65-F5344CB8AC3E}">
        <p14:creationId xmlns:p14="http://schemas.microsoft.com/office/powerpoint/2010/main" val="1349985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kovgaardMuseet">
            <a:extLst>
              <a:ext uri="{FF2B5EF4-FFF2-40B4-BE49-F238E27FC236}">
                <a16:creationId xmlns:a16="http://schemas.microsoft.com/office/drawing/2014/main" id="{346BE61A-BFAB-4C7D-8593-05CBEFDD8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7953526" cy="5248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0B82BA4D-E1A2-4F97-ACC4-57EC85C32533}"/>
              </a:ext>
            </a:extLst>
          </p:cNvPr>
          <p:cNvSpPr txBox="1"/>
          <p:nvPr/>
        </p:nvSpPr>
        <p:spPr>
          <a:xfrm>
            <a:off x="539552" y="5877272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PC. Skovgaard: Udsigt over havet ved Møns Klint, 1850</a:t>
            </a:r>
          </a:p>
        </p:txBody>
      </p:sp>
    </p:spTree>
    <p:extLst>
      <p:ext uri="{BB962C8B-B14F-4D97-AF65-F5344CB8AC3E}">
        <p14:creationId xmlns:p14="http://schemas.microsoft.com/office/powerpoint/2010/main" val="3268431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A12409E-77AF-4449-A13A-68FBA50BA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-7531"/>
            <a:ext cx="6677025" cy="4048125"/>
          </a:xfrm>
          <a:prstGeom prst="rect">
            <a:avLst/>
          </a:prstGeom>
        </p:spPr>
      </p:pic>
      <p:pic>
        <p:nvPicPr>
          <p:cNvPr id="2050" name="Picture 2" descr="Elisabeth i billedekunsten">
            <a:extLst>
              <a:ext uri="{FF2B5EF4-FFF2-40B4-BE49-F238E27FC236}">
                <a16:creationId xmlns:a16="http://schemas.microsoft.com/office/drawing/2014/main" id="{B662458B-C687-42C6-84ED-984E868B8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49969"/>
            <a:ext cx="3442874" cy="270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orgenlys Vinterlys Høstak i morgentåge Claude Monet malede i 1890-91  mindst 30 billeder af høstakke på forskellige tider a">
            <a:extLst>
              <a:ext uri="{FF2B5EF4-FFF2-40B4-BE49-F238E27FC236}">
                <a16:creationId xmlns:a16="http://schemas.microsoft.com/office/drawing/2014/main" id="{AEF2A215-DAC9-4D22-9F04-DEED27040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149080"/>
            <a:ext cx="4499298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CB5E7681-E1AE-4EB9-A4AE-3BFC4BC61954}"/>
              </a:ext>
            </a:extLst>
          </p:cNvPr>
          <p:cNvSpPr txBox="1"/>
          <p:nvPr/>
        </p:nvSpPr>
        <p:spPr>
          <a:xfrm>
            <a:off x="7380312" y="260648"/>
            <a:ext cx="1080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Claude Monet: Serie af høstakke 1890-92</a:t>
            </a:r>
          </a:p>
        </p:txBody>
      </p:sp>
    </p:spTree>
    <p:extLst>
      <p:ext uri="{BB962C8B-B14F-4D97-AF65-F5344CB8AC3E}">
        <p14:creationId xmlns:p14="http://schemas.microsoft.com/office/powerpoint/2010/main" val="2530626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rtmight.com/albums/2011-02-07/art-upload-2/m/Monet-Claude-Oscar/Claude-Monet-Autumn-at-Argenteu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7141984" cy="532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1331640" y="6093296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r>
              <a:rPr lang="da-DK" dirty="0"/>
              <a:t>Claude Monet: Efterår i </a:t>
            </a:r>
            <a:r>
              <a:rPr lang="da-DK" dirty="0" err="1"/>
              <a:t>Argenteul</a:t>
            </a:r>
            <a:r>
              <a:rPr lang="da-DK" dirty="0"/>
              <a:t>, 1880</a:t>
            </a:r>
          </a:p>
        </p:txBody>
      </p:sp>
    </p:spTree>
    <p:extLst>
      <p:ext uri="{BB962C8B-B14F-4D97-AF65-F5344CB8AC3E}">
        <p14:creationId xmlns:p14="http://schemas.microsoft.com/office/powerpoint/2010/main" val="3429956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"/>
          <p:cNvSpPr txBox="1"/>
          <p:nvPr/>
        </p:nvSpPr>
        <p:spPr>
          <a:xfrm>
            <a:off x="-612576" y="5661248"/>
            <a:ext cx="10873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da-DK" dirty="0"/>
              <a:t> </a:t>
            </a:r>
          </a:p>
        </p:txBody>
      </p:sp>
      <p:pic>
        <p:nvPicPr>
          <p:cNvPr id="1026" name="Picture 2" descr="Billedresultat for van Gog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93" y="393617"/>
            <a:ext cx="6912768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/>
          <p:cNvSpPr txBox="1"/>
          <p:nvPr/>
        </p:nvSpPr>
        <p:spPr>
          <a:xfrm>
            <a:off x="971600" y="6030580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V. Van Gogh: </a:t>
            </a:r>
            <a:r>
              <a:rPr lang="da-DK" dirty="0" err="1"/>
              <a:t>Hvedemark</a:t>
            </a:r>
            <a:r>
              <a:rPr lang="da-DK" dirty="0"/>
              <a:t> med cypres, 1889</a:t>
            </a:r>
          </a:p>
        </p:txBody>
      </p:sp>
    </p:spTree>
    <p:extLst>
      <p:ext uri="{BB962C8B-B14F-4D97-AF65-F5344CB8AC3E}">
        <p14:creationId xmlns:p14="http://schemas.microsoft.com/office/powerpoint/2010/main" val="3077708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21338" cy="4521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boks 4"/>
          <p:cNvSpPr txBox="1"/>
          <p:nvPr/>
        </p:nvSpPr>
        <p:spPr>
          <a:xfrm>
            <a:off x="457200" y="5013176"/>
            <a:ext cx="757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                   Salvador Dali: Erindringens bestandighed, 1936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04966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ntikhandlere.dk/images/antsublarge/1029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680475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1331640" y="5733256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Jørgen Budde Nielsen:  Landskab ca. 1950</a:t>
            </a:r>
          </a:p>
        </p:txBody>
      </p:sp>
    </p:spTree>
    <p:extLst>
      <p:ext uri="{BB962C8B-B14F-4D97-AF65-F5344CB8AC3E}">
        <p14:creationId xmlns:p14="http://schemas.microsoft.com/office/powerpoint/2010/main" val="1941998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839A6A04-02DF-41AF-B476-436B4C62B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16632"/>
            <a:ext cx="4669269" cy="5976664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7C998282-F84F-4BC2-BA1D-E701741CDFB8}"/>
              </a:ext>
            </a:extLst>
          </p:cNvPr>
          <p:cNvSpPr txBox="1"/>
          <p:nvPr/>
        </p:nvSpPr>
        <p:spPr>
          <a:xfrm>
            <a:off x="1907704" y="6237312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Casper David Friedrich: Vandringsmanden over tågehavet, 1818</a:t>
            </a:r>
          </a:p>
        </p:txBody>
      </p:sp>
    </p:spTree>
    <p:extLst>
      <p:ext uri="{BB962C8B-B14F-4D97-AF65-F5344CB8AC3E}">
        <p14:creationId xmlns:p14="http://schemas.microsoft.com/office/powerpoint/2010/main" val="4059179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>
            <a:extLst>
              <a:ext uri="{FF2B5EF4-FFF2-40B4-BE49-F238E27FC236}">
                <a16:creationId xmlns:a16="http://schemas.microsoft.com/office/drawing/2014/main" id="{53E317D4-8FA3-9330-8805-47B7D5B6D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a-DK" b="0" i="0" u="none" strike="noStrike" dirty="0">
                <a:solidFill>
                  <a:srgbClr val="6B6B6B"/>
                </a:solidFill>
                <a:effectLst/>
                <a:latin typeface="sohne"/>
              </a:rPr>
              <a:t>J. F. Willumsen, En Bjergbestigerske, 1912.</a:t>
            </a:r>
            <a:endParaRPr lang="en-US" dirty="0"/>
          </a:p>
        </p:txBody>
      </p:sp>
      <p:pic>
        <p:nvPicPr>
          <p:cNvPr id="1026" name="Picture 2" descr="Kvinders rettigheder.. Kvinderes rettigheder og muligheder. Er… | by FN |  Medium">
            <a:extLst>
              <a:ext uri="{FF2B5EF4-FFF2-40B4-BE49-F238E27FC236}">
                <a16:creationId xmlns:a16="http://schemas.microsoft.com/office/drawing/2014/main" id="{BE0880D1-5DBB-B619-A339-B910031CC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7150" y="1600200"/>
            <a:ext cx="3669699" cy="4525963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315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stof&#10;&#10;Automatisk genereret beskrivelse">
            <a:hlinkClick r:id="rId2"/>
            <a:extLst>
              <a:ext uri="{FF2B5EF4-FFF2-40B4-BE49-F238E27FC236}">
                <a16:creationId xmlns:a16="http://schemas.microsoft.com/office/drawing/2014/main" id="{610DEAD1-D5A6-4EBD-8B1C-E58E28E29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61" y="1019514"/>
            <a:ext cx="3438968" cy="43656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AA41C22D-BD75-4B84-94B0-2520DE68DDEC}"/>
              </a:ext>
            </a:extLst>
          </p:cNvPr>
          <p:cNvSpPr txBox="1"/>
          <p:nvPr/>
        </p:nvSpPr>
        <p:spPr>
          <a:xfrm>
            <a:off x="600076" y="5535386"/>
            <a:ext cx="384537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a-DK" sz="900" dirty="0">
                <a:solidFill>
                  <a:srgbClr val="6666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Munch, </a:t>
            </a:r>
            <a:r>
              <a:rPr lang="da-DK" sz="900" i="1" dirty="0">
                <a:solidFill>
                  <a:srgbClr val="6666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Skriget</a:t>
            </a:r>
            <a:r>
              <a:rPr lang="da-DK" sz="900" dirty="0">
                <a:solidFill>
                  <a:srgbClr val="6666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1910. Tempera og olie på ugrundet pap, 83,5 × 66 cm</a:t>
            </a:r>
            <a:endParaRPr lang="da-DK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Billede 3" descr="Et billede, der indeholder tekst, maleri, tegning&#10;&#10;Automatisk genereret beskrivelse">
            <a:hlinkClick r:id="rId4"/>
            <a:extLst>
              <a:ext uri="{FF2B5EF4-FFF2-40B4-BE49-F238E27FC236}">
                <a16:creationId xmlns:a16="http://schemas.microsoft.com/office/drawing/2014/main" id="{1C66DB43-904A-4864-AA55-46E771A43D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914" y="1029550"/>
            <a:ext cx="4119393" cy="418819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38450510-7492-40AC-8C04-DE00C8B10B7C}"/>
              </a:ext>
            </a:extLst>
          </p:cNvPr>
          <p:cNvSpPr txBox="1"/>
          <p:nvPr/>
        </p:nvSpPr>
        <p:spPr>
          <a:xfrm>
            <a:off x="4727122" y="5339443"/>
            <a:ext cx="4078061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a-DK" sz="900" dirty="0">
                <a:solidFill>
                  <a:srgbClr val="6666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Willumsen, </a:t>
            </a:r>
            <a:r>
              <a:rPr lang="da-DK" sz="900" i="1" dirty="0">
                <a:solidFill>
                  <a:srgbClr val="6666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Efter stormen</a:t>
            </a:r>
            <a:r>
              <a:rPr lang="da-DK" sz="900" dirty="0">
                <a:solidFill>
                  <a:srgbClr val="6666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1905. Tempera på lærred,156 x 150,5 cm</a:t>
            </a:r>
            <a:endParaRPr lang="da-DK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749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62608-99B0-44D0-8787-1D4C32E68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68598"/>
            <a:ext cx="2855390" cy="1671056"/>
          </a:xfrm>
        </p:spPr>
        <p:txBody>
          <a:bodyPr>
            <a:normAutofit/>
          </a:bodyPr>
          <a:lstStyle/>
          <a:p>
            <a:r>
              <a:rPr lang="da-DK" sz="1350" dirty="0">
                <a:solidFill>
                  <a:srgbClr val="6666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J.F. Willumsen, </a:t>
            </a:r>
            <a:r>
              <a:rPr lang="da-DK" sz="1350" i="1" dirty="0">
                <a:solidFill>
                  <a:srgbClr val="6666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Efter stormen</a:t>
            </a:r>
            <a:r>
              <a:rPr lang="da-DK" sz="1350" dirty="0">
                <a:solidFill>
                  <a:srgbClr val="6666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1905.  </a:t>
            </a:r>
            <a:endParaRPr lang="da-DK" sz="30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E8C6561-2DBB-411B-B678-4B9B89398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3078960"/>
            <a:ext cx="2849569" cy="23574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500" dirty="0"/>
              <a:t> </a:t>
            </a:r>
          </a:p>
        </p:txBody>
      </p:sp>
      <p:pic>
        <p:nvPicPr>
          <p:cNvPr id="4" name="Pladsholder til indhold 3" descr="Et billede, der indeholder tekst, maleri, tegning&#10;&#10;Automatisk genereret beskrivelse">
            <a:hlinkClick r:id="rId2"/>
            <a:extLst>
              <a:ext uri="{FF2B5EF4-FFF2-40B4-BE49-F238E27FC236}">
                <a16:creationId xmlns:a16="http://schemas.microsoft.com/office/drawing/2014/main" id="{B6C0BDD2-80D9-42AC-9CE6-25385EAFECAB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7" r="1" b="1"/>
          <a:stretch/>
        </p:blipFill>
        <p:spPr bwMode="auto">
          <a:xfrm>
            <a:off x="3275856" y="332656"/>
            <a:ext cx="5868144" cy="5616624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2446125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C6FE408-8FFD-A3D9-4D48-300FA0197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332899" cy="574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E167377B-0C4E-2900-F0B9-B9FFFF5094C6}"/>
              </a:ext>
            </a:extLst>
          </p:cNvPr>
          <p:cNvSpPr txBox="1"/>
          <p:nvPr/>
        </p:nvSpPr>
        <p:spPr>
          <a:xfrm>
            <a:off x="539552" y="616530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L.A. Ring: Elletrunter, 1893</a:t>
            </a:r>
          </a:p>
        </p:txBody>
      </p:sp>
    </p:spTree>
    <p:extLst>
      <p:ext uri="{BB962C8B-B14F-4D97-AF65-F5344CB8AC3E}">
        <p14:creationId xmlns:p14="http://schemas.microsoft.com/office/powerpoint/2010/main" val="374230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49F35FCD-B870-4F8C-843B-9154890E2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29001"/>
            <a:ext cx="4762500" cy="6553200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5B0CBE50-9C37-45E0-871B-AD67AEC39411}"/>
              </a:ext>
            </a:extLst>
          </p:cNvPr>
          <p:cNvSpPr txBox="1"/>
          <p:nvPr/>
        </p:nvSpPr>
        <p:spPr>
          <a:xfrm>
            <a:off x="7380312" y="476672"/>
            <a:ext cx="14401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Peter </a:t>
            </a:r>
            <a:r>
              <a:rPr lang="da-DK" dirty="0" err="1"/>
              <a:t>Doigh</a:t>
            </a:r>
            <a:r>
              <a:rPr lang="da-DK" dirty="0"/>
              <a:t>:</a:t>
            </a:r>
            <a:br>
              <a:rPr lang="da-DK" dirty="0"/>
            </a:br>
            <a:r>
              <a:rPr lang="da-DK" dirty="0"/>
              <a:t>”</a:t>
            </a:r>
            <a:r>
              <a:rPr lang="da-DK" dirty="0" err="1"/>
              <a:t>Reflection</a:t>
            </a:r>
            <a:r>
              <a:rPr lang="da-DK" dirty="0"/>
              <a:t>, </a:t>
            </a:r>
            <a:r>
              <a:rPr lang="da-DK" dirty="0" err="1"/>
              <a:t>what</a:t>
            </a:r>
            <a:r>
              <a:rPr lang="da-DK" dirty="0"/>
              <a:t> </a:t>
            </a:r>
            <a:r>
              <a:rPr lang="da-DK" dirty="0" err="1"/>
              <a:t>does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soul look like?”,  1996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A3E1305-F6A3-8EAD-A378-E23CE48DE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-4864"/>
            <a:ext cx="47625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29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734DD9F-52E3-4514-BE6B-3A7A11EAF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-171400"/>
            <a:ext cx="7272808" cy="6047233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1F9BE21F-5384-4043-8DD4-19B4051E121E}"/>
              </a:ext>
            </a:extLst>
          </p:cNvPr>
          <p:cNvSpPr txBox="1"/>
          <p:nvPr/>
        </p:nvSpPr>
        <p:spPr>
          <a:xfrm>
            <a:off x="179512" y="4509120"/>
            <a:ext cx="52565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Peter </a:t>
            </a:r>
            <a:r>
              <a:rPr lang="da-DK" dirty="0" err="1"/>
              <a:t>Doig</a:t>
            </a:r>
            <a:r>
              <a:rPr lang="da-DK" dirty="0"/>
              <a:t>: </a:t>
            </a:r>
            <a:r>
              <a:rPr lang="da-DK" dirty="0" err="1"/>
              <a:t>Swamped</a:t>
            </a:r>
            <a:r>
              <a:rPr lang="da-DK" dirty="0"/>
              <a:t>, 1990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6CA4319-1004-4FE0-B3B4-174FEEB34E00}"/>
              </a:ext>
            </a:extLst>
          </p:cNvPr>
          <p:cNvSpPr txBox="1"/>
          <p:nvPr/>
        </p:nvSpPr>
        <p:spPr>
          <a:xfrm>
            <a:off x="3491880" y="4221088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67813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Nye Malerier - Galleri Susanne Ottesen">
            <a:extLst>
              <a:ext uri="{FF2B5EF4-FFF2-40B4-BE49-F238E27FC236}">
                <a16:creationId xmlns:a16="http://schemas.microsoft.com/office/drawing/2014/main" id="{5021D9A7-C4F4-6B46-63A6-A19989313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8" y="692696"/>
            <a:ext cx="9144000" cy="491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0291009A-2224-3010-316E-0BA1E116E249}"/>
              </a:ext>
            </a:extLst>
          </p:cNvPr>
          <p:cNvSpPr txBox="1"/>
          <p:nvPr/>
        </p:nvSpPr>
        <p:spPr>
          <a:xfrm>
            <a:off x="179512" y="5877272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da-DK" dirty="0"/>
              <a:t>Per </a:t>
            </a:r>
            <a:r>
              <a:rPr lang="da-DK" dirty="0" err="1"/>
              <a:t>Kierkeby</a:t>
            </a:r>
            <a:r>
              <a:rPr lang="da-DK" dirty="0"/>
              <a:t>: Uden titel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1995</a:t>
            </a:r>
          </a:p>
          <a:p>
            <a:pPr algn="l" fontAlgn="base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Oil on canvas, 300 x 550 cm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35625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DC7E17D-426A-4EDF-A0A3-5CAF5B1A2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0648"/>
            <a:ext cx="8113006" cy="6084755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5760D4F0-35C4-483F-E950-531BFBC0B321}"/>
              </a:ext>
            </a:extLst>
          </p:cNvPr>
          <p:cNvSpPr txBox="1"/>
          <p:nvPr/>
        </p:nvSpPr>
        <p:spPr>
          <a:xfrm>
            <a:off x="251520" y="6453336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Per </a:t>
            </a:r>
            <a:r>
              <a:rPr lang="da-DK" dirty="0" err="1"/>
              <a:t>Kierkeby</a:t>
            </a:r>
            <a:r>
              <a:rPr lang="da-DK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618252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unst på Statens Naturhistoriske Museum – Københavns Universitet">
            <a:extLst>
              <a:ext uri="{FF2B5EF4-FFF2-40B4-BE49-F238E27FC236}">
                <a16:creationId xmlns:a16="http://schemas.microsoft.com/office/drawing/2014/main" id="{6566668F-9042-B506-39D7-00EBDD365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71400"/>
            <a:ext cx="8212743" cy="46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r Kirkeby på Geologisk Museum">
            <a:extLst>
              <a:ext uri="{FF2B5EF4-FFF2-40B4-BE49-F238E27FC236}">
                <a16:creationId xmlns:a16="http://schemas.microsoft.com/office/drawing/2014/main" id="{CBC13325-5C16-901A-5658-473D127FA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93638"/>
            <a:ext cx="3202765" cy="427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02567F2E-7836-FCCE-59E4-29E0E85B7245}"/>
              </a:ext>
            </a:extLst>
          </p:cNvPr>
          <p:cNvSpPr txBox="1"/>
          <p:nvPr/>
        </p:nvSpPr>
        <p:spPr>
          <a:xfrm>
            <a:off x="251520" y="4509120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Per Kirkebys væg- og loftsmaleri på Statens naturhistoriske museum, København. Færdigt 2004</a:t>
            </a:r>
          </a:p>
        </p:txBody>
      </p:sp>
    </p:spTree>
    <p:extLst>
      <p:ext uri="{BB962C8B-B14F-4D97-AF65-F5344CB8AC3E}">
        <p14:creationId xmlns:p14="http://schemas.microsoft.com/office/powerpoint/2010/main" val="2800208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tahns Celebrate the 50th Anniversary of Spiral Jetty – SLUG Magazine">
            <a:extLst>
              <a:ext uri="{FF2B5EF4-FFF2-40B4-BE49-F238E27FC236}">
                <a16:creationId xmlns:a16="http://schemas.microsoft.com/office/drawing/2014/main" id="{3DDE679B-AC37-4388-A48F-7281FD3DE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26684"/>
            <a:ext cx="5976664" cy="389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piral Jetty Great Salt Lake | Utah.com">
            <a:extLst>
              <a:ext uri="{FF2B5EF4-FFF2-40B4-BE49-F238E27FC236}">
                <a16:creationId xmlns:a16="http://schemas.microsoft.com/office/drawing/2014/main" id="{55D2B9CE-6FE7-47F2-B993-EB0436593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985" y="3061421"/>
            <a:ext cx="5832648" cy="376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F52B7CED-5317-441D-B306-6B770D835E0E}"/>
              </a:ext>
            </a:extLst>
          </p:cNvPr>
          <p:cNvSpPr txBox="1"/>
          <p:nvPr/>
        </p:nvSpPr>
        <p:spPr>
          <a:xfrm>
            <a:off x="6300192" y="260648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Robert </a:t>
            </a:r>
            <a:r>
              <a:rPr lang="da-DK" dirty="0" err="1"/>
              <a:t>Smithson</a:t>
            </a:r>
            <a:r>
              <a:rPr lang="da-DK" dirty="0"/>
              <a:t>: Spiral </a:t>
            </a:r>
            <a:r>
              <a:rPr lang="da-DK" dirty="0" err="1"/>
              <a:t>Jetty</a:t>
            </a:r>
            <a:r>
              <a:rPr lang="da-DK" dirty="0"/>
              <a:t>,</a:t>
            </a:r>
          </a:p>
          <a:p>
            <a:r>
              <a:rPr lang="da-DK" dirty="0"/>
              <a:t>Great Salt Lake, Utah, 1970</a:t>
            </a:r>
          </a:p>
          <a:p>
            <a:endParaRPr lang="da-DK" dirty="0"/>
          </a:p>
          <a:p>
            <a:r>
              <a:rPr lang="da-DK" dirty="0"/>
              <a:t>Fotodokumentation af naturinstallation</a:t>
            </a:r>
          </a:p>
        </p:txBody>
      </p:sp>
    </p:spTree>
    <p:extLst>
      <p:ext uri="{BB962C8B-B14F-4D97-AF65-F5344CB8AC3E}">
        <p14:creationId xmlns:p14="http://schemas.microsoft.com/office/powerpoint/2010/main" val="4243155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atharina Grosse: The Garden: Det er ikke synd for naturen. Det er heller  ikke synd for Aros. Men måske er det synd for kunsten | Information">
            <a:extLst>
              <a:ext uri="{FF2B5EF4-FFF2-40B4-BE49-F238E27FC236}">
                <a16:creationId xmlns:a16="http://schemas.microsoft.com/office/drawing/2014/main" id="{E2526D9B-D428-4F87-9A2D-4E2E628CD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92488" cy="293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D26CBDA9-D36E-4350-B7A6-14BB131B6BE7}"/>
              </a:ext>
            </a:extLst>
          </p:cNvPr>
          <p:cNvSpPr txBox="1"/>
          <p:nvPr/>
        </p:nvSpPr>
        <p:spPr>
          <a:xfrm>
            <a:off x="107504" y="6165304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Katharina </a:t>
            </a:r>
            <a:r>
              <a:rPr lang="da-DK" dirty="0" err="1"/>
              <a:t>Grosse</a:t>
            </a:r>
            <a:r>
              <a:rPr lang="da-DK" dirty="0"/>
              <a:t>: ”The Garden” naturinstallation i Mindeparken, Århus,  2019 </a:t>
            </a:r>
          </a:p>
        </p:txBody>
      </p:sp>
      <p:pic>
        <p:nvPicPr>
          <p:cNvPr id="3076" name="Picture 4" descr="Mindeparken var lyserød og hvid. Både træer og græs blev spraymalet og det førte vild debat med sig.">
            <a:extLst>
              <a:ext uri="{FF2B5EF4-FFF2-40B4-BE49-F238E27FC236}">
                <a16:creationId xmlns:a16="http://schemas.microsoft.com/office/drawing/2014/main" id="{9BC69396-85EA-437E-864E-39991295C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89" y="3068960"/>
            <a:ext cx="5148064" cy="2895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Omdiskuteret kunstværk bliver: Naturen arbejder videre med det | hsfo.dk">
            <a:extLst>
              <a:ext uri="{FF2B5EF4-FFF2-40B4-BE49-F238E27FC236}">
                <a16:creationId xmlns:a16="http://schemas.microsoft.com/office/drawing/2014/main" id="{ECABD78C-EBFA-4961-9120-DAC04156A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632"/>
            <a:ext cx="4742381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350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7D020BC0-012B-4A7A-8BE4-F9DD6549B399}"/>
              </a:ext>
            </a:extLst>
          </p:cNvPr>
          <p:cNvSpPr txBox="1"/>
          <p:nvPr/>
        </p:nvSpPr>
        <p:spPr>
          <a:xfrm>
            <a:off x="639192" y="1183504"/>
            <a:ext cx="72574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0" dirty="0"/>
              <a:t>Hvad er fælles for den første generation af land art- kunstnere: fx Michael </a:t>
            </a:r>
            <a:r>
              <a:rPr lang="da-DK" sz="1350" dirty="0" err="1"/>
              <a:t>Heizer</a:t>
            </a:r>
            <a:r>
              <a:rPr lang="da-DK" sz="1350" dirty="0"/>
              <a:t>, Robert </a:t>
            </a:r>
            <a:r>
              <a:rPr lang="da-DK" sz="1350" dirty="0" err="1"/>
              <a:t>Smithson</a:t>
            </a:r>
            <a:r>
              <a:rPr lang="da-DK" sz="1350" dirty="0"/>
              <a:t> og Christo? 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22ACC95-35E3-43CC-BB50-53D022757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2671"/>
            <a:ext cx="4749499" cy="3192286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516026C8-67AE-4EAB-8802-F9720A3A5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180" y="2178844"/>
            <a:ext cx="5213639" cy="31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37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6BC0205F-1F82-49A7-A294-9FE060B3FCE5}"/>
              </a:ext>
            </a:extLst>
          </p:cNvPr>
          <p:cNvSpPr txBox="1"/>
          <p:nvPr/>
        </p:nvSpPr>
        <p:spPr>
          <a:xfrm>
            <a:off x="512686" y="1270062"/>
            <a:ext cx="817633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0" dirty="0"/>
              <a:t>Hvad er karakteristisk for den slags landart, som Andy </a:t>
            </a:r>
            <a:r>
              <a:rPr lang="da-DK" sz="1350" dirty="0" err="1"/>
              <a:t>Goldsworthy</a:t>
            </a:r>
            <a:r>
              <a:rPr lang="da-DK" sz="1350" dirty="0"/>
              <a:t> laver?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66850DCA-DD72-45DD-B734-6AE4F12BD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1" y="1956340"/>
            <a:ext cx="4355420" cy="3887248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389BB0C5-D401-4509-9179-672D6F786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06" y="1594633"/>
            <a:ext cx="4606933" cy="452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682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PLEV: Sympoiesis af Nana Francisca Schottländer - Liselund Laboratorium  Møn - Metropolis">
            <a:extLst>
              <a:ext uri="{FF2B5EF4-FFF2-40B4-BE49-F238E27FC236}">
                <a16:creationId xmlns:a16="http://schemas.microsoft.com/office/drawing/2014/main" id="{53AFD389-AA74-4A98-BB8A-8619F5D84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051947" cy="533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D671D87E-836B-4F37-B230-C588D3569105}"/>
              </a:ext>
            </a:extLst>
          </p:cNvPr>
          <p:cNvSpPr txBox="1"/>
          <p:nvPr/>
        </p:nvSpPr>
        <p:spPr>
          <a:xfrm>
            <a:off x="467544" y="5661248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Nana </a:t>
            </a:r>
            <a:r>
              <a:rPr lang="da-DK" dirty="0" err="1"/>
              <a:t>Fracisca</a:t>
            </a:r>
            <a:r>
              <a:rPr lang="da-DK" dirty="0"/>
              <a:t> </a:t>
            </a:r>
            <a:r>
              <a:rPr lang="da-DK" dirty="0" err="1"/>
              <a:t>Schottländer</a:t>
            </a:r>
            <a:r>
              <a:rPr lang="da-DK" dirty="0"/>
              <a:t>: </a:t>
            </a:r>
            <a:r>
              <a:rPr lang="da-DK" dirty="0" err="1"/>
              <a:t>Sympoiesis</a:t>
            </a:r>
            <a:r>
              <a:rPr lang="da-DK" dirty="0"/>
              <a:t>, 2021</a:t>
            </a:r>
          </a:p>
          <a:p>
            <a:r>
              <a:rPr lang="da-DK" dirty="0"/>
              <a:t>Fotos og kunstfilm:</a:t>
            </a:r>
            <a:br>
              <a:rPr lang="da-DK" dirty="0"/>
            </a:br>
            <a:r>
              <a:rPr lang="da-DK" dirty="0"/>
              <a:t>Se filmen her: </a:t>
            </a:r>
            <a:r>
              <a:rPr lang="da-DK" dirty="0">
                <a:hlinkClick r:id="rId3"/>
              </a:rPr>
              <a:t>https://www.youtube.com/watch?v=_UlE9hV4Y2c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465095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05D4C86E-7832-41BF-9443-2B6D22DE9A19}"/>
              </a:ext>
            </a:extLst>
          </p:cNvPr>
          <p:cNvSpPr txBox="1"/>
          <p:nvPr/>
        </p:nvSpPr>
        <p:spPr>
          <a:xfrm>
            <a:off x="827584" y="476672"/>
            <a:ext cx="69847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pPr marL="342900" indent="-342900">
              <a:buAutoNum type="arabicPeriod"/>
            </a:pPr>
            <a:r>
              <a:rPr lang="da-DK" dirty="0"/>
              <a:t>Hvordan er forholdet mellem menneske og natur i de forskellige værker ? </a:t>
            </a:r>
            <a:br>
              <a:rPr lang="da-DK" dirty="0"/>
            </a:br>
            <a:endParaRPr lang="da-DK" dirty="0"/>
          </a:p>
          <a:p>
            <a:pPr marL="342900" indent="-342900">
              <a:buAutoNum type="arabicPeriod"/>
            </a:pPr>
            <a:r>
              <a:rPr lang="da-DK" dirty="0"/>
              <a:t>Beskriv farverne og illusionsrummet i nogle af billederne og gør rede for hvilken betydning de formelle virkemidler har for din opfattelse af værkerne. </a:t>
            </a:r>
            <a:br>
              <a:rPr lang="da-DK" dirty="0"/>
            </a:br>
            <a:endParaRPr lang="da-DK" dirty="0"/>
          </a:p>
          <a:p>
            <a:pPr marL="342900" indent="-342900">
              <a:buAutoNum type="arabicPeriod"/>
            </a:pPr>
            <a:r>
              <a:rPr lang="da-DK" dirty="0"/>
              <a:t>Hvad betyder værkernes titel for din afkodning af billederne?</a:t>
            </a:r>
            <a:br>
              <a:rPr lang="da-DK" dirty="0"/>
            </a:br>
            <a:endParaRPr lang="da-DK" dirty="0"/>
          </a:p>
          <a:p>
            <a:pPr marL="342900" indent="-342900">
              <a:buAutoNum type="arabicPeriod"/>
            </a:pPr>
            <a:r>
              <a:rPr lang="da-DK" dirty="0"/>
              <a:t>Hvordan oplever du, at beskueren inddrages i værkerne?</a:t>
            </a:r>
          </a:p>
          <a:p>
            <a:pPr marL="342900" indent="-342900">
              <a:buAutoNum type="arabicPeriod"/>
            </a:pPr>
            <a:endParaRPr lang="da-DK" dirty="0"/>
          </a:p>
          <a:p>
            <a:pPr marL="342900" indent="-342900">
              <a:buAutoNum type="arabicPeriod"/>
            </a:pPr>
            <a:r>
              <a:rPr lang="da-DK" dirty="0"/>
              <a:t>Hvilken betydning har værkernes komposition og beskæring for din opfattelse af den historie eller stemning, som værket udtrykker?</a:t>
            </a:r>
            <a:br>
              <a:rPr lang="da-DK" dirty="0"/>
            </a:b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16953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FEF1D86-68B4-4FAC-BDC1-47AE31767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3861048"/>
            <a:ext cx="2218747" cy="2839996"/>
          </a:xfrm>
          <a:prstGeom prst="rect">
            <a:avLst/>
          </a:prstGeom>
        </p:spPr>
      </p:pic>
      <p:pic>
        <p:nvPicPr>
          <p:cNvPr id="4" name="Picture 2" descr="http://artmight.com/albums/2011-02-07/art-upload-2/m/Monet-Claude-Oscar/Claude-Monet-Autumn-at-Argenteuil.JPG">
            <a:extLst>
              <a:ext uri="{FF2B5EF4-FFF2-40B4-BE49-F238E27FC236}">
                <a16:creationId xmlns:a16="http://schemas.microsoft.com/office/drawing/2014/main" id="{1A1AC0D2-4379-47AC-8108-2C51BCFCB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8640"/>
            <a:ext cx="386251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03308FAC-CA8E-4EF3-8CFF-0A7CEFA810C6}"/>
              </a:ext>
            </a:extLst>
          </p:cNvPr>
          <p:cNvSpPr txBox="1"/>
          <p:nvPr/>
        </p:nvSpPr>
        <p:spPr>
          <a:xfrm>
            <a:off x="107504" y="188640"/>
            <a:ext cx="460851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a-DK" sz="1600" dirty="0"/>
              <a:t>Vælg ét af de fire  billeder ud</a:t>
            </a:r>
          </a:p>
          <a:p>
            <a:pPr marL="342900" indent="-342900">
              <a:buAutoNum type="arabicPeriod"/>
            </a:pPr>
            <a:r>
              <a:rPr lang="da-DK" sz="1600" dirty="0"/>
              <a:t>Beskriv med egne ord stemningen/ fortællingen i billedet.</a:t>
            </a:r>
          </a:p>
          <a:p>
            <a:pPr marL="342900" indent="-342900">
              <a:buAutoNum type="arabicPeriod"/>
            </a:pPr>
            <a:r>
              <a:rPr lang="da-DK" sz="1600" dirty="0"/>
              <a:t>Hvilke formelle elementer er med til at skabe netop denne stemning/fortælling? (hvilke farver og farvekontraster er brugt? Hvilke rumskabende faktorer er brugt? Hvordan er penselarbejdet?</a:t>
            </a:r>
            <a:br>
              <a:rPr lang="da-DK" sz="1600" dirty="0"/>
            </a:br>
            <a:r>
              <a:rPr lang="da-DK" sz="1600" dirty="0"/>
              <a:t>Hvordan er kompositionen og beskæringen?</a:t>
            </a:r>
          </a:p>
          <a:p>
            <a:pPr marL="342900" indent="-342900">
              <a:buAutoNum type="arabicPeriod"/>
            </a:pPr>
            <a:r>
              <a:rPr lang="da-DK" sz="1600" dirty="0"/>
              <a:t>Sammenlign i store træk det valgte billede med de tre andre værker. Hvilke forskelle er der mellem værkerne?</a:t>
            </a:r>
          </a:p>
          <a:p>
            <a:pPr marL="342900" indent="-342900">
              <a:buAutoNum type="arabicPeriod"/>
            </a:pPr>
            <a:r>
              <a:rPr lang="da-DK" sz="1600" dirty="0"/>
              <a:t>Sæt to af </a:t>
            </a:r>
            <a:r>
              <a:rPr lang="da-DK" sz="1600" dirty="0" err="1"/>
              <a:t>værkernein</a:t>
            </a:r>
            <a:r>
              <a:rPr lang="da-DK" sz="1600" dirty="0"/>
              <a:t> i en kunsthistorisk kontekst. Hvornår er værkerne fra og hvilke tidstypiske strømninger reflekteres i værkerne? </a:t>
            </a:r>
          </a:p>
          <a:p>
            <a:r>
              <a:rPr lang="da-DK" dirty="0"/>
              <a:t>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570E4E7-2D03-5B5B-1785-32A59F59C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4077072"/>
            <a:ext cx="3799008" cy="261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09BC75C-D52D-ABEC-0487-2659561413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3283685"/>
            <a:ext cx="2597613" cy="357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38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734DD9F-52E3-4514-BE6B-3A7A11EAF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620688"/>
            <a:ext cx="4566745" cy="379718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01121A5-7AAF-4660-A509-0501115C7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980728"/>
            <a:ext cx="5040560" cy="302433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1F9BE21F-5384-4043-8DD4-19B4051E121E}"/>
              </a:ext>
            </a:extLst>
          </p:cNvPr>
          <p:cNvSpPr txBox="1"/>
          <p:nvPr/>
        </p:nvSpPr>
        <p:spPr>
          <a:xfrm>
            <a:off x="179512" y="450912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Peter </a:t>
            </a:r>
            <a:r>
              <a:rPr lang="da-DK" dirty="0" err="1"/>
              <a:t>Doigh</a:t>
            </a: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6CA4319-1004-4FE0-B3B4-174FEEB34E00}"/>
              </a:ext>
            </a:extLst>
          </p:cNvPr>
          <p:cNvSpPr txBox="1"/>
          <p:nvPr/>
        </p:nvSpPr>
        <p:spPr>
          <a:xfrm>
            <a:off x="4355976" y="4365104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Per Kirkeby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38C86528-5D54-4C7D-98E7-2762C762E76D}"/>
              </a:ext>
            </a:extLst>
          </p:cNvPr>
          <p:cNvSpPr txBox="1"/>
          <p:nvPr/>
        </p:nvSpPr>
        <p:spPr>
          <a:xfrm>
            <a:off x="251520" y="5013176"/>
            <a:ext cx="87129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a-DK" dirty="0"/>
              <a:t>Hvilke forskelle er der på de to naturskildringer?</a:t>
            </a:r>
          </a:p>
          <a:p>
            <a:pPr marL="342900" indent="-342900">
              <a:buAutoNum type="arabicPeriod"/>
            </a:pPr>
            <a:r>
              <a:rPr lang="da-DK" dirty="0"/>
              <a:t>Hvilke ligheder er der?</a:t>
            </a:r>
          </a:p>
          <a:p>
            <a:pPr marL="342900" indent="-342900">
              <a:buAutoNum type="arabicPeriod"/>
            </a:pPr>
            <a:r>
              <a:rPr lang="da-DK" dirty="0"/>
              <a:t>Hvad tror du der menes, når der i grundbogen tales </a:t>
            </a:r>
            <a:r>
              <a:rPr lang="da-DK"/>
              <a:t>om, at </a:t>
            </a:r>
            <a:r>
              <a:rPr lang="da-DK" dirty="0"/>
              <a:t>billeder som disse kan udgøre </a:t>
            </a:r>
            <a:r>
              <a:rPr lang="da-DK" i="1" dirty="0"/>
              <a:t>et refleksionsrum</a:t>
            </a:r>
            <a:r>
              <a:rPr lang="da-DK" dirty="0"/>
              <a:t>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74571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678FF15A-BAD8-482F-8916-35D36C484C84}"/>
              </a:ext>
            </a:extLst>
          </p:cNvPr>
          <p:cNvSpPr txBox="1"/>
          <p:nvPr/>
        </p:nvSpPr>
        <p:spPr>
          <a:xfrm>
            <a:off x="485775" y="1164432"/>
            <a:ext cx="83867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1350" dirty="0"/>
          </a:p>
          <a:p>
            <a:r>
              <a:rPr lang="da-DK" sz="1350" b="1" dirty="0"/>
              <a:t>Opgave</a:t>
            </a:r>
          </a:p>
          <a:p>
            <a:endParaRPr lang="da-DK" sz="1350" b="1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da-DK" sz="1350" dirty="0"/>
              <a:t>Gå  en tur uden for skolen –ud på boldbanerne eller over i den lille skov omkring skolen.</a:t>
            </a:r>
            <a:br>
              <a:rPr lang="da-DK" sz="1350" dirty="0"/>
            </a:br>
            <a:endParaRPr lang="da-DK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da-DK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da-DK" sz="1350" dirty="0"/>
              <a:t>Find et sted, I vil bearbejde på én eller anden måde og fotografér stedet.</a:t>
            </a:r>
            <a:br>
              <a:rPr lang="da-DK" sz="1350" dirty="0"/>
            </a:br>
            <a:endParaRPr lang="da-DK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da-DK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da-DK" sz="1350" dirty="0"/>
              <a:t>Kom tilbage i lokalet og lav et par skitser, hvor I </a:t>
            </a:r>
            <a:r>
              <a:rPr lang="da-DK" sz="1350" dirty="0" err="1"/>
              <a:t>brainstormer</a:t>
            </a:r>
            <a:r>
              <a:rPr lang="da-DK" sz="1350" dirty="0"/>
              <a:t> på jeres idé</a:t>
            </a:r>
            <a:br>
              <a:rPr lang="da-DK" sz="1350" dirty="0"/>
            </a:br>
            <a:r>
              <a:rPr lang="da-DK" sz="1350" dirty="0"/>
              <a:t>I kan enten arbejde diskret med materialer fra området eller i kan tilføre stedet et fremmedelement (pakke noget ind i lagener, ligesom Christo og Jeanne Claude, hænge noget op, som understreger </a:t>
            </a:r>
            <a:r>
              <a:rPr lang="da-DK" sz="1350" dirty="0" err="1"/>
              <a:t>linier</a:t>
            </a:r>
            <a:r>
              <a:rPr lang="da-DK" sz="1350" dirty="0"/>
              <a:t> i landskabet eller lignende.</a:t>
            </a:r>
            <a:br>
              <a:rPr lang="da-DK" sz="1350" dirty="0"/>
            </a:br>
            <a:endParaRPr lang="da-DK" sz="1350" dirty="0"/>
          </a:p>
          <a:p>
            <a:endParaRPr lang="da-DK" sz="1350" dirty="0"/>
          </a:p>
          <a:p>
            <a:endParaRPr lang="da-DK" sz="1350" dirty="0"/>
          </a:p>
        </p:txBody>
      </p:sp>
    </p:spTree>
    <p:extLst>
      <p:ext uri="{BB962C8B-B14F-4D97-AF65-F5344CB8AC3E}">
        <p14:creationId xmlns:p14="http://schemas.microsoft.com/office/powerpoint/2010/main" val="701563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A8E925-E53D-4CE8-B5AD-442D7D0DF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Sublime – mod en definition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460F5B-68B7-404C-B480-0A539061E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dirty="0"/>
              <a:t>Burke om det sublime i kunsten: kunst der visualiserer en storhed</a:t>
            </a:r>
          </a:p>
          <a:p>
            <a:r>
              <a:rPr lang="da-DK" dirty="0"/>
              <a:t>Kunstnere der arbejder med at skildre det sublime i naturen, forsøger at vise naturens </a:t>
            </a:r>
            <a:r>
              <a:rPr lang="da-DK" dirty="0" err="1"/>
              <a:t>storslåethed</a:t>
            </a:r>
            <a:endParaRPr lang="da-DK" dirty="0"/>
          </a:p>
          <a:p>
            <a:r>
              <a:rPr lang="da-DK" dirty="0"/>
              <a:t>Når noget betager en i en sådan grad at man opsluges fuldstændigt, kan man sige, at det er sublimt.</a:t>
            </a:r>
          </a:p>
          <a:p>
            <a:r>
              <a:rPr lang="da-DK" dirty="0"/>
              <a:t>Det sublime er ikke en målbar størrelse som man kan efterligne eller regne sig frem til. Når man taler om det det sublime i kunsten, taler man om en egenskab ved kunsten, der handler om at vække stærke følelser hos beskueren, som er hinsides fornuft og logik.</a:t>
            </a:r>
          </a:p>
          <a:p>
            <a:r>
              <a:rPr lang="da-DK"/>
              <a:t>Kunsthistorisk: kunstnerne </a:t>
            </a:r>
            <a:r>
              <a:rPr lang="da-DK" dirty="0"/>
              <a:t>blev optagede af at skildre det sublime i naturen i landskabsmalerier i romantikken (1800tallet).</a:t>
            </a:r>
          </a:p>
        </p:txBody>
      </p:sp>
    </p:spTree>
    <p:extLst>
      <p:ext uri="{BB962C8B-B14F-4D97-AF65-F5344CB8AC3E}">
        <p14:creationId xmlns:p14="http://schemas.microsoft.com/office/powerpoint/2010/main" val="41585182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2.sns.dk/download/Naturkanon/druknet_landska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25" y="692696"/>
            <a:ext cx="8251383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994050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3200</TotalTime>
  <Words>775</Words>
  <Application>Microsoft Macintosh PowerPoint</Application>
  <PresentationFormat>Skærmshow (4:3)</PresentationFormat>
  <Paragraphs>85</Paragraphs>
  <Slides>34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34</vt:i4>
      </vt:variant>
    </vt:vector>
  </HeadingPairs>
  <TitlesOfParts>
    <vt:vector size="38" baseType="lpstr">
      <vt:lpstr>Arial</vt:lpstr>
      <vt:lpstr>Calibri</vt:lpstr>
      <vt:lpstr>sohne</vt:lpstr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J. F. Willumsen, En Bjergbestigerske, 1912.</vt:lpstr>
      <vt:lpstr>PowerPoint-præsentation</vt:lpstr>
      <vt:lpstr>J.F. Willumsen, Efter stormen, 1905. 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Det Sublime – mod en definition 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Trine Anker</dc:creator>
  <cp:lastModifiedBy>Anders Mølgaard</cp:lastModifiedBy>
  <cp:revision>32</cp:revision>
  <cp:lastPrinted>2021-11-09T13:57:28Z</cp:lastPrinted>
  <dcterms:created xsi:type="dcterms:W3CDTF">2020-03-03T16:42:34Z</dcterms:created>
  <dcterms:modified xsi:type="dcterms:W3CDTF">2024-10-18T07:40:55Z</dcterms:modified>
</cp:coreProperties>
</file>