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21" r:id="rId2"/>
    <p:sldId id="286" r:id="rId3"/>
    <p:sldId id="322" r:id="rId4"/>
    <p:sldId id="284" r:id="rId5"/>
    <p:sldId id="325" r:id="rId6"/>
    <p:sldId id="324" r:id="rId7"/>
    <p:sldId id="261" r:id="rId8"/>
    <p:sldId id="304" r:id="rId9"/>
    <p:sldId id="303" r:id="rId10"/>
    <p:sldId id="315" r:id="rId11"/>
    <p:sldId id="306" r:id="rId12"/>
    <p:sldId id="314" r:id="rId13"/>
    <p:sldId id="318" r:id="rId14"/>
    <p:sldId id="319" r:id="rId15"/>
    <p:sldId id="320" r:id="rId16"/>
    <p:sldId id="307" r:id="rId17"/>
    <p:sldId id="308" r:id="rId18"/>
    <p:sldId id="309" r:id="rId19"/>
    <p:sldId id="310" r:id="rId20"/>
    <p:sldId id="316" r:id="rId21"/>
    <p:sldId id="312" r:id="rId2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D1648C-E239-40AA-8F6B-DA70400B387A}" v="3" dt="2024-10-25T07:18:09.8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26" autoAdjust="0"/>
    <p:restoredTop sz="93792" autoAdjust="0"/>
  </p:normalViewPr>
  <p:slideViewPr>
    <p:cSldViewPr snapToGrid="0">
      <p:cViewPr varScale="1">
        <p:scale>
          <a:sx n="70" d="100"/>
          <a:sy n="70" d="100"/>
        </p:scale>
        <p:origin x="1788" y="8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sabeth Pugh Rosenkvist" userId="b3eed0f9-e5ce-448c-b614-197c2c24908f" providerId="ADAL" clId="{E0D1648C-E239-40AA-8F6B-DA70400B387A}"/>
    <pc:docChg chg="undo custSel addSld delSld modSld">
      <pc:chgData name="Elisabeth Pugh Rosenkvist" userId="b3eed0f9-e5ce-448c-b614-197c2c24908f" providerId="ADAL" clId="{E0D1648C-E239-40AA-8F6B-DA70400B387A}" dt="2024-10-25T07:18:46.097" v="214" actId="1076"/>
      <pc:docMkLst>
        <pc:docMk/>
      </pc:docMkLst>
      <pc:sldChg chg="delSp mod">
        <pc:chgData name="Elisabeth Pugh Rosenkvist" userId="b3eed0f9-e5ce-448c-b614-197c2c24908f" providerId="ADAL" clId="{E0D1648C-E239-40AA-8F6B-DA70400B387A}" dt="2024-10-24T12:44:52.165" v="17" actId="478"/>
        <pc:sldMkLst>
          <pc:docMk/>
          <pc:sldMk cId="2683066476" sldId="261"/>
        </pc:sldMkLst>
        <pc:spChg chg="del">
          <ac:chgData name="Elisabeth Pugh Rosenkvist" userId="b3eed0f9-e5ce-448c-b614-197c2c24908f" providerId="ADAL" clId="{E0D1648C-E239-40AA-8F6B-DA70400B387A}" dt="2024-10-24T12:44:52.165" v="17" actId="478"/>
          <ac:spMkLst>
            <pc:docMk/>
            <pc:sldMk cId="2683066476" sldId="261"/>
            <ac:spMk id="3" creationId="{00000000-0000-0000-0000-000000000000}"/>
          </ac:spMkLst>
        </pc:spChg>
      </pc:sldChg>
      <pc:sldChg chg="addSp delSp modSp mod">
        <pc:chgData name="Elisabeth Pugh Rosenkvist" userId="b3eed0f9-e5ce-448c-b614-197c2c24908f" providerId="ADAL" clId="{E0D1648C-E239-40AA-8F6B-DA70400B387A}" dt="2024-10-25T07:18:37.689" v="211" actId="14100"/>
        <pc:sldMkLst>
          <pc:docMk/>
          <pc:sldMk cId="3348024336" sldId="284"/>
        </pc:sldMkLst>
        <pc:spChg chg="add del mod">
          <ac:chgData name="Elisabeth Pugh Rosenkvist" userId="b3eed0f9-e5ce-448c-b614-197c2c24908f" providerId="ADAL" clId="{E0D1648C-E239-40AA-8F6B-DA70400B387A}" dt="2024-10-25T06:56:04.867" v="191" actId="478"/>
          <ac:spMkLst>
            <pc:docMk/>
            <pc:sldMk cId="3348024336" sldId="284"/>
            <ac:spMk id="7" creationId="{17032C83-4933-59B0-0D72-058ABEBD465F}"/>
          </ac:spMkLst>
        </pc:spChg>
        <pc:picChg chg="add del mod modCrop">
          <ac:chgData name="Elisabeth Pugh Rosenkvist" userId="b3eed0f9-e5ce-448c-b614-197c2c24908f" providerId="ADAL" clId="{E0D1648C-E239-40AA-8F6B-DA70400B387A}" dt="2024-10-25T07:18:01.204" v="202" actId="21"/>
          <ac:picMkLst>
            <pc:docMk/>
            <pc:sldMk cId="3348024336" sldId="284"/>
            <ac:picMk id="4" creationId="{49FB0636-225F-6B27-368D-93B28422B696}"/>
          </ac:picMkLst>
        </pc:picChg>
        <pc:picChg chg="del mod">
          <ac:chgData name="Elisabeth Pugh Rosenkvist" userId="b3eed0f9-e5ce-448c-b614-197c2c24908f" providerId="ADAL" clId="{E0D1648C-E239-40AA-8F6B-DA70400B387A}" dt="2024-10-24T12:44:21.986" v="12" actId="21"/>
          <ac:picMkLst>
            <pc:docMk/>
            <pc:sldMk cId="3348024336" sldId="284"/>
            <ac:picMk id="5" creationId="{CEEFE146-F96B-A5CC-8705-854E923103CB}"/>
          </ac:picMkLst>
        </pc:picChg>
        <pc:picChg chg="add mod">
          <ac:chgData name="Elisabeth Pugh Rosenkvist" userId="b3eed0f9-e5ce-448c-b614-197c2c24908f" providerId="ADAL" clId="{E0D1648C-E239-40AA-8F6B-DA70400B387A}" dt="2024-10-25T07:18:37.689" v="211" actId="14100"/>
          <ac:picMkLst>
            <pc:docMk/>
            <pc:sldMk cId="3348024336" sldId="284"/>
            <ac:picMk id="8" creationId="{CEEFE146-F96B-A5CC-8705-854E923103CB}"/>
          </ac:picMkLst>
        </pc:picChg>
      </pc:sldChg>
      <pc:sldChg chg="modNotesTx">
        <pc:chgData name="Elisabeth Pugh Rosenkvist" userId="b3eed0f9-e5ce-448c-b614-197c2c24908f" providerId="ADAL" clId="{E0D1648C-E239-40AA-8F6B-DA70400B387A}" dt="2024-10-24T12:50:59.077" v="188" actId="20577"/>
        <pc:sldMkLst>
          <pc:docMk/>
          <pc:sldMk cId="275877838" sldId="304"/>
        </pc:sldMkLst>
      </pc:sldChg>
      <pc:sldChg chg="modSp mod">
        <pc:chgData name="Elisabeth Pugh Rosenkvist" userId="b3eed0f9-e5ce-448c-b614-197c2c24908f" providerId="ADAL" clId="{E0D1648C-E239-40AA-8F6B-DA70400B387A}" dt="2024-10-25T06:40:40.317" v="190" actId="14100"/>
        <pc:sldMkLst>
          <pc:docMk/>
          <pc:sldMk cId="588976362" sldId="314"/>
        </pc:sldMkLst>
        <pc:picChg chg="mod">
          <ac:chgData name="Elisabeth Pugh Rosenkvist" userId="b3eed0f9-e5ce-448c-b614-197c2c24908f" providerId="ADAL" clId="{E0D1648C-E239-40AA-8F6B-DA70400B387A}" dt="2024-10-25T06:40:40.317" v="190" actId="14100"/>
          <ac:picMkLst>
            <pc:docMk/>
            <pc:sldMk cId="588976362" sldId="314"/>
            <ac:picMk id="6" creationId="{BA37E2B1-13FB-4A6E-8049-1BA92743E3E7}"/>
          </ac:picMkLst>
        </pc:picChg>
      </pc:sldChg>
      <pc:sldChg chg="new del">
        <pc:chgData name="Elisabeth Pugh Rosenkvist" userId="b3eed0f9-e5ce-448c-b614-197c2c24908f" providerId="ADAL" clId="{E0D1648C-E239-40AA-8F6B-DA70400B387A}" dt="2024-10-24T12:29:15.976" v="1" actId="680"/>
        <pc:sldMkLst>
          <pc:docMk/>
          <pc:sldMk cId="1482094168" sldId="325"/>
        </pc:sldMkLst>
      </pc:sldChg>
      <pc:sldChg chg="addSp delSp modSp new mod">
        <pc:chgData name="Elisabeth Pugh Rosenkvist" userId="b3eed0f9-e5ce-448c-b614-197c2c24908f" providerId="ADAL" clId="{E0D1648C-E239-40AA-8F6B-DA70400B387A}" dt="2024-10-25T07:18:46.097" v="214" actId="1076"/>
        <pc:sldMkLst>
          <pc:docMk/>
          <pc:sldMk cId="3458464214" sldId="325"/>
        </pc:sldMkLst>
        <pc:spChg chg="del">
          <ac:chgData name="Elisabeth Pugh Rosenkvist" userId="b3eed0f9-e5ce-448c-b614-197c2c24908f" providerId="ADAL" clId="{E0D1648C-E239-40AA-8F6B-DA70400B387A}" dt="2024-10-25T07:18:07.360" v="204"/>
          <ac:spMkLst>
            <pc:docMk/>
            <pc:sldMk cId="3458464214" sldId="325"/>
            <ac:spMk id="3" creationId="{92F6B07E-F00F-12FA-5A51-E1F74EB41989}"/>
          </ac:spMkLst>
        </pc:spChg>
        <pc:picChg chg="add mod">
          <ac:chgData name="Elisabeth Pugh Rosenkvist" userId="b3eed0f9-e5ce-448c-b614-197c2c24908f" providerId="ADAL" clId="{E0D1648C-E239-40AA-8F6B-DA70400B387A}" dt="2024-10-25T07:18:46.097" v="214" actId="1076"/>
          <ac:picMkLst>
            <pc:docMk/>
            <pc:sldMk cId="3458464214" sldId="325"/>
            <ac:picMk id="4" creationId="{49FB0636-225F-6B27-368D-93B28422B696}"/>
          </ac:picMkLst>
        </pc:picChg>
        <pc:picChg chg="add del mod">
          <ac:chgData name="Elisabeth Pugh Rosenkvist" userId="b3eed0f9-e5ce-448c-b614-197c2c24908f" providerId="ADAL" clId="{E0D1648C-E239-40AA-8F6B-DA70400B387A}" dt="2024-10-25T07:18:08.890" v="205" actId="21"/>
          <ac:picMkLst>
            <pc:docMk/>
            <pc:sldMk cId="3458464214" sldId="325"/>
            <ac:picMk id="5" creationId="{CEEFE146-F96B-A5CC-8705-854E923103C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461583-78DF-4D03-A7F9-FAD18248B193}"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4B696379-0792-4B96-BF9B-C9E190B9E72D}">
      <dgm:prSet/>
      <dgm:spPr/>
      <dgm:t>
        <a:bodyPr/>
        <a:lstStyle/>
        <a:p>
          <a:r>
            <a:rPr lang="da-DK" dirty="0"/>
            <a:t>Der har været tradition for at bruge Blooms taksonomi med redegørelse, analyse og diskussion/vurdering/perspektivering. </a:t>
          </a:r>
          <a:endParaRPr lang="en-US" dirty="0"/>
        </a:p>
      </dgm:t>
    </dgm:pt>
    <dgm:pt modelId="{063846CC-1686-415D-9EFB-6D5B47E20700}" type="parTrans" cxnId="{3BC05B8E-FF94-4839-81EA-DB8348E2204F}">
      <dgm:prSet/>
      <dgm:spPr/>
      <dgm:t>
        <a:bodyPr/>
        <a:lstStyle/>
        <a:p>
          <a:endParaRPr lang="en-US"/>
        </a:p>
      </dgm:t>
    </dgm:pt>
    <dgm:pt modelId="{68B589FF-6F33-421F-84B2-02F8014441D9}" type="sibTrans" cxnId="{3BC05B8E-FF94-4839-81EA-DB8348E2204F}">
      <dgm:prSet/>
      <dgm:spPr/>
      <dgm:t>
        <a:bodyPr/>
        <a:lstStyle/>
        <a:p>
          <a:endParaRPr lang="en-US"/>
        </a:p>
      </dgm:t>
    </dgm:pt>
    <dgm:pt modelId="{F99BEFD8-E9AB-41DD-9047-F973D333FE80}">
      <dgm:prSet/>
      <dgm:spPr/>
      <dgm:t>
        <a:bodyPr/>
        <a:lstStyle/>
        <a:p>
          <a:r>
            <a:rPr lang="da-DK"/>
            <a:t>Andre bruger SOLO-taksonomien, som vinder frem særligt i de naturvidenskabelige fag. </a:t>
          </a:r>
          <a:endParaRPr lang="en-US"/>
        </a:p>
      </dgm:t>
    </dgm:pt>
    <dgm:pt modelId="{77AFECDE-AF30-4729-B14A-C88333B32EC5}" type="parTrans" cxnId="{1E1413A8-F7D5-4CDD-BA1E-152490BCCFFD}">
      <dgm:prSet/>
      <dgm:spPr/>
      <dgm:t>
        <a:bodyPr/>
        <a:lstStyle/>
        <a:p>
          <a:endParaRPr lang="en-US"/>
        </a:p>
      </dgm:t>
    </dgm:pt>
    <dgm:pt modelId="{637F6C24-3C3B-4F4E-B664-B4C17D3C4F08}" type="sibTrans" cxnId="{1E1413A8-F7D5-4CDD-BA1E-152490BCCFFD}">
      <dgm:prSet/>
      <dgm:spPr/>
      <dgm:t>
        <a:bodyPr/>
        <a:lstStyle/>
        <a:p>
          <a:endParaRPr lang="en-US"/>
        </a:p>
      </dgm:t>
    </dgm:pt>
    <dgm:pt modelId="{D67316DC-61EB-48B3-A5B9-072546DDEAB2}">
      <dgm:prSet/>
      <dgm:spPr/>
      <dgm:t>
        <a:bodyPr/>
        <a:lstStyle/>
        <a:p>
          <a:r>
            <a:rPr lang="da-DK" dirty="0"/>
            <a:t>Man kan også kombinere de to tilgange. </a:t>
          </a:r>
          <a:endParaRPr lang="en-US" dirty="0"/>
        </a:p>
      </dgm:t>
    </dgm:pt>
    <dgm:pt modelId="{D320EF8C-1A56-4E48-9B59-7586C3E2FAD8}" type="parTrans" cxnId="{DDDB6EDD-2E0F-4A32-9333-E45E86E9766E}">
      <dgm:prSet/>
      <dgm:spPr/>
      <dgm:t>
        <a:bodyPr/>
        <a:lstStyle/>
        <a:p>
          <a:endParaRPr lang="en-US"/>
        </a:p>
      </dgm:t>
    </dgm:pt>
    <dgm:pt modelId="{3F028CBE-9961-4BC1-B50E-E817D7E57FCC}" type="sibTrans" cxnId="{DDDB6EDD-2E0F-4A32-9333-E45E86E9766E}">
      <dgm:prSet/>
      <dgm:spPr/>
      <dgm:t>
        <a:bodyPr/>
        <a:lstStyle/>
        <a:p>
          <a:endParaRPr lang="en-US"/>
        </a:p>
      </dgm:t>
    </dgm:pt>
    <dgm:pt modelId="{688E9727-C905-453C-8893-04D61ECAE2F6}" type="pres">
      <dgm:prSet presAssocID="{AA461583-78DF-4D03-A7F9-FAD18248B193}" presName="vert0" presStyleCnt="0">
        <dgm:presLayoutVars>
          <dgm:dir/>
          <dgm:animOne val="branch"/>
          <dgm:animLvl val="lvl"/>
        </dgm:presLayoutVars>
      </dgm:prSet>
      <dgm:spPr/>
    </dgm:pt>
    <dgm:pt modelId="{A9D7EC8E-D288-4447-8BAE-0F566F143EDC}" type="pres">
      <dgm:prSet presAssocID="{4B696379-0792-4B96-BF9B-C9E190B9E72D}" presName="thickLine" presStyleLbl="alignNode1" presStyleIdx="0" presStyleCnt="3"/>
      <dgm:spPr/>
    </dgm:pt>
    <dgm:pt modelId="{62AB9CCC-B52A-4042-A42D-8DDBD292FF4F}" type="pres">
      <dgm:prSet presAssocID="{4B696379-0792-4B96-BF9B-C9E190B9E72D}" presName="horz1" presStyleCnt="0"/>
      <dgm:spPr/>
    </dgm:pt>
    <dgm:pt modelId="{AE1DB0C6-38B8-4814-9A2F-73A2FB882346}" type="pres">
      <dgm:prSet presAssocID="{4B696379-0792-4B96-BF9B-C9E190B9E72D}" presName="tx1" presStyleLbl="revTx" presStyleIdx="0" presStyleCnt="3"/>
      <dgm:spPr/>
    </dgm:pt>
    <dgm:pt modelId="{A338B362-DA33-48C9-9B7C-32F90D66ECA2}" type="pres">
      <dgm:prSet presAssocID="{4B696379-0792-4B96-BF9B-C9E190B9E72D}" presName="vert1" presStyleCnt="0"/>
      <dgm:spPr/>
    </dgm:pt>
    <dgm:pt modelId="{84E01FCB-3665-40FF-9C53-70265ABCD8BE}" type="pres">
      <dgm:prSet presAssocID="{F99BEFD8-E9AB-41DD-9047-F973D333FE80}" presName="thickLine" presStyleLbl="alignNode1" presStyleIdx="1" presStyleCnt="3"/>
      <dgm:spPr/>
    </dgm:pt>
    <dgm:pt modelId="{73921F26-56F4-40AB-8181-65204BC000B9}" type="pres">
      <dgm:prSet presAssocID="{F99BEFD8-E9AB-41DD-9047-F973D333FE80}" presName="horz1" presStyleCnt="0"/>
      <dgm:spPr/>
    </dgm:pt>
    <dgm:pt modelId="{38FC49C0-F564-4335-8088-F6951664D3BC}" type="pres">
      <dgm:prSet presAssocID="{F99BEFD8-E9AB-41DD-9047-F973D333FE80}" presName="tx1" presStyleLbl="revTx" presStyleIdx="1" presStyleCnt="3"/>
      <dgm:spPr/>
    </dgm:pt>
    <dgm:pt modelId="{B9C22B6E-D5DE-4C28-9446-9D5C632D4BE6}" type="pres">
      <dgm:prSet presAssocID="{F99BEFD8-E9AB-41DD-9047-F973D333FE80}" presName="vert1" presStyleCnt="0"/>
      <dgm:spPr/>
    </dgm:pt>
    <dgm:pt modelId="{A1E5A4C4-E383-4165-B331-826E8BA5A5E0}" type="pres">
      <dgm:prSet presAssocID="{D67316DC-61EB-48B3-A5B9-072546DDEAB2}" presName="thickLine" presStyleLbl="alignNode1" presStyleIdx="2" presStyleCnt="3"/>
      <dgm:spPr/>
    </dgm:pt>
    <dgm:pt modelId="{958CEC0E-6A49-4DCE-A0F6-58F1686101F2}" type="pres">
      <dgm:prSet presAssocID="{D67316DC-61EB-48B3-A5B9-072546DDEAB2}" presName="horz1" presStyleCnt="0"/>
      <dgm:spPr/>
    </dgm:pt>
    <dgm:pt modelId="{9F470C63-6E9A-4B99-BB6F-F86AFBA5BA76}" type="pres">
      <dgm:prSet presAssocID="{D67316DC-61EB-48B3-A5B9-072546DDEAB2}" presName="tx1" presStyleLbl="revTx" presStyleIdx="2" presStyleCnt="3"/>
      <dgm:spPr/>
    </dgm:pt>
    <dgm:pt modelId="{F55F6EE8-4CEC-4039-911E-C8BEB3198496}" type="pres">
      <dgm:prSet presAssocID="{D67316DC-61EB-48B3-A5B9-072546DDEAB2}" presName="vert1" presStyleCnt="0"/>
      <dgm:spPr/>
    </dgm:pt>
  </dgm:ptLst>
  <dgm:cxnLst>
    <dgm:cxn modelId="{CD4CB127-E01E-4D2C-9E93-270C6391F142}" type="presOf" srcId="{AA461583-78DF-4D03-A7F9-FAD18248B193}" destId="{688E9727-C905-453C-8893-04D61ECAE2F6}" srcOrd="0" destOrd="0" presId="urn:microsoft.com/office/officeart/2008/layout/LinedList"/>
    <dgm:cxn modelId="{4DC1CA54-FBFC-4769-93EF-C6033663CE82}" type="presOf" srcId="{D67316DC-61EB-48B3-A5B9-072546DDEAB2}" destId="{9F470C63-6E9A-4B99-BB6F-F86AFBA5BA76}" srcOrd="0" destOrd="0" presId="urn:microsoft.com/office/officeart/2008/layout/LinedList"/>
    <dgm:cxn modelId="{EFA3C076-C907-486A-8D03-0EE66E9AA5CB}" type="presOf" srcId="{4B696379-0792-4B96-BF9B-C9E190B9E72D}" destId="{AE1DB0C6-38B8-4814-9A2F-73A2FB882346}" srcOrd="0" destOrd="0" presId="urn:microsoft.com/office/officeart/2008/layout/LinedList"/>
    <dgm:cxn modelId="{3BC05B8E-FF94-4839-81EA-DB8348E2204F}" srcId="{AA461583-78DF-4D03-A7F9-FAD18248B193}" destId="{4B696379-0792-4B96-BF9B-C9E190B9E72D}" srcOrd="0" destOrd="0" parTransId="{063846CC-1686-415D-9EFB-6D5B47E20700}" sibTransId="{68B589FF-6F33-421F-84B2-02F8014441D9}"/>
    <dgm:cxn modelId="{1E1413A8-F7D5-4CDD-BA1E-152490BCCFFD}" srcId="{AA461583-78DF-4D03-A7F9-FAD18248B193}" destId="{F99BEFD8-E9AB-41DD-9047-F973D333FE80}" srcOrd="1" destOrd="0" parTransId="{77AFECDE-AF30-4729-B14A-C88333B32EC5}" sibTransId="{637F6C24-3C3B-4F4E-B664-B4C17D3C4F08}"/>
    <dgm:cxn modelId="{719A6EBB-4DFE-4351-AE6D-25EFDAF21179}" type="presOf" srcId="{F99BEFD8-E9AB-41DD-9047-F973D333FE80}" destId="{38FC49C0-F564-4335-8088-F6951664D3BC}" srcOrd="0" destOrd="0" presId="urn:microsoft.com/office/officeart/2008/layout/LinedList"/>
    <dgm:cxn modelId="{DDDB6EDD-2E0F-4A32-9333-E45E86E9766E}" srcId="{AA461583-78DF-4D03-A7F9-FAD18248B193}" destId="{D67316DC-61EB-48B3-A5B9-072546DDEAB2}" srcOrd="2" destOrd="0" parTransId="{D320EF8C-1A56-4E48-9B59-7586C3E2FAD8}" sibTransId="{3F028CBE-9961-4BC1-B50E-E817D7E57FCC}"/>
    <dgm:cxn modelId="{2B75E77F-4F9C-49B3-BBEE-BE9626132426}" type="presParOf" srcId="{688E9727-C905-453C-8893-04D61ECAE2F6}" destId="{A9D7EC8E-D288-4447-8BAE-0F566F143EDC}" srcOrd="0" destOrd="0" presId="urn:microsoft.com/office/officeart/2008/layout/LinedList"/>
    <dgm:cxn modelId="{2017F97C-2E07-414E-9DC6-40C7B5926199}" type="presParOf" srcId="{688E9727-C905-453C-8893-04D61ECAE2F6}" destId="{62AB9CCC-B52A-4042-A42D-8DDBD292FF4F}" srcOrd="1" destOrd="0" presId="urn:microsoft.com/office/officeart/2008/layout/LinedList"/>
    <dgm:cxn modelId="{5E34CF1D-2181-4F88-98ED-6ADE135E6709}" type="presParOf" srcId="{62AB9CCC-B52A-4042-A42D-8DDBD292FF4F}" destId="{AE1DB0C6-38B8-4814-9A2F-73A2FB882346}" srcOrd="0" destOrd="0" presId="urn:microsoft.com/office/officeart/2008/layout/LinedList"/>
    <dgm:cxn modelId="{9D7FCA3F-2251-41EE-8A76-1D4C895C7047}" type="presParOf" srcId="{62AB9CCC-B52A-4042-A42D-8DDBD292FF4F}" destId="{A338B362-DA33-48C9-9B7C-32F90D66ECA2}" srcOrd="1" destOrd="0" presId="urn:microsoft.com/office/officeart/2008/layout/LinedList"/>
    <dgm:cxn modelId="{CE71E315-F57B-4EEC-B09C-B18AE0F670FB}" type="presParOf" srcId="{688E9727-C905-453C-8893-04D61ECAE2F6}" destId="{84E01FCB-3665-40FF-9C53-70265ABCD8BE}" srcOrd="2" destOrd="0" presId="urn:microsoft.com/office/officeart/2008/layout/LinedList"/>
    <dgm:cxn modelId="{4F9F5964-016C-46E5-B0C9-8C157753D130}" type="presParOf" srcId="{688E9727-C905-453C-8893-04D61ECAE2F6}" destId="{73921F26-56F4-40AB-8181-65204BC000B9}" srcOrd="3" destOrd="0" presId="urn:microsoft.com/office/officeart/2008/layout/LinedList"/>
    <dgm:cxn modelId="{49C99137-9B26-4E09-A159-6880640C26C4}" type="presParOf" srcId="{73921F26-56F4-40AB-8181-65204BC000B9}" destId="{38FC49C0-F564-4335-8088-F6951664D3BC}" srcOrd="0" destOrd="0" presId="urn:microsoft.com/office/officeart/2008/layout/LinedList"/>
    <dgm:cxn modelId="{6E19E4CB-3438-4162-A469-AB6F86D091ED}" type="presParOf" srcId="{73921F26-56F4-40AB-8181-65204BC000B9}" destId="{B9C22B6E-D5DE-4C28-9446-9D5C632D4BE6}" srcOrd="1" destOrd="0" presId="urn:microsoft.com/office/officeart/2008/layout/LinedList"/>
    <dgm:cxn modelId="{3F3CED78-65A0-4073-B262-0E8A53F29003}" type="presParOf" srcId="{688E9727-C905-453C-8893-04D61ECAE2F6}" destId="{A1E5A4C4-E383-4165-B331-826E8BA5A5E0}" srcOrd="4" destOrd="0" presId="urn:microsoft.com/office/officeart/2008/layout/LinedList"/>
    <dgm:cxn modelId="{CA9D2D73-27C8-4121-867A-2BCA72B0F392}" type="presParOf" srcId="{688E9727-C905-453C-8893-04D61ECAE2F6}" destId="{958CEC0E-6A49-4DCE-A0F6-58F1686101F2}" srcOrd="5" destOrd="0" presId="urn:microsoft.com/office/officeart/2008/layout/LinedList"/>
    <dgm:cxn modelId="{225524F6-96FD-489C-859B-DE4EFFCFFE1A}" type="presParOf" srcId="{958CEC0E-6A49-4DCE-A0F6-58F1686101F2}" destId="{9F470C63-6E9A-4B99-BB6F-F86AFBA5BA76}" srcOrd="0" destOrd="0" presId="urn:microsoft.com/office/officeart/2008/layout/LinedList"/>
    <dgm:cxn modelId="{D640A7DE-3807-4B63-8FDA-983584DF710C}" type="presParOf" srcId="{958CEC0E-6A49-4DCE-A0F6-58F1686101F2}" destId="{F55F6EE8-4CEC-4039-911E-C8BEB319849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E56EDC-D2AB-4295-9CDF-9D4AD94F9371}"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822145E2-2895-4FE8-8981-C4549ED67A0C}">
      <dgm:prSet/>
      <dgm:spPr/>
      <dgm:t>
        <a:bodyPr/>
        <a:lstStyle/>
        <a:p>
          <a:r>
            <a:rPr lang="da-DK" dirty="0"/>
            <a:t>Overvejelserne i forbindelse med et projekt skal dække køreplanens punkter:</a:t>
          </a:r>
          <a:endParaRPr lang="en-US" dirty="0"/>
        </a:p>
      </dgm:t>
    </dgm:pt>
    <dgm:pt modelId="{CBB63256-7D79-4FFD-A6E0-79F1D67A395C}" type="parTrans" cxnId="{19DE7601-CF08-49CE-9CC1-91DDFFE8D93C}">
      <dgm:prSet/>
      <dgm:spPr/>
      <dgm:t>
        <a:bodyPr/>
        <a:lstStyle/>
        <a:p>
          <a:endParaRPr lang="en-US"/>
        </a:p>
      </dgm:t>
    </dgm:pt>
    <dgm:pt modelId="{0223A321-F936-4E17-BD54-F5A8A94DCE39}" type="sibTrans" cxnId="{19DE7601-CF08-49CE-9CC1-91DDFFE8D93C}">
      <dgm:prSet/>
      <dgm:spPr/>
      <dgm:t>
        <a:bodyPr/>
        <a:lstStyle/>
        <a:p>
          <a:endParaRPr lang="en-US"/>
        </a:p>
      </dgm:t>
    </dgm:pt>
    <dgm:pt modelId="{CF801A13-6F2A-494A-A1FF-8F79FBE33D4F}">
      <dgm:prSet/>
      <dgm:spPr/>
      <dgm:t>
        <a:bodyPr/>
        <a:lstStyle/>
        <a:p>
          <a:r>
            <a:rPr lang="da-DK"/>
            <a:t>Giv en formulering af det spørgsmål du vil arbejde med</a:t>
          </a:r>
          <a:endParaRPr lang="en-US"/>
        </a:p>
      </dgm:t>
    </dgm:pt>
    <dgm:pt modelId="{3D390F96-BA9A-42A0-8D43-DA9F0C207A13}" type="parTrans" cxnId="{DE9C12C2-FB1C-4A46-B500-82E8442DB451}">
      <dgm:prSet/>
      <dgm:spPr/>
      <dgm:t>
        <a:bodyPr/>
        <a:lstStyle/>
        <a:p>
          <a:endParaRPr lang="en-US"/>
        </a:p>
      </dgm:t>
    </dgm:pt>
    <dgm:pt modelId="{0A703C25-192E-4681-AC87-2D90485F2ABC}" type="sibTrans" cxnId="{DE9C12C2-FB1C-4A46-B500-82E8442DB451}">
      <dgm:prSet/>
      <dgm:spPr/>
      <dgm:t>
        <a:bodyPr/>
        <a:lstStyle/>
        <a:p>
          <a:endParaRPr lang="en-US"/>
        </a:p>
      </dgm:t>
    </dgm:pt>
    <dgm:pt modelId="{A60A5ADF-E41D-47C4-9D45-80870973B97D}">
      <dgm:prSet/>
      <dgm:spPr/>
      <dgm:t>
        <a:bodyPr/>
        <a:lstStyle/>
        <a:p>
          <a:r>
            <a:rPr lang="da-DK"/>
            <a:t>Giv en beskrivelse af de metoder du har valgt</a:t>
          </a:r>
          <a:endParaRPr lang="en-US"/>
        </a:p>
      </dgm:t>
    </dgm:pt>
    <dgm:pt modelId="{1860886A-8944-43DC-872B-A26B655916C1}" type="parTrans" cxnId="{76BDAE76-27DD-460B-994C-5510360EF7D9}">
      <dgm:prSet/>
      <dgm:spPr/>
      <dgm:t>
        <a:bodyPr/>
        <a:lstStyle/>
        <a:p>
          <a:endParaRPr lang="en-US"/>
        </a:p>
      </dgm:t>
    </dgm:pt>
    <dgm:pt modelId="{6975D198-03E3-43D2-BEB6-5EFE10A7A36C}" type="sibTrans" cxnId="{76BDAE76-27DD-460B-994C-5510360EF7D9}">
      <dgm:prSet/>
      <dgm:spPr/>
      <dgm:t>
        <a:bodyPr/>
        <a:lstStyle/>
        <a:p>
          <a:endParaRPr lang="en-US"/>
        </a:p>
      </dgm:t>
    </dgm:pt>
    <dgm:pt modelId="{BB2B477F-EC81-49E7-B704-2331CE95A631}">
      <dgm:prSet/>
      <dgm:spPr/>
      <dgm:t>
        <a:bodyPr/>
        <a:lstStyle/>
        <a:p>
          <a:r>
            <a:rPr lang="da-DK" dirty="0"/>
            <a:t>Giv en forklaring på hvorfor de valgte metoder kan bruges til at besvare dit spørgsmål</a:t>
          </a:r>
          <a:endParaRPr lang="en-US" dirty="0"/>
        </a:p>
      </dgm:t>
    </dgm:pt>
    <dgm:pt modelId="{8FC8B354-94D7-4CA0-9C07-931A97EF474C}" type="parTrans" cxnId="{32CE29BA-55E1-4169-BEE6-0D25A940C1F2}">
      <dgm:prSet/>
      <dgm:spPr/>
      <dgm:t>
        <a:bodyPr/>
        <a:lstStyle/>
        <a:p>
          <a:endParaRPr lang="en-US"/>
        </a:p>
      </dgm:t>
    </dgm:pt>
    <dgm:pt modelId="{5FA22C98-11B5-4BB2-9D79-969314D3AB17}" type="sibTrans" cxnId="{32CE29BA-55E1-4169-BEE6-0D25A940C1F2}">
      <dgm:prSet/>
      <dgm:spPr/>
      <dgm:t>
        <a:bodyPr/>
        <a:lstStyle/>
        <a:p>
          <a:endParaRPr lang="en-US"/>
        </a:p>
      </dgm:t>
    </dgm:pt>
    <dgm:pt modelId="{735082C1-1FB1-44EB-B00B-AF796CFB0928}">
      <dgm:prSet/>
      <dgm:spPr/>
      <dgm:t>
        <a:bodyPr/>
        <a:lstStyle/>
        <a:p>
          <a:r>
            <a:rPr lang="da-DK" dirty="0"/>
            <a:t>Giv en formulering af de svagheder der er ved de metoder du har valgt</a:t>
          </a:r>
          <a:endParaRPr lang="en-US" dirty="0"/>
        </a:p>
      </dgm:t>
    </dgm:pt>
    <dgm:pt modelId="{4EBE9E21-1DFE-4425-BD33-4099168F6FE3}" type="parTrans" cxnId="{AD69BC5F-6150-4014-9DC7-0531772E290D}">
      <dgm:prSet/>
      <dgm:spPr/>
      <dgm:t>
        <a:bodyPr/>
        <a:lstStyle/>
        <a:p>
          <a:endParaRPr lang="en-US"/>
        </a:p>
      </dgm:t>
    </dgm:pt>
    <dgm:pt modelId="{96DAF5A8-54F9-454C-95BD-5967FCF24741}" type="sibTrans" cxnId="{AD69BC5F-6150-4014-9DC7-0531772E290D}">
      <dgm:prSet/>
      <dgm:spPr/>
      <dgm:t>
        <a:bodyPr/>
        <a:lstStyle/>
        <a:p>
          <a:endParaRPr lang="en-US"/>
        </a:p>
      </dgm:t>
    </dgm:pt>
    <dgm:pt modelId="{1A211AAC-3C2A-4ADB-BD84-7DCC58205F81}" type="pres">
      <dgm:prSet presAssocID="{99E56EDC-D2AB-4295-9CDF-9D4AD94F9371}" presName="vert0" presStyleCnt="0">
        <dgm:presLayoutVars>
          <dgm:dir/>
          <dgm:animOne val="branch"/>
          <dgm:animLvl val="lvl"/>
        </dgm:presLayoutVars>
      </dgm:prSet>
      <dgm:spPr/>
    </dgm:pt>
    <dgm:pt modelId="{71491682-BB22-436B-88B9-20B5558E6220}" type="pres">
      <dgm:prSet presAssocID="{822145E2-2895-4FE8-8981-C4549ED67A0C}" presName="thickLine" presStyleLbl="alignNode1" presStyleIdx="0" presStyleCnt="5"/>
      <dgm:spPr/>
    </dgm:pt>
    <dgm:pt modelId="{1DBCB7C7-63BE-418E-9A67-07C236DEA485}" type="pres">
      <dgm:prSet presAssocID="{822145E2-2895-4FE8-8981-C4549ED67A0C}" presName="horz1" presStyleCnt="0"/>
      <dgm:spPr/>
    </dgm:pt>
    <dgm:pt modelId="{F80AF531-D306-4244-A5D7-B882E3B8AB79}" type="pres">
      <dgm:prSet presAssocID="{822145E2-2895-4FE8-8981-C4549ED67A0C}" presName="tx1" presStyleLbl="revTx" presStyleIdx="0" presStyleCnt="5"/>
      <dgm:spPr/>
    </dgm:pt>
    <dgm:pt modelId="{185D6881-8F2C-41C9-AA91-CC18914B4E13}" type="pres">
      <dgm:prSet presAssocID="{822145E2-2895-4FE8-8981-C4549ED67A0C}" presName="vert1" presStyleCnt="0"/>
      <dgm:spPr/>
    </dgm:pt>
    <dgm:pt modelId="{706E38C8-7478-4288-93B1-289963B5AB25}" type="pres">
      <dgm:prSet presAssocID="{CF801A13-6F2A-494A-A1FF-8F79FBE33D4F}" presName="thickLine" presStyleLbl="alignNode1" presStyleIdx="1" presStyleCnt="5"/>
      <dgm:spPr/>
    </dgm:pt>
    <dgm:pt modelId="{150FF16B-1331-40EA-B7D0-D7F7588702B1}" type="pres">
      <dgm:prSet presAssocID="{CF801A13-6F2A-494A-A1FF-8F79FBE33D4F}" presName="horz1" presStyleCnt="0"/>
      <dgm:spPr/>
    </dgm:pt>
    <dgm:pt modelId="{22114DFD-81FF-4F8C-B784-54F72538044C}" type="pres">
      <dgm:prSet presAssocID="{CF801A13-6F2A-494A-A1FF-8F79FBE33D4F}" presName="tx1" presStyleLbl="revTx" presStyleIdx="1" presStyleCnt="5"/>
      <dgm:spPr/>
    </dgm:pt>
    <dgm:pt modelId="{373A542E-D7E8-4D43-B68A-F603F56A5A1C}" type="pres">
      <dgm:prSet presAssocID="{CF801A13-6F2A-494A-A1FF-8F79FBE33D4F}" presName="vert1" presStyleCnt="0"/>
      <dgm:spPr/>
    </dgm:pt>
    <dgm:pt modelId="{84177DD5-B7FD-44B3-8CFB-48D4375690E2}" type="pres">
      <dgm:prSet presAssocID="{A60A5ADF-E41D-47C4-9D45-80870973B97D}" presName="thickLine" presStyleLbl="alignNode1" presStyleIdx="2" presStyleCnt="5"/>
      <dgm:spPr/>
    </dgm:pt>
    <dgm:pt modelId="{E99A41CE-73F4-4FE3-8B58-A4F21482FD65}" type="pres">
      <dgm:prSet presAssocID="{A60A5ADF-E41D-47C4-9D45-80870973B97D}" presName="horz1" presStyleCnt="0"/>
      <dgm:spPr/>
    </dgm:pt>
    <dgm:pt modelId="{83AA017F-BEDD-4594-BD80-D59C1288554B}" type="pres">
      <dgm:prSet presAssocID="{A60A5ADF-E41D-47C4-9D45-80870973B97D}" presName="tx1" presStyleLbl="revTx" presStyleIdx="2" presStyleCnt="5"/>
      <dgm:spPr/>
    </dgm:pt>
    <dgm:pt modelId="{85184C89-3399-4711-997E-2C43B4A579E9}" type="pres">
      <dgm:prSet presAssocID="{A60A5ADF-E41D-47C4-9D45-80870973B97D}" presName="vert1" presStyleCnt="0"/>
      <dgm:spPr/>
    </dgm:pt>
    <dgm:pt modelId="{C155BD40-5CE6-4D9E-A06A-CE78FB82ECFA}" type="pres">
      <dgm:prSet presAssocID="{BB2B477F-EC81-49E7-B704-2331CE95A631}" presName="thickLine" presStyleLbl="alignNode1" presStyleIdx="3" presStyleCnt="5"/>
      <dgm:spPr/>
    </dgm:pt>
    <dgm:pt modelId="{3A5A62FC-2675-4952-8F9E-55FA457489F7}" type="pres">
      <dgm:prSet presAssocID="{BB2B477F-EC81-49E7-B704-2331CE95A631}" presName="horz1" presStyleCnt="0"/>
      <dgm:spPr/>
    </dgm:pt>
    <dgm:pt modelId="{A0F12C51-B1AC-4685-8B11-2ACEA1D589BD}" type="pres">
      <dgm:prSet presAssocID="{BB2B477F-EC81-49E7-B704-2331CE95A631}" presName="tx1" presStyleLbl="revTx" presStyleIdx="3" presStyleCnt="5"/>
      <dgm:spPr/>
    </dgm:pt>
    <dgm:pt modelId="{737490E0-8D02-4CA7-A701-065F211DF72E}" type="pres">
      <dgm:prSet presAssocID="{BB2B477F-EC81-49E7-B704-2331CE95A631}" presName="vert1" presStyleCnt="0"/>
      <dgm:spPr/>
    </dgm:pt>
    <dgm:pt modelId="{0C93243E-D436-454F-A80E-2F1C5C4790ED}" type="pres">
      <dgm:prSet presAssocID="{735082C1-1FB1-44EB-B00B-AF796CFB0928}" presName="thickLine" presStyleLbl="alignNode1" presStyleIdx="4" presStyleCnt="5"/>
      <dgm:spPr/>
    </dgm:pt>
    <dgm:pt modelId="{C0CFD1B6-057F-4EC9-A82A-79783CB2CE3A}" type="pres">
      <dgm:prSet presAssocID="{735082C1-1FB1-44EB-B00B-AF796CFB0928}" presName="horz1" presStyleCnt="0"/>
      <dgm:spPr/>
    </dgm:pt>
    <dgm:pt modelId="{47E1BF0E-380B-42C9-9D2F-CE6D95F2E5DB}" type="pres">
      <dgm:prSet presAssocID="{735082C1-1FB1-44EB-B00B-AF796CFB0928}" presName="tx1" presStyleLbl="revTx" presStyleIdx="4" presStyleCnt="5"/>
      <dgm:spPr/>
    </dgm:pt>
    <dgm:pt modelId="{2DAE8304-02D5-4D50-97C7-433F0B19B2A9}" type="pres">
      <dgm:prSet presAssocID="{735082C1-1FB1-44EB-B00B-AF796CFB0928}" presName="vert1" presStyleCnt="0"/>
      <dgm:spPr/>
    </dgm:pt>
  </dgm:ptLst>
  <dgm:cxnLst>
    <dgm:cxn modelId="{19DE7601-CF08-49CE-9CC1-91DDFFE8D93C}" srcId="{99E56EDC-D2AB-4295-9CDF-9D4AD94F9371}" destId="{822145E2-2895-4FE8-8981-C4549ED67A0C}" srcOrd="0" destOrd="0" parTransId="{CBB63256-7D79-4FFD-A6E0-79F1D67A395C}" sibTransId="{0223A321-F936-4E17-BD54-F5A8A94DCE39}"/>
    <dgm:cxn modelId="{1107D226-BBAD-41C5-B0DA-3CE3DF3985A1}" type="presOf" srcId="{822145E2-2895-4FE8-8981-C4549ED67A0C}" destId="{F80AF531-D306-4244-A5D7-B882E3B8AB79}" srcOrd="0" destOrd="0" presId="urn:microsoft.com/office/officeart/2008/layout/LinedList"/>
    <dgm:cxn modelId="{90256028-11E2-4997-84A3-09661A00E3BB}" type="presOf" srcId="{99E56EDC-D2AB-4295-9CDF-9D4AD94F9371}" destId="{1A211AAC-3C2A-4ADB-BD84-7DCC58205F81}" srcOrd="0" destOrd="0" presId="urn:microsoft.com/office/officeart/2008/layout/LinedList"/>
    <dgm:cxn modelId="{588CCB3A-45BB-4AD6-8975-BD43E8FEB799}" type="presOf" srcId="{BB2B477F-EC81-49E7-B704-2331CE95A631}" destId="{A0F12C51-B1AC-4685-8B11-2ACEA1D589BD}" srcOrd="0" destOrd="0" presId="urn:microsoft.com/office/officeart/2008/layout/LinedList"/>
    <dgm:cxn modelId="{AD69BC5F-6150-4014-9DC7-0531772E290D}" srcId="{99E56EDC-D2AB-4295-9CDF-9D4AD94F9371}" destId="{735082C1-1FB1-44EB-B00B-AF796CFB0928}" srcOrd="4" destOrd="0" parTransId="{4EBE9E21-1DFE-4425-BD33-4099168F6FE3}" sibTransId="{96DAF5A8-54F9-454C-95BD-5967FCF24741}"/>
    <dgm:cxn modelId="{29B66B4D-D62C-4EB2-94A7-909E5868D2DE}" type="presOf" srcId="{A60A5ADF-E41D-47C4-9D45-80870973B97D}" destId="{83AA017F-BEDD-4594-BD80-D59C1288554B}" srcOrd="0" destOrd="0" presId="urn:microsoft.com/office/officeart/2008/layout/LinedList"/>
    <dgm:cxn modelId="{76BDAE76-27DD-460B-994C-5510360EF7D9}" srcId="{99E56EDC-D2AB-4295-9CDF-9D4AD94F9371}" destId="{A60A5ADF-E41D-47C4-9D45-80870973B97D}" srcOrd="2" destOrd="0" parTransId="{1860886A-8944-43DC-872B-A26B655916C1}" sibTransId="{6975D198-03E3-43D2-BEB6-5EFE10A7A36C}"/>
    <dgm:cxn modelId="{32CE29BA-55E1-4169-BEE6-0D25A940C1F2}" srcId="{99E56EDC-D2AB-4295-9CDF-9D4AD94F9371}" destId="{BB2B477F-EC81-49E7-B704-2331CE95A631}" srcOrd="3" destOrd="0" parTransId="{8FC8B354-94D7-4CA0-9C07-931A97EF474C}" sibTransId="{5FA22C98-11B5-4BB2-9D79-969314D3AB17}"/>
    <dgm:cxn modelId="{DE9C12C2-FB1C-4A46-B500-82E8442DB451}" srcId="{99E56EDC-D2AB-4295-9CDF-9D4AD94F9371}" destId="{CF801A13-6F2A-494A-A1FF-8F79FBE33D4F}" srcOrd="1" destOrd="0" parTransId="{3D390F96-BA9A-42A0-8D43-DA9F0C207A13}" sibTransId="{0A703C25-192E-4681-AC87-2D90485F2ABC}"/>
    <dgm:cxn modelId="{39E06DD6-46CC-4F62-8C36-569C06858186}" type="presOf" srcId="{CF801A13-6F2A-494A-A1FF-8F79FBE33D4F}" destId="{22114DFD-81FF-4F8C-B784-54F72538044C}" srcOrd="0" destOrd="0" presId="urn:microsoft.com/office/officeart/2008/layout/LinedList"/>
    <dgm:cxn modelId="{F34F53D6-33FF-4B24-BA4B-C2742F6E213C}" type="presOf" srcId="{735082C1-1FB1-44EB-B00B-AF796CFB0928}" destId="{47E1BF0E-380B-42C9-9D2F-CE6D95F2E5DB}" srcOrd="0" destOrd="0" presId="urn:microsoft.com/office/officeart/2008/layout/LinedList"/>
    <dgm:cxn modelId="{6D77AE45-63B3-492A-B849-16A4880ACFF8}" type="presParOf" srcId="{1A211AAC-3C2A-4ADB-BD84-7DCC58205F81}" destId="{71491682-BB22-436B-88B9-20B5558E6220}" srcOrd="0" destOrd="0" presId="urn:microsoft.com/office/officeart/2008/layout/LinedList"/>
    <dgm:cxn modelId="{C3048166-061C-4D46-BA97-2E2AEB896E5F}" type="presParOf" srcId="{1A211AAC-3C2A-4ADB-BD84-7DCC58205F81}" destId="{1DBCB7C7-63BE-418E-9A67-07C236DEA485}" srcOrd="1" destOrd="0" presId="urn:microsoft.com/office/officeart/2008/layout/LinedList"/>
    <dgm:cxn modelId="{9ADEE9D1-32DD-4651-8E01-5ABE3592D8E3}" type="presParOf" srcId="{1DBCB7C7-63BE-418E-9A67-07C236DEA485}" destId="{F80AF531-D306-4244-A5D7-B882E3B8AB79}" srcOrd="0" destOrd="0" presId="urn:microsoft.com/office/officeart/2008/layout/LinedList"/>
    <dgm:cxn modelId="{2732457C-2654-4D55-8F12-F0E691AEA6DE}" type="presParOf" srcId="{1DBCB7C7-63BE-418E-9A67-07C236DEA485}" destId="{185D6881-8F2C-41C9-AA91-CC18914B4E13}" srcOrd="1" destOrd="0" presId="urn:microsoft.com/office/officeart/2008/layout/LinedList"/>
    <dgm:cxn modelId="{45878301-73A2-49CB-93AB-7E1714B4879A}" type="presParOf" srcId="{1A211AAC-3C2A-4ADB-BD84-7DCC58205F81}" destId="{706E38C8-7478-4288-93B1-289963B5AB25}" srcOrd="2" destOrd="0" presId="urn:microsoft.com/office/officeart/2008/layout/LinedList"/>
    <dgm:cxn modelId="{DD117B02-F6A4-464F-8C64-567E04B9098A}" type="presParOf" srcId="{1A211AAC-3C2A-4ADB-BD84-7DCC58205F81}" destId="{150FF16B-1331-40EA-B7D0-D7F7588702B1}" srcOrd="3" destOrd="0" presId="urn:microsoft.com/office/officeart/2008/layout/LinedList"/>
    <dgm:cxn modelId="{80DACCC0-D7A0-4AC7-A0A4-64C0A735E7FC}" type="presParOf" srcId="{150FF16B-1331-40EA-B7D0-D7F7588702B1}" destId="{22114DFD-81FF-4F8C-B784-54F72538044C}" srcOrd="0" destOrd="0" presId="urn:microsoft.com/office/officeart/2008/layout/LinedList"/>
    <dgm:cxn modelId="{056FDD53-E749-4799-B7A9-C4BBE50A1E34}" type="presParOf" srcId="{150FF16B-1331-40EA-B7D0-D7F7588702B1}" destId="{373A542E-D7E8-4D43-B68A-F603F56A5A1C}" srcOrd="1" destOrd="0" presId="urn:microsoft.com/office/officeart/2008/layout/LinedList"/>
    <dgm:cxn modelId="{82D5805A-12BD-4C54-B89C-040E59CE86CE}" type="presParOf" srcId="{1A211AAC-3C2A-4ADB-BD84-7DCC58205F81}" destId="{84177DD5-B7FD-44B3-8CFB-48D4375690E2}" srcOrd="4" destOrd="0" presId="urn:microsoft.com/office/officeart/2008/layout/LinedList"/>
    <dgm:cxn modelId="{DA1985E7-8403-401A-9D24-AB904E83690D}" type="presParOf" srcId="{1A211AAC-3C2A-4ADB-BD84-7DCC58205F81}" destId="{E99A41CE-73F4-4FE3-8B58-A4F21482FD65}" srcOrd="5" destOrd="0" presId="urn:microsoft.com/office/officeart/2008/layout/LinedList"/>
    <dgm:cxn modelId="{89441D5E-4AA1-4144-87F9-76AEEEB544E5}" type="presParOf" srcId="{E99A41CE-73F4-4FE3-8B58-A4F21482FD65}" destId="{83AA017F-BEDD-4594-BD80-D59C1288554B}" srcOrd="0" destOrd="0" presId="urn:microsoft.com/office/officeart/2008/layout/LinedList"/>
    <dgm:cxn modelId="{DD7ABD07-3D0B-4689-B83C-D542F1E50642}" type="presParOf" srcId="{E99A41CE-73F4-4FE3-8B58-A4F21482FD65}" destId="{85184C89-3399-4711-997E-2C43B4A579E9}" srcOrd="1" destOrd="0" presId="urn:microsoft.com/office/officeart/2008/layout/LinedList"/>
    <dgm:cxn modelId="{0C56BCFA-E406-44AC-A9D1-D7A3B2F6BDEE}" type="presParOf" srcId="{1A211AAC-3C2A-4ADB-BD84-7DCC58205F81}" destId="{C155BD40-5CE6-4D9E-A06A-CE78FB82ECFA}" srcOrd="6" destOrd="0" presId="urn:microsoft.com/office/officeart/2008/layout/LinedList"/>
    <dgm:cxn modelId="{CEC1BC34-3603-46E8-8499-F43A088563F5}" type="presParOf" srcId="{1A211AAC-3C2A-4ADB-BD84-7DCC58205F81}" destId="{3A5A62FC-2675-4952-8F9E-55FA457489F7}" srcOrd="7" destOrd="0" presId="urn:microsoft.com/office/officeart/2008/layout/LinedList"/>
    <dgm:cxn modelId="{612B68AA-4982-4408-B71B-0ADC3686B01C}" type="presParOf" srcId="{3A5A62FC-2675-4952-8F9E-55FA457489F7}" destId="{A0F12C51-B1AC-4685-8B11-2ACEA1D589BD}" srcOrd="0" destOrd="0" presId="urn:microsoft.com/office/officeart/2008/layout/LinedList"/>
    <dgm:cxn modelId="{9A40A7D4-547A-4AB2-94ED-66161290470D}" type="presParOf" srcId="{3A5A62FC-2675-4952-8F9E-55FA457489F7}" destId="{737490E0-8D02-4CA7-A701-065F211DF72E}" srcOrd="1" destOrd="0" presId="urn:microsoft.com/office/officeart/2008/layout/LinedList"/>
    <dgm:cxn modelId="{5A6C6108-942E-4CD3-848C-BF0C6D94A044}" type="presParOf" srcId="{1A211AAC-3C2A-4ADB-BD84-7DCC58205F81}" destId="{0C93243E-D436-454F-A80E-2F1C5C4790ED}" srcOrd="8" destOrd="0" presId="urn:microsoft.com/office/officeart/2008/layout/LinedList"/>
    <dgm:cxn modelId="{173F71EF-76AB-4BD7-97B1-025571DD4C37}" type="presParOf" srcId="{1A211AAC-3C2A-4ADB-BD84-7DCC58205F81}" destId="{C0CFD1B6-057F-4EC9-A82A-79783CB2CE3A}" srcOrd="9" destOrd="0" presId="urn:microsoft.com/office/officeart/2008/layout/LinedList"/>
    <dgm:cxn modelId="{72D8A7FC-1F08-44F7-AD4E-DD0029448BC6}" type="presParOf" srcId="{C0CFD1B6-057F-4EC9-A82A-79783CB2CE3A}" destId="{47E1BF0E-380B-42C9-9D2F-CE6D95F2E5DB}" srcOrd="0" destOrd="0" presId="urn:microsoft.com/office/officeart/2008/layout/LinedList"/>
    <dgm:cxn modelId="{6EE4AEB9-DF3A-4004-9C27-BE42EB8E3683}" type="presParOf" srcId="{C0CFD1B6-057F-4EC9-A82A-79783CB2CE3A}" destId="{2DAE8304-02D5-4D50-97C7-433F0B19B2A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7EC8E-D288-4447-8BAE-0F566F143EDC}">
      <dsp:nvSpPr>
        <dsp:cNvPr id="0" name=""/>
        <dsp:cNvSpPr/>
      </dsp:nvSpPr>
      <dsp:spPr>
        <a:xfrm>
          <a:off x="0" y="2125"/>
          <a:ext cx="105156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1DB0C6-38B8-4814-9A2F-73A2FB882346}">
      <dsp:nvSpPr>
        <dsp:cNvPr id="0" name=""/>
        <dsp:cNvSpPr/>
      </dsp:nvSpPr>
      <dsp:spPr>
        <a:xfrm>
          <a:off x="0" y="2125"/>
          <a:ext cx="10515600" cy="1449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da-DK" sz="3200" kern="1200" dirty="0"/>
            <a:t>Der har været tradition for at bruge Blooms taksonomi med redegørelse, analyse og diskussion/vurdering/perspektivering. </a:t>
          </a:r>
          <a:endParaRPr lang="en-US" sz="3200" kern="1200" dirty="0"/>
        </a:p>
      </dsp:txBody>
      <dsp:txXfrm>
        <a:off x="0" y="2125"/>
        <a:ext cx="10515600" cy="1449431"/>
      </dsp:txXfrm>
    </dsp:sp>
    <dsp:sp modelId="{84E01FCB-3665-40FF-9C53-70265ABCD8BE}">
      <dsp:nvSpPr>
        <dsp:cNvPr id="0" name=""/>
        <dsp:cNvSpPr/>
      </dsp:nvSpPr>
      <dsp:spPr>
        <a:xfrm>
          <a:off x="0" y="1451556"/>
          <a:ext cx="105156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FC49C0-F564-4335-8088-F6951664D3BC}">
      <dsp:nvSpPr>
        <dsp:cNvPr id="0" name=""/>
        <dsp:cNvSpPr/>
      </dsp:nvSpPr>
      <dsp:spPr>
        <a:xfrm>
          <a:off x="0" y="1451556"/>
          <a:ext cx="10515600" cy="1449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da-DK" sz="3200" kern="1200"/>
            <a:t>Andre bruger SOLO-taksonomien, som vinder frem særligt i de naturvidenskabelige fag. </a:t>
          </a:r>
          <a:endParaRPr lang="en-US" sz="3200" kern="1200"/>
        </a:p>
      </dsp:txBody>
      <dsp:txXfrm>
        <a:off x="0" y="1451556"/>
        <a:ext cx="10515600" cy="1449431"/>
      </dsp:txXfrm>
    </dsp:sp>
    <dsp:sp modelId="{A1E5A4C4-E383-4165-B331-826E8BA5A5E0}">
      <dsp:nvSpPr>
        <dsp:cNvPr id="0" name=""/>
        <dsp:cNvSpPr/>
      </dsp:nvSpPr>
      <dsp:spPr>
        <a:xfrm>
          <a:off x="0" y="2900987"/>
          <a:ext cx="105156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470C63-6E9A-4B99-BB6F-F86AFBA5BA76}">
      <dsp:nvSpPr>
        <dsp:cNvPr id="0" name=""/>
        <dsp:cNvSpPr/>
      </dsp:nvSpPr>
      <dsp:spPr>
        <a:xfrm>
          <a:off x="0" y="2900987"/>
          <a:ext cx="10515600" cy="1449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da-DK" sz="3200" kern="1200" dirty="0"/>
            <a:t>Man kan også kombinere de to tilgange. </a:t>
          </a:r>
          <a:endParaRPr lang="en-US" sz="3200" kern="1200" dirty="0"/>
        </a:p>
      </dsp:txBody>
      <dsp:txXfrm>
        <a:off x="0" y="2900987"/>
        <a:ext cx="10515600" cy="14494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491682-BB22-436B-88B9-20B5558E6220}">
      <dsp:nvSpPr>
        <dsp:cNvPr id="0" name=""/>
        <dsp:cNvSpPr/>
      </dsp:nvSpPr>
      <dsp:spPr>
        <a:xfrm>
          <a:off x="0" y="462"/>
          <a:ext cx="658648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0AF531-D306-4244-A5D7-B882E3B8AB79}">
      <dsp:nvSpPr>
        <dsp:cNvPr id="0" name=""/>
        <dsp:cNvSpPr/>
      </dsp:nvSpPr>
      <dsp:spPr>
        <a:xfrm>
          <a:off x="0" y="462"/>
          <a:ext cx="6586489" cy="756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dirty="0"/>
            <a:t>Overvejelserne i forbindelse med et projekt skal dække køreplanens punkter:</a:t>
          </a:r>
          <a:endParaRPr lang="en-US" sz="2100" kern="1200" dirty="0"/>
        </a:p>
      </dsp:txBody>
      <dsp:txXfrm>
        <a:off x="0" y="462"/>
        <a:ext cx="6586489" cy="756898"/>
      </dsp:txXfrm>
    </dsp:sp>
    <dsp:sp modelId="{706E38C8-7478-4288-93B1-289963B5AB25}">
      <dsp:nvSpPr>
        <dsp:cNvPr id="0" name=""/>
        <dsp:cNvSpPr/>
      </dsp:nvSpPr>
      <dsp:spPr>
        <a:xfrm>
          <a:off x="0" y="757361"/>
          <a:ext cx="658648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114DFD-81FF-4F8C-B784-54F72538044C}">
      <dsp:nvSpPr>
        <dsp:cNvPr id="0" name=""/>
        <dsp:cNvSpPr/>
      </dsp:nvSpPr>
      <dsp:spPr>
        <a:xfrm>
          <a:off x="0" y="757361"/>
          <a:ext cx="6586489" cy="756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a:t>Giv en formulering af det spørgsmål du vil arbejde med</a:t>
          </a:r>
          <a:endParaRPr lang="en-US" sz="2100" kern="1200"/>
        </a:p>
      </dsp:txBody>
      <dsp:txXfrm>
        <a:off x="0" y="757361"/>
        <a:ext cx="6586489" cy="756898"/>
      </dsp:txXfrm>
    </dsp:sp>
    <dsp:sp modelId="{84177DD5-B7FD-44B3-8CFB-48D4375690E2}">
      <dsp:nvSpPr>
        <dsp:cNvPr id="0" name=""/>
        <dsp:cNvSpPr/>
      </dsp:nvSpPr>
      <dsp:spPr>
        <a:xfrm>
          <a:off x="0" y="1514260"/>
          <a:ext cx="6586489"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AA017F-BEDD-4594-BD80-D59C1288554B}">
      <dsp:nvSpPr>
        <dsp:cNvPr id="0" name=""/>
        <dsp:cNvSpPr/>
      </dsp:nvSpPr>
      <dsp:spPr>
        <a:xfrm>
          <a:off x="0" y="1514260"/>
          <a:ext cx="6586489" cy="756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a:t>Giv en beskrivelse af de metoder du har valgt</a:t>
          </a:r>
          <a:endParaRPr lang="en-US" sz="2100" kern="1200"/>
        </a:p>
      </dsp:txBody>
      <dsp:txXfrm>
        <a:off x="0" y="1514260"/>
        <a:ext cx="6586489" cy="756898"/>
      </dsp:txXfrm>
    </dsp:sp>
    <dsp:sp modelId="{C155BD40-5CE6-4D9E-A06A-CE78FB82ECFA}">
      <dsp:nvSpPr>
        <dsp:cNvPr id="0" name=""/>
        <dsp:cNvSpPr/>
      </dsp:nvSpPr>
      <dsp:spPr>
        <a:xfrm>
          <a:off x="0" y="2271158"/>
          <a:ext cx="6586489"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F12C51-B1AC-4685-8B11-2ACEA1D589BD}">
      <dsp:nvSpPr>
        <dsp:cNvPr id="0" name=""/>
        <dsp:cNvSpPr/>
      </dsp:nvSpPr>
      <dsp:spPr>
        <a:xfrm>
          <a:off x="0" y="2271158"/>
          <a:ext cx="6586489" cy="756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dirty="0"/>
            <a:t>Giv en forklaring på hvorfor de valgte metoder kan bruges til at besvare dit spørgsmål</a:t>
          </a:r>
          <a:endParaRPr lang="en-US" sz="2100" kern="1200" dirty="0"/>
        </a:p>
      </dsp:txBody>
      <dsp:txXfrm>
        <a:off x="0" y="2271158"/>
        <a:ext cx="6586489" cy="756898"/>
      </dsp:txXfrm>
    </dsp:sp>
    <dsp:sp modelId="{0C93243E-D436-454F-A80E-2F1C5C4790ED}">
      <dsp:nvSpPr>
        <dsp:cNvPr id="0" name=""/>
        <dsp:cNvSpPr/>
      </dsp:nvSpPr>
      <dsp:spPr>
        <a:xfrm>
          <a:off x="0" y="3028057"/>
          <a:ext cx="6586489"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E1BF0E-380B-42C9-9D2F-CE6D95F2E5DB}">
      <dsp:nvSpPr>
        <dsp:cNvPr id="0" name=""/>
        <dsp:cNvSpPr/>
      </dsp:nvSpPr>
      <dsp:spPr>
        <a:xfrm>
          <a:off x="0" y="3028057"/>
          <a:ext cx="6586489" cy="756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dirty="0"/>
            <a:t>Giv en formulering af de svagheder der er ved de metoder du har valgt</a:t>
          </a:r>
          <a:endParaRPr lang="en-US" sz="2100" kern="1200" dirty="0"/>
        </a:p>
      </dsp:txBody>
      <dsp:txXfrm>
        <a:off x="0" y="3028057"/>
        <a:ext cx="6586489" cy="75689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AC0195-D486-41E7-90FE-F06BD98E3524}" type="datetimeFigureOut">
              <a:rPr lang="da-DK" smtClean="0"/>
              <a:t>14-10-2024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2702B1-363C-40E2-A9A5-E742C2BFFC67}" type="slidenum">
              <a:rPr lang="da-DK" smtClean="0"/>
              <a:t>‹nr.›</a:t>
            </a:fld>
            <a:endParaRPr lang="da-DK"/>
          </a:p>
        </p:txBody>
      </p:sp>
    </p:spTree>
    <p:extLst>
      <p:ext uri="{BB962C8B-B14F-4D97-AF65-F5344CB8AC3E}">
        <p14:creationId xmlns:p14="http://schemas.microsoft.com/office/powerpoint/2010/main" val="20923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a.wikipedia.org/wiki/Antages"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da.wikipedia.org/wiki/Sandhed"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a.wikipedia.org/wiki/Antages"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da.wikipedia.org/wiki/Sandhed"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effectLst/>
                <a:latin typeface="Times New Roman" panose="02020603050405020304" pitchFamily="18" charset="0"/>
                <a:ea typeface="Calibri" panose="020F0502020204030204" pitchFamily="34" charset="0"/>
                <a:cs typeface="Times New Roman" panose="02020603050405020304" pitchFamily="18" charset="0"/>
              </a:rPr>
              <a:t>Den anvendes især i de naturvidenskabelige fag og i matematik, men kan også bruges i de humanistiske og samfundsvidenskabelige. SOLO-taksonomien bygger på, at viden er sammensat af elementer. Jo flere elementer du kan sætte sammen på en korrekt måde, så viden forøges, jo højere niveau er den på. SOLO-taksonomien er inddelt i 5 trin:</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a:p>
            <a:endParaRPr lang="da-DK" dirty="0"/>
          </a:p>
        </p:txBody>
      </p:sp>
      <p:sp>
        <p:nvSpPr>
          <p:cNvPr id="4" name="Pladsholder til slidenummer 3"/>
          <p:cNvSpPr>
            <a:spLocks noGrp="1"/>
          </p:cNvSpPr>
          <p:nvPr>
            <p:ph type="sldNum" sz="quarter" idx="5"/>
          </p:nvPr>
        </p:nvSpPr>
        <p:spPr/>
        <p:txBody>
          <a:bodyPr/>
          <a:lstStyle/>
          <a:p>
            <a:fld id="{E72702B1-363C-40E2-A9A5-E742C2BFFC67}" type="slidenum">
              <a:rPr lang="da-DK" smtClean="0"/>
              <a:t>1</a:t>
            </a:fld>
            <a:endParaRPr lang="da-DK"/>
          </a:p>
        </p:txBody>
      </p:sp>
    </p:spTree>
    <p:extLst>
      <p:ext uri="{BB962C8B-B14F-4D97-AF65-F5344CB8AC3E}">
        <p14:creationId xmlns:p14="http://schemas.microsoft.com/office/powerpoint/2010/main" val="2601936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effectLst/>
                <a:latin typeface="Times New Roman" panose="02020603050405020304" pitchFamily="18" charset="0"/>
                <a:ea typeface="Calibri" panose="020F0502020204030204" pitchFamily="34" charset="0"/>
                <a:cs typeface="Times New Roman" panose="02020603050405020304" pitchFamily="18" charset="0"/>
              </a:rPr>
              <a:t>Den anvendes især i de naturvidenskabelige fag og i matematik, men kan også bruges i de humanistiske og samfundsvidenskabelige. SOLO-taksonomien bygger på, at viden er sammensat af elementer. Jo flere elementer du kan sætte sammen på en korrekt måde, så viden forøges, jo højere niveau er den på. SOLO-taksonomien er inddelt i 5 trin:</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a:p>
            <a:endParaRPr lang="da-DK" dirty="0"/>
          </a:p>
        </p:txBody>
      </p:sp>
      <p:sp>
        <p:nvSpPr>
          <p:cNvPr id="4" name="Pladsholder til slidenummer 3"/>
          <p:cNvSpPr>
            <a:spLocks noGrp="1"/>
          </p:cNvSpPr>
          <p:nvPr>
            <p:ph type="sldNum" sz="quarter" idx="5"/>
          </p:nvPr>
        </p:nvSpPr>
        <p:spPr/>
        <p:txBody>
          <a:bodyPr/>
          <a:lstStyle/>
          <a:p>
            <a:fld id="{E72702B1-363C-40E2-A9A5-E742C2BFFC67}" type="slidenum">
              <a:rPr lang="da-DK" smtClean="0"/>
              <a:t>3</a:t>
            </a:fld>
            <a:endParaRPr lang="da-DK"/>
          </a:p>
        </p:txBody>
      </p:sp>
    </p:spTree>
    <p:extLst>
      <p:ext uri="{BB962C8B-B14F-4D97-AF65-F5344CB8AC3E}">
        <p14:creationId xmlns:p14="http://schemas.microsoft.com/office/powerpoint/2010/main" val="3000528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effectLst/>
                <a:latin typeface="Times New Roman" panose="02020603050405020304" pitchFamily="18" charset="0"/>
                <a:ea typeface="Calibri" panose="020F0502020204030204" pitchFamily="34" charset="0"/>
                <a:cs typeface="Times New Roman" panose="02020603050405020304" pitchFamily="18" charset="0"/>
              </a:rPr>
              <a:t>Den anvendes især i de naturvidenskabelige fag og i matematik, men kan også bruges i de humanistiske og samfundsvidenskabelige. SOLO-taksonomien bygger på, at viden er sammensat af elementer. Jo flere elementer du kan sætte sammen på en korrekt måde, så viden forøges, jo højere niveau er den på. SOLO-taksonomien er inddelt i 5 trin:</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a:p>
            <a:endParaRPr lang="da-DK" dirty="0"/>
          </a:p>
        </p:txBody>
      </p:sp>
      <p:sp>
        <p:nvSpPr>
          <p:cNvPr id="4" name="Pladsholder til slidenummer 3"/>
          <p:cNvSpPr>
            <a:spLocks noGrp="1"/>
          </p:cNvSpPr>
          <p:nvPr>
            <p:ph type="sldNum" sz="quarter" idx="5"/>
          </p:nvPr>
        </p:nvSpPr>
        <p:spPr/>
        <p:txBody>
          <a:bodyPr/>
          <a:lstStyle/>
          <a:p>
            <a:fld id="{E72702B1-363C-40E2-A9A5-E742C2BFFC67}" type="slidenum">
              <a:rPr lang="da-DK" smtClean="0"/>
              <a:t>6</a:t>
            </a:fld>
            <a:endParaRPr lang="da-DK"/>
          </a:p>
        </p:txBody>
      </p:sp>
    </p:spTree>
    <p:extLst>
      <p:ext uri="{BB962C8B-B14F-4D97-AF65-F5344CB8AC3E}">
        <p14:creationId xmlns:p14="http://schemas.microsoft.com/office/powerpoint/2010/main" val="69332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Metoder i matematik: Ræsonnement / argumentation / bevisførelse + forklaring heraf</a:t>
            </a:r>
          </a:p>
          <a:p>
            <a:r>
              <a:rPr lang="da-DK" dirty="0"/>
              <a:t>Notation / symbolsprog</a:t>
            </a:r>
          </a:p>
          <a:p>
            <a:r>
              <a:rPr lang="da-DK" dirty="0"/>
              <a:t>Redegørelse for begreber</a:t>
            </a:r>
          </a:p>
          <a:p>
            <a:r>
              <a:rPr lang="da-DK" dirty="0"/>
              <a:t>Modellering + anvendelse. </a:t>
            </a:r>
          </a:p>
        </p:txBody>
      </p:sp>
      <p:sp>
        <p:nvSpPr>
          <p:cNvPr id="4" name="Pladsholder til slidenummer 3"/>
          <p:cNvSpPr>
            <a:spLocks noGrp="1"/>
          </p:cNvSpPr>
          <p:nvPr>
            <p:ph type="sldNum" sz="quarter" idx="5"/>
          </p:nvPr>
        </p:nvSpPr>
        <p:spPr/>
        <p:txBody>
          <a:bodyPr/>
          <a:lstStyle/>
          <a:p>
            <a:fld id="{E72702B1-363C-40E2-A9A5-E742C2BFFC67}" type="slidenum">
              <a:rPr lang="da-DK" smtClean="0"/>
              <a:t>8</a:t>
            </a:fld>
            <a:endParaRPr lang="da-DK"/>
          </a:p>
        </p:txBody>
      </p:sp>
    </p:spTree>
    <p:extLst>
      <p:ext uri="{BB962C8B-B14F-4D97-AF65-F5344CB8AC3E}">
        <p14:creationId xmlns:p14="http://schemas.microsoft.com/office/powerpoint/2010/main" val="2315424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da-DK" b="1" i="0" u="sng" dirty="0">
                <a:solidFill>
                  <a:srgbClr val="202122"/>
                </a:solidFill>
                <a:effectLst/>
                <a:latin typeface="Arial" panose="020B0604020202020204" pitchFamily="34" charset="0"/>
              </a:rPr>
              <a:t>AKSIOM (definition-ish)</a:t>
            </a:r>
          </a:p>
          <a:p>
            <a:pPr algn="l"/>
            <a:r>
              <a:rPr lang="da-DK" b="0" i="0" dirty="0">
                <a:solidFill>
                  <a:srgbClr val="202122"/>
                </a:solidFill>
                <a:effectLst/>
                <a:latin typeface="Arial" panose="020B0604020202020204" pitchFamily="34" charset="0"/>
              </a:rPr>
              <a:t>Et </a:t>
            </a:r>
            <a:r>
              <a:rPr lang="da-DK" b="1" i="0" dirty="0">
                <a:solidFill>
                  <a:srgbClr val="202122"/>
                </a:solidFill>
                <a:effectLst/>
                <a:latin typeface="Arial" panose="020B0604020202020204" pitchFamily="34" charset="0"/>
              </a:rPr>
              <a:t>aksiom</a:t>
            </a:r>
            <a:r>
              <a:rPr lang="da-DK" b="0" i="0" dirty="0">
                <a:solidFill>
                  <a:srgbClr val="202122"/>
                </a:solidFill>
                <a:effectLst/>
                <a:latin typeface="Arial" panose="020B0604020202020204" pitchFamily="34" charset="0"/>
              </a:rPr>
              <a:t> er en </a:t>
            </a:r>
            <a:r>
              <a:rPr lang="da-DK" b="1" i="0" dirty="0">
                <a:solidFill>
                  <a:srgbClr val="202122"/>
                </a:solidFill>
                <a:effectLst/>
                <a:latin typeface="Arial" panose="020B0604020202020204" pitchFamily="34" charset="0"/>
              </a:rPr>
              <a:t>grundantagelse</a:t>
            </a:r>
            <a:r>
              <a:rPr lang="da-DK" b="0" i="0" dirty="0">
                <a:solidFill>
                  <a:srgbClr val="202122"/>
                </a:solidFill>
                <a:effectLst/>
                <a:latin typeface="Arial" panose="020B0604020202020204" pitchFamily="34" charset="0"/>
              </a:rPr>
              <a:t> (sætning), der </a:t>
            </a:r>
            <a:r>
              <a:rPr lang="da-DK" b="0" i="0" u="none" strike="noStrike" dirty="0">
                <a:solidFill>
                  <a:srgbClr val="0645AD"/>
                </a:solidFill>
                <a:effectLst/>
                <a:latin typeface="Arial" panose="020B0604020202020204" pitchFamily="34" charset="0"/>
                <a:hlinkClick r:id="rId3" tooltip="Antages"/>
              </a:rPr>
              <a:t>antages</a:t>
            </a:r>
            <a:r>
              <a:rPr lang="da-DK" b="0" i="0" dirty="0">
                <a:solidFill>
                  <a:srgbClr val="202122"/>
                </a:solidFill>
                <a:effectLst/>
                <a:latin typeface="Arial" panose="020B0604020202020204" pitchFamily="34" charset="0"/>
              </a:rPr>
              <a:t> at være </a:t>
            </a:r>
            <a:r>
              <a:rPr lang="da-DK" b="0" i="0" u="none" strike="noStrike" dirty="0">
                <a:solidFill>
                  <a:srgbClr val="0645AD"/>
                </a:solidFill>
                <a:effectLst/>
                <a:latin typeface="Arial" panose="020B0604020202020204" pitchFamily="34" charset="0"/>
                <a:hlinkClick r:id="rId4" tooltip="Sandhed"/>
              </a:rPr>
              <a:t>sand</a:t>
            </a:r>
            <a:r>
              <a:rPr lang="da-DK" b="0" i="0" dirty="0">
                <a:solidFill>
                  <a:srgbClr val="202122"/>
                </a:solidFill>
                <a:effectLst/>
                <a:latin typeface="Arial" panose="020B0604020202020204" pitchFamily="34" charset="0"/>
              </a:rPr>
              <a:t> uden bevis.</a:t>
            </a:r>
          </a:p>
          <a:p>
            <a:pPr algn="l"/>
            <a:r>
              <a:rPr lang="da-DK" b="0" i="0" dirty="0">
                <a:solidFill>
                  <a:srgbClr val="202122"/>
                </a:solidFill>
                <a:effectLst/>
                <a:latin typeface="Arial" panose="020B0604020202020204" pitchFamily="34" charset="0"/>
              </a:rPr>
              <a:t>Aksiomsættet, eksempelvis i en matematisk teori, kan ses som de grundlæggende regler, som man frit fastlægger. Aksiomerne afgør herved, hvad der er muligt inden for teorien, og afgrænser, hvad man skal forstå ved de basale begreber, som teorien udsiger noget om.</a:t>
            </a:r>
          </a:p>
          <a:p>
            <a:pPr algn="l"/>
            <a:r>
              <a:rPr lang="da-DK" b="1" i="0" u="sng" dirty="0">
                <a:solidFill>
                  <a:srgbClr val="202122"/>
                </a:solidFill>
                <a:effectLst/>
                <a:latin typeface="Arial" panose="020B0604020202020204" pitchFamily="34" charset="0"/>
              </a:rPr>
              <a:t>DEDUKTION</a:t>
            </a:r>
          </a:p>
          <a:p>
            <a:r>
              <a:rPr lang="da-DK" b="0" i="0" dirty="0">
                <a:solidFill>
                  <a:srgbClr val="202124"/>
                </a:solidFill>
                <a:effectLst/>
                <a:latin typeface="arial" panose="020B0604020202020204" pitchFamily="34" charset="0"/>
              </a:rPr>
              <a:t>Deduktion er i sproglig argumentation og filosofi en logisk gyldig slutningsform, hvor konklusionen nødvendigvis følger af præmisserne. Hvis præmisserne er sande, må konklusionen også være sand.</a:t>
            </a:r>
          </a:p>
          <a:p>
            <a:r>
              <a:rPr lang="da-DK" b="0" i="0" dirty="0">
                <a:solidFill>
                  <a:srgbClr val="202124"/>
                </a:solidFill>
                <a:effectLst/>
                <a:latin typeface="arial" panose="020B0604020202020204" pitchFamily="34" charset="0"/>
              </a:rPr>
              <a:t>Når man vælger at bruge den </a:t>
            </a:r>
            <a:r>
              <a:rPr lang="da-DK" b="1" i="0" dirty="0">
                <a:solidFill>
                  <a:srgbClr val="202124"/>
                </a:solidFill>
                <a:effectLst/>
                <a:latin typeface="arial" panose="020B0604020202020204" pitchFamily="34" charset="0"/>
              </a:rPr>
              <a:t>deduktive metode</a:t>
            </a:r>
            <a:r>
              <a:rPr lang="da-DK" b="0" i="0" dirty="0">
                <a:solidFill>
                  <a:srgbClr val="202124"/>
                </a:solidFill>
                <a:effectLst/>
                <a:latin typeface="arial" panose="020B0604020202020204" pitchFamily="34" charset="0"/>
              </a:rPr>
              <a:t>, giver det mulighed for at bevise eksempelvis matematiske påstande. Matematikken rummer bl. a. påstande, der tages for givet, og derfor er det vigtigt at kunne komme med beviser for at noget er korrekt og ikke mindst begrunde, </a:t>
            </a:r>
            <a:r>
              <a:rPr lang="da-DK" b="1" i="0" dirty="0">
                <a:solidFill>
                  <a:srgbClr val="202124"/>
                </a:solidFill>
                <a:effectLst/>
                <a:latin typeface="arial" panose="020B0604020202020204" pitchFamily="34" charset="0"/>
              </a:rPr>
              <a:t>hvorfor</a:t>
            </a:r>
            <a:r>
              <a:rPr lang="da-DK" b="0" i="0" dirty="0">
                <a:solidFill>
                  <a:srgbClr val="202124"/>
                </a:solidFill>
                <a:effectLst/>
                <a:latin typeface="arial" panose="020B0604020202020204" pitchFamily="34" charset="0"/>
              </a:rPr>
              <a:t> det forholder sig sådan.</a:t>
            </a:r>
          </a:p>
          <a:p>
            <a:r>
              <a:rPr lang="da-DK" b="1" i="0" u="sng" dirty="0">
                <a:solidFill>
                  <a:srgbClr val="202124"/>
                </a:solidFill>
                <a:effectLst/>
                <a:latin typeface="arial" panose="020B0604020202020204" pitchFamily="34" charset="0"/>
              </a:rPr>
              <a:t>INDUKTIV</a:t>
            </a:r>
            <a:endParaRPr lang="da-DK" b="1" u="sng" dirty="0"/>
          </a:p>
          <a:p>
            <a:r>
              <a:rPr lang="da-DK" sz="1800" b="0" i="0" dirty="0">
                <a:solidFill>
                  <a:srgbClr val="000000"/>
                </a:solidFill>
                <a:effectLst/>
                <a:latin typeface="Roboto" panose="02000000000000000000" pitchFamily="2" charset="0"/>
              </a:rPr>
              <a:t>Man kan producere ny viden ud fra en induktiv eller en deduktiv tilgang. Når man arbejder induktivt, betyder det, at man begynder sin undersøgelse i empirien, i den konkrete situation, og herudaf forsøger at udlede en generel sammenhæng eller et mønster. Hvis man arbejder deduktivt, tager man udgangspunkt i teorien og de generelle antagelser om virkeligheden og forsøger efterfølgende at teste antagelsen på konkrete observationer.</a:t>
            </a:r>
          </a:p>
          <a:p>
            <a:endParaRPr lang="da-DK" sz="1800" b="0" i="0" dirty="0">
              <a:solidFill>
                <a:srgbClr val="000000"/>
              </a:solidFill>
              <a:effectLst/>
              <a:latin typeface="Roboto" panose="02000000000000000000" pitchFamily="2" charset="0"/>
            </a:endParaRPr>
          </a:p>
          <a:p>
            <a:r>
              <a:rPr lang="da-DK" sz="1800" b="0" i="0" dirty="0">
                <a:solidFill>
                  <a:srgbClr val="000000"/>
                </a:solidFill>
                <a:effectLst/>
                <a:latin typeface="Roboto" panose="02000000000000000000" pitchFamily="2" charset="0"/>
              </a:rPr>
              <a:t>PS – Empiri er erfaringer/iagttagelser</a:t>
            </a:r>
            <a:endParaRPr lang="da-DK" dirty="0"/>
          </a:p>
        </p:txBody>
      </p:sp>
      <p:sp>
        <p:nvSpPr>
          <p:cNvPr id="4" name="Slide Number Placeholder 3"/>
          <p:cNvSpPr>
            <a:spLocks noGrp="1"/>
          </p:cNvSpPr>
          <p:nvPr>
            <p:ph type="sldNum" sz="quarter" idx="5"/>
          </p:nvPr>
        </p:nvSpPr>
        <p:spPr/>
        <p:txBody>
          <a:bodyPr/>
          <a:lstStyle/>
          <a:p>
            <a:fld id="{CFCF2EC8-14A4-4ABB-B93A-B46C69B92365}" type="slidenum">
              <a:rPr lang="da-DK" smtClean="0"/>
              <a:t>12</a:t>
            </a:fld>
            <a:endParaRPr lang="da-DK"/>
          </a:p>
        </p:txBody>
      </p:sp>
    </p:spTree>
    <p:extLst>
      <p:ext uri="{BB962C8B-B14F-4D97-AF65-F5344CB8AC3E}">
        <p14:creationId xmlns:p14="http://schemas.microsoft.com/office/powerpoint/2010/main" val="2381355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da-DK" b="1" i="0" u="sng" dirty="0">
                <a:solidFill>
                  <a:srgbClr val="202122"/>
                </a:solidFill>
                <a:effectLst/>
                <a:latin typeface="Arial" panose="020B0604020202020204" pitchFamily="34" charset="0"/>
              </a:rPr>
              <a:t>AKSIOM (definition-ish)</a:t>
            </a:r>
          </a:p>
          <a:p>
            <a:pPr algn="l"/>
            <a:r>
              <a:rPr lang="da-DK" b="0" i="0" dirty="0">
                <a:solidFill>
                  <a:srgbClr val="202122"/>
                </a:solidFill>
                <a:effectLst/>
                <a:latin typeface="Arial" panose="020B0604020202020204" pitchFamily="34" charset="0"/>
              </a:rPr>
              <a:t>Et </a:t>
            </a:r>
            <a:r>
              <a:rPr lang="da-DK" b="1" i="0" dirty="0">
                <a:solidFill>
                  <a:srgbClr val="202122"/>
                </a:solidFill>
                <a:effectLst/>
                <a:latin typeface="Arial" panose="020B0604020202020204" pitchFamily="34" charset="0"/>
              </a:rPr>
              <a:t>aksiom</a:t>
            </a:r>
            <a:r>
              <a:rPr lang="da-DK" b="0" i="0" dirty="0">
                <a:solidFill>
                  <a:srgbClr val="202122"/>
                </a:solidFill>
                <a:effectLst/>
                <a:latin typeface="Arial" panose="020B0604020202020204" pitchFamily="34" charset="0"/>
              </a:rPr>
              <a:t> er en </a:t>
            </a:r>
            <a:r>
              <a:rPr lang="da-DK" b="1" i="0" dirty="0">
                <a:solidFill>
                  <a:srgbClr val="202122"/>
                </a:solidFill>
                <a:effectLst/>
                <a:latin typeface="Arial" panose="020B0604020202020204" pitchFamily="34" charset="0"/>
              </a:rPr>
              <a:t>grundantagelse</a:t>
            </a:r>
            <a:r>
              <a:rPr lang="da-DK" b="0" i="0" dirty="0">
                <a:solidFill>
                  <a:srgbClr val="202122"/>
                </a:solidFill>
                <a:effectLst/>
                <a:latin typeface="Arial" panose="020B0604020202020204" pitchFamily="34" charset="0"/>
              </a:rPr>
              <a:t> (sætning), der </a:t>
            </a:r>
            <a:r>
              <a:rPr lang="da-DK" b="0" i="0" u="none" strike="noStrike" dirty="0">
                <a:solidFill>
                  <a:srgbClr val="0645AD"/>
                </a:solidFill>
                <a:effectLst/>
                <a:latin typeface="Arial" panose="020B0604020202020204" pitchFamily="34" charset="0"/>
                <a:hlinkClick r:id="rId3" tooltip="Antages"/>
              </a:rPr>
              <a:t>antages</a:t>
            </a:r>
            <a:r>
              <a:rPr lang="da-DK" b="0" i="0" dirty="0">
                <a:solidFill>
                  <a:srgbClr val="202122"/>
                </a:solidFill>
                <a:effectLst/>
                <a:latin typeface="Arial" panose="020B0604020202020204" pitchFamily="34" charset="0"/>
              </a:rPr>
              <a:t> at være </a:t>
            </a:r>
            <a:r>
              <a:rPr lang="da-DK" b="0" i="0" u="none" strike="noStrike" dirty="0">
                <a:solidFill>
                  <a:srgbClr val="0645AD"/>
                </a:solidFill>
                <a:effectLst/>
                <a:latin typeface="Arial" panose="020B0604020202020204" pitchFamily="34" charset="0"/>
                <a:hlinkClick r:id="rId4" tooltip="Sandhed"/>
              </a:rPr>
              <a:t>sand</a:t>
            </a:r>
            <a:r>
              <a:rPr lang="da-DK" b="0" i="0" dirty="0">
                <a:solidFill>
                  <a:srgbClr val="202122"/>
                </a:solidFill>
                <a:effectLst/>
                <a:latin typeface="Arial" panose="020B0604020202020204" pitchFamily="34" charset="0"/>
              </a:rPr>
              <a:t> uden bevis.</a:t>
            </a:r>
          </a:p>
          <a:p>
            <a:pPr algn="l"/>
            <a:r>
              <a:rPr lang="da-DK" b="0" i="0" dirty="0">
                <a:solidFill>
                  <a:srgbClr val="202122"/>
                </a:solidFill>
                <a:effectLst/>
                <a:latin typeface="Arial" panose="020B0604020202020204" pitchFamily="34" charset="0"/>
              </a:rPr>
              <a:t>Aksiomsættet, eksempelvis i en matematisk teori, kan ses som de grundlæggende regler, som man frit fastlægger. Aksiomerne afgør herved, hvad der er muligt inden for teorien, og afgrænser, hvad man skal forstå ved de basale begreber, som teorien udsiger noget om.</a:t>
            </a:r>
          </a:p>
          <a:p>
            <a:endParaRPr lang="da-DK" dirty="0"/>
          </a:p>
          <a:p>
            <a:endParaRPr lang="da-DK" dirty="0"/>
          </a:p>
        </p:txBody>
      </p:sp>
      <p:sp>
        <p:nvSpPr>
          <p:cNvPr id="4" name="Slide Number Placeholder 3"/>
          <p:cNvSpPr>
            <a:spLocks noGrp="1"/>
          </p:cNvSpPr>
          <p:nvPr>
            <p:ph type="sldNum" sz="quarter" idx="5"/>
          </p:nvPr>
        </p:nvSpPr>
        <p:spPr/>
        <p:txBody>
          <a:bodyPr/>
          <a:lstStyle/>
          <a:p>
            <a:fld id="{CFCF2EC8-14A4-4ABB-B93A-B46C69B92365}" type="slidenum">
              <a:rPr lang="da-DK" smtClean="0"/>
              <a:t>13</a:t>
            </a:fld>
            <a:endParaRPr lang="da-DK"/>
          </a:p>
        </p:txBody>
      </p:sp>
    </p:spTree>
    <p:extLst>
      <p:ext uri="{BB962C8B-B14F-4D97-AF65-F5344CB8AC3E}">
        <p14:creationId xmlns:p14="http://schemas.microsoft.com/office/powerpoint/2010/main" val="2484825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I MED: Husk vurdering af modeller</a:t>
            </a:r>
          </a:p>
        </p:txBody>
      </p:sp>
      <p:sp>
        <p:nvSpPr>
          <p:cNvPr id="4" name="Slide Number Placeholder 3"/>
          <p:cNvSpPr>
            <a:spLocks noGrp="1"/>
          </p:cNvSpPr>
          <p:nvPr>
            <p:ph type="sldNum" sz="quarter" idx="5"/>
          </p:nvPr>
        </p:nvSpPr>
        <p:spPr/>
        <p:txBody>
          <a:bodyPr/>
          <a:lstStyle/>
          <a:p>
            <a:fld id="{CFCF2EC8-14A4-4ABB-B93A-B46C69B92365}" type="slidenum">
              <a:rPr lang="da-DK" smtClean="0"/>
              <a:t>15</a:t>
            </a:fld>
            <a:endParaRPr lang="da-DK"/>
          </a:p>
        </p:txBody>
      </p:sp>
    </p:spTree>
    <p:extLst>
      <p:ext uri="{BB962C8B-B14F-4D97-AF65-F5344CB8AC3E}">
        <p14:creationId xmlns:p14="http://schemas.microsoft.com/office/powerpoint/2010/main" val="3089226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8DB44D-8D48-471F-A626-EC2EDAAF07EC}"/>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5FA992B0-33C2-46BC-9DF3-11B1B25378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8982135C-E9E0-4AC7-87ED-02A67CEA8B03}"/>
              </a:ext>
            </a:extLst>
          </p:cNvPr>
          <p:cNvSpPr>
            <a:spLocks noGrp="1"/>
          </p:cNvSpPr>
          <p:nvPr>
            <p:ph type="dt" sz="half" idx="10"/>
          </p:nvPr>
        </p:nvSpPr>
        <p:spPr/>
        <p:txBody>
          <a:bodyPr/>
          <a:lstStyle/>
          <a:p>
            <a:fld id="{E65693BF-1EC7-4EE8-825C-FB760C9CDC52}" type="datetimeFigureOut">
              <a:rPr lang="da-DK" smtClean="0"/>
              <a:t>14-10-2024</a:t>
            </a:fld>
            <a:endParaRPr lang="da-DK"/>
          </a:p>
        </p:txBody>
      </p:sp>
      <p:sp>
        <p:nvSpPr>
          <p:cNvPr id="5" name="Pladsholder til sidefod 4">
            <a:extLst>
              <a:ext uri="{FF2B5EF4-FFF2-40B4-BE49-F238E27FC236}">
                <a16:creationId xmlns:a16="http://schemas.microsoft.com/office/drawing/2014/main" id="{DFFCA002-2713-45DC-867E-7D9CA81BDD4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F4F61E4-6CC6-4BF1-AA32-385571A22345}"/>
              </a:ext>
            </a:extLst>
          </p:cNvPr>
          <p:cNvSpPr>
            <a:spLocks noGrp="1"/>
          </p:cNvSpPr>
          <p:nvPr>
            <p:ph type="sldNum" sz="quarter" idx="12"/>
          </p:nvPr>
        </p:nvSpPr>
        <p:spPr/>
        <p:txBody>
          <a:bodyPr/>
          <a:lstStyle/>
          <a:p>
            <a:fld id="{E29C1DED-CFC6-4E0D-AD50-243055EB9C22}" type="slidenum">
              <a:rPr lang="da-DK" smtClean="0"/>
              <a:t>‹nr.›</a:t>
            </a:fld>
            <a:endParaRPr lang="da-DK"/>
          </a:p>
        </p:txBody>
      </p:sp>
    </p:spTree>
    <p:extLst>
      <p:ext uri="{BB962C8B-B14F-4D97-AF65-F5344CB8AC3E}">
        <p14:creationId xmlns:p14="http://schemas.microsoft.com/office/powerpoint/2010/main" val="3005713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9B39DF-48B5-4ECC-B0A3-C5D6D928ED6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A452E14-129E-40FB-8FDD-6FEC0C38B3F6}"/>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69FA2B7-2B83-4981-868B-6D7146D6FEEC}"/>
              </a:ext>
            </a:extLst>
          </p:cNvPr>
          <p:cNvSpPr>
            <a:spLocks noGrp="1"/>
          </p:cNvSpPr>
          <p:nvPr>
            <p:ph type="dt" sz="half" idx="10"/>
          </p:nvPr>
        </p:nvSpPr>
        <p:spPr/>
        <p:txBody>
          <a:bodyPr/>
          <a:lstStyle/>
          <a:p>
            <a:fld id="{E65693BF-1EC7-4EE8-825C-FB760C9CDC52}" type="datetimeFigureOut">
              <a:rPr lang="da-DK" smtClean="0"/>
              <a:t>14-10-2024</a:t>
            </a:fld>
            <a:endParaRPr lang="da-DK"/>
          </a:p>
        </p:txBody>
      </p:sp>
      <p:sp>
        <p:nvSpPr>
          <p:cNvPr id="5" name="Pladsholder til sidefod 4">
            <a:extLst>
              <a:ext uri="{FF2B5EF4-FFF2-40B4-BE49-F238E27FC236}">
                <a16:creationId xmlns:a16="http://schemas.microsoft.com/office/drawing/2014/main" id="{1FF141D9-84B6-4B02-8F50-B6C20B80ED3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E807F1A-82DB-449F-BF19-E3FEC295CE47}"/>
              </a:ext>
            </a:extLst>
          </p:cNvPr>
          <p:cNvSpPr>
            <a:spLocks noGrp="1"/>
          </p:cNvSpPr>
          <p:nvPr>
            <p:ph type="sldNum" sz="quarter" idx="12"/>
          </p:nvPr>
        </p:nvSpPr>
        <p:spPr/>
        <p:txBody>
          <a:bodyPr/>
          <a:lstStyle/>
          <a:p>
            <a:fld id="{E29C1DED-CFC6-4E0D-AD50-243055EB9C22}" type="slidenum">
              <a:rPr lang="da-DK" smtClean="0"/>
              <a:t>‹nr.›</a:t>
            </a:fld>
            <a:endParaRPr lang="da-DK"/>
          </a:p>
        </p:txBody>
      </p:sp>
    </p:spTree>
    <p:extLst>
      <p:ext uri="{BB962C8B-B14F-4D97-AF65-F5344CB8AC3E}">
        <p14:creationId xmlns:p14="http://schemas.microsoft.com/office/powerpoint/2010/main" val="2011494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C83717-87B0-45F9-A3C3-217B14F39772}"/>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763795A-2BF0-410D-ACBB-8345C518E3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7473D6BC-AD57-4B7A-9F68-465380AEB226}"/>
              </a:ext>
            </a:extLst>
          </p:cNvPr>
          <p:cNvSpPr>
            <a:spLocks noGrp="1"/>
          </p:cNvSpPr>
          <p:nvPr>
            <p:ph type="dt" sz="half" idx="10"/>
          </p:nvPr>
        </p:nvSpPr>
        <p:spPr/>
        <p:txBody>
          <a:bodyPr/>
          <a:lstStyle/>
          <a:p>
            <a:fld id="{E65693BF-1EC7-4EE8-825C-FB760C9CDC52}" type="datetimeFigureOut">
              <a:rPr lang="da-DK" smtClean="0"/>
              <a:t>14-10-2024</a:t>
            </a:fld>
            <a:endParaRPr lang="da-DK"/>
          </a:p>
        </p:txBody>
      </p:sp>
      <p:sp>
        <p:nvSpPr>
          <p:cNvPr id="5" name="Pladsholder til sidefod 4">
            <a:extLst>
              <a:ext uri="{FF2B5EF4-FFF2-40B4-BE49-F238E27FC236}">
                <a16:creationId xmlns:a16="http://schemas.microsoft.com/office/drawing/2014/main" id="{624C880A-6BAC-46F5-97EB-EEEAB00DE17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C29499E-FBFF-4DB8-A13B-B6DF3DAC75E2}"/>
              </a:ext>
            </a:extLst>
          </p:cNvPr>
          <p:cNvSpPr>
            <a:spLocks noGrp="1"/>
          </p:cNvSpPr>
          <p:nvPr>
            <p:ph type="sldNum" sz="quarter" idx="12"/>
          </p:nvPr>
        </p:nvSpPr>
        <p:spPr/>
        <p:txBody>
          <a:bodyPr/>
          <a:lstStyle/>
          <a:p>
            <a:fld id="{E29C1DED-CFC6-4E0D-AD50-243055EB9C22}" type="slidenum">
              <a:rPr lang="da-DK" smtClean="0"/>
              <a:t>‹nr.›</a:t>
            </a:fld>
            <a:endParaRPr lang="da-DK"/>
          </a:p>
        </p:txBody>
      </p:sp>
    </p:spTree>
    <p:extLst>
      <p:ext uri="{BB962C8B-B14F-4D97-AF65-F5344CB8AC3E}">
        <p14:creationId xmlns:p14="http://schemas.microsoft.com/office/powerpoint/2010/main" val="1486802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83876C-DE80-4AF7-8B78-8B5A5F02730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F8B5917-8A52-4074-97B3-6F1C12726C56}"/>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F91B2526-D7B0-4512-9C07-4DAA7F6E4C33}"/>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E9623755-01D9-4DD7-BCA6-4A1271F2CD3C}"/>
              </a:ext>
            </a:extLst>
          </p:cNvPr>
          <p:cNvSpPr>
            <a:spLocks noGrp="1"/>
          </p:cNvSpPr>
          <p:nvPr>
            <p:ph type="dt" sz="half" idx="10"/>
          </p:nvPr>
        </p:nvSpPr>
        <p:spPr/>
        <p:txBody>
          <a:bodyPr/>
          <a:lstStyle/>
          <a:p>
            <a:fld id="{E65693BF-1EC7-4EE8-825C-FB760C9CDC52}" type="datetimeFigureOut">
              <a:rPr lang="da-DK" smtClean="0"/>
              <a:t>14-10-2024</a:t>
            </a:fld>
            <a:endParaRPr lang="da-DK"/>
          </a:p>
        </p:txBody>
      </p:sp>
      <p:sp>
        <p:nvSpPr>
          <p:cNvPr id="6" name="Pladsholder til sidefod 5">
            <a:extLst>
              <a:ext uri="{FF2B5EF4-FFF2-40B4-BE49-F238E27FC236}">
                <a16:creationId xmlns:a16="http://schemas.microsoft.com/office/drawing/2014/main" id="{65BFA731-0A86-486A-9FDE-092B45AB110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F0EEDC6-0C80-4ACA-812C-E27F03BFC11B}"/>
              </a:ext>
            </a:extLst>
          </p:cNvPr>
          <p:cNvSpPr>
            <a:spLocks noGrp="1"/>
          </p:cNvSpPr>
          <p:nvPr>
            <p:ph type="sldNum" sz="quarter" idx="12"/>
          </p:nvPr>
        </p:nvSpPr>
        <p:spPr/>
        <p:txBody>
          <a:bodyPr/>
          <a:lstStyle/>
          <a:p>
            <a:fld id="{E29C1DED-CFC6-4E0D-AD50-243055EB9C22}" type="slidenum">
              <a:rPr lang="da-DK" smtClean="0"/>
              <a:t>‹nr.›</a:t>
            </a:fld>
            <a:endParaRPr lang="da-DK"/>
          </a:p>
        </p:txBody>
      </p:sp>
    </p:spTree>
    <p:extLst>
      <p:ext uri="{BB962C8B-B14F-4D97-AF65-F5344CB8AC3E}">
        <p14:creationId xmlns:p14="http://schemas.microsoft.com/office/powerpoint/2010/main" val="2240950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56B2CE-86AB-46AC-B164-F545A36FECD8}"/>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81E98F2-DE6E-4F0D-8137-536B010B38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D82DDE3A-58B8-4121-8E00-AB942BB56194}"/>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F55BB679-F677-48A7-9E56-397863FEDD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23FAA08A-8F62-41F2-96CB-CAB4E3FCDA82}"/>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5442E6BE-8FED-43AA-B38C-5143D93494CF}"/>
              </a:ext>
            </a:extLst>
          </p:cNvPr>
          <p:cNvSpPr>
            <a:spLocks noGrp="1"/>
          </p:cNvSpPr>
          <p:nvPr>
            <p:ph type="dt" sz="half" idx="10"/>
          </p:nvPr>
        </p:nvSpPr>
        <p:spPr/>
        <p:txBody>
          <a:bodyPr/>
          <a:lstStyle/>
          <a:p>
            <a:fld id="{E65693BF-1EC7-4EE8-825C-FB760C9CDC52}" type="datetimeFigureOut">
              <a:rPr lang="da-DK" smtClean="0"/>
              <a:t>14-10-2024</a:t>
            </a:fld>
            <a:endParaRPr lang="da-DK"/>
          </a:p>
        </p:txBody>
      </p:sp>
      <p:sp>
        <p:nvSpPr>
          <p:cNvPr id="8" name="Pladsholder til sidefod 7">
            <a:extLst>
              <a:ext uri="{FF2B5EF4-FFF2-40B4-BE49-F238E27FC236}">
                <a16:creationId xmlns:a16="http://schemas.microsoft.com/office/drawing/2014/main" id="{B4D3A714-680A-4725-87F9-EF474303272D}"/>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9842E088-14E6-45C8-86D1-F62612766AF1}"/>
              </a:ext>
            </a:extLst>
          </p:cNvPr>
          <p:cNvSpPr>
            <a:spLocks noGrp="1"/>
          </p:cNvSpPr>
          <p:nvPr>
            <p:ph type="sldNum" sz="quarter" idx="12"/>
          </p:nvPr>
        </p:nvSpPr>
        <p:spPr/>
        <p:txBody>
          <a:bodyPr/>
          <a:lstStyle/>
          <a:p>
            <a:fld id="{E29C1DED-CFC6-4E0D-AD50-243055EB9C22}" type="slidenum">
              <a:rPr lang="da-DK" smtClean="0"/>
              <a:t>‹nr.›</a:t>
            </a:fld>
            <a:endParaRPr lang="da-DK"/>
          </a:p>
        </p:txBody>
      </p:sp>
    </p:spTree>
    <p:extLst>
      <p:ext uri="{BB962C8B-B14F-4D97-AF65-F5344CB8AC3E}">
        <p14:creationId xmlns:p14="http://schemas.microsoft.com/office/powerpoint/2010/main" val="345130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FC6267-48D1-4FDE-84A6-769E14F1B6F1}"/>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33CB138C-584C-4387-9055-F5340269A05F}"/>
              </a:ext>
            </a:extLst>
          </p:cNvPr>
          <p:cNvSpPr>
            <a:spLocks noGrp="1"/>
          </p:cNvSpPr>
          <p:nvPr>
            <p:ph type="dt" sz="half" idx="10"/>
          </p:nvPr>
        </p:nvSpPr>
        <p:spPr/>
        <p:txBody>
          <a:bodyPr/>
          <a:lstStyle/>
          <a:p>
            <a:fld id="{E65693BF-1EC7-4EE8-825C-FB760C9CDC52}" type="datetimeFigureOut">
              <a:rPr lang="da-DK" smtClean="0"/>
              <a:t>14-10-2024</a:t>
            </a:fld>
            <a:endParaRPr lang="da-DK"/>
          </a:p>
        </p:txBody>
      </p:sp>
      <p:sp>
        <p:nvSpPr>
          <p:cNvPr id="4" name="Pladsholder til sidefod 3">
            <a:extLst>
              <a:ext uri="{FF2B5EF4-FFF2-40B4-BE49-F238E27FC236}">
                <a16:creationId xmlns:a16="http://schemas.microsoft.com/office/drawing/2014/main" id="{F044C849-BD6E-4715-BA5B-DB137CBEF837}"/>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AEB398F-CD8D-4EB2-B7E5-A1F2F93797F8}"/>
              </a:ext>
            </a:extLst>
          </p:cNvPr>
          <p:cNvSpPr>
            <a:spLocks noGrp="1"/>
          </p:cNvSpPr>
          <p:nvPr>
            <p:ph type="sldNum" sz="quarter" idx="12"/>
          </p:nvPr>
        </p:nvSpPr>
        <p:spPr/>
        <p:txBody>
          <a:bodyPr/>
          <a:lstStyle/>
          <a:p>
            <a:fld id="{E29C1DED-CFC6-4E0D-AD50-243055EB9C22}" type="slidenum">
              <a:rPr lang="da-DK" smtClean="0"/>
              <a:t>‹nr.›</a:t>
            </a:fld>
            <a:endParaRPr lang="da-DK"/>
          </a:p>
        </p:txBody>
      </p:sp>
    </p:spTree>
    <p:extLst>
      <p:ext uri="{BB962C8B-B14F-4D97-AF65-F5344CB8AC3E}">
        <p14:creationId xmlns:p14="http://schemas.microsoft.com/office/powerpoint/2010/main" val="510863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633809CF-D8B3-4100-B8C0-ADABA62DCC1E}"/>
              </a:ext>
            </a:extLst>
          </p:cNvPr>
          <p:cNvSpPr>
            <a:spLocks noGrp="1"/>
          </p:cNvSpPr>
          <p:nvPr>
            <p:ph type="dt" sz="half" idx="10"/>
          </p:nvPr>
        </p:nvSpPr>
        <p:spPr/>
        <p:txBody>
          <a:bodyPr/>
          <a:lstStyle/>
          <a:p>
            <a:fld id="{E65693BF-1EC7-4EE8-825C-FB760C9CDC52}" type="datetimeFigureOut">
              <a:rPr lang="da-DK" smtClean="0"/>
              <a:t>14-10-2024</a:t>
            </a:fld>
            <a:endParaRPr lang="da-DK"/>
          </a:p>
        </p:txBody>
      </p:sp>
      <p:sp>
        <p:nvSpPr>
          <p:cNvPr id="3" name="Pladsholder til sidefod 2">
            <a:extLst>
              <a:ext uri="{FF2B5EF4-FFF2-40B4-BE49-F238E27FC236}">
                <a16:creationId xmlns:a16="http://schemas.microsoft.com/office/drawing/2014/main" id="{98C7D6D7-FF5D-4F26-BEFE-03C1CB8C4D4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86B4EB2C-9DC2-4270-8C9B-F0D1263DE5CC}"/>
              </a:ext>
            </a:extLst>
          </p:cNvPr>
          <p:cNvSpPr>
            <a:spLocks noGrp="1"/>
          </p:cNvSpPr>
          <p:nvPr>
            <p:ph type="sldNum" sz="quarter" idx="12"/>
          </p:nvPr>
        </p:nvSpPr>
        <p:spPr/>
        <p:txBody>
          <a:bodyPr/>
          <a:lstStyle/>
          <a:p>
            <a:fld id="{E29C1DED-CFC6-4E0D-AD50-243055EB9C22}" type="slidenum">
              <a:rPr lang="da-DK" smtClean="0"/>
              <a:t>‹nr.›</a:t>
            </a:fld>
            <a:endParaRPr lang="da-DK"/>
          </a:p>
        </p:txBody>
      </p:sp>
    </p:spTree>
    <p:extLst>
      <p:ext uri="{BB962C8B-B14F-4D97-AF65-F5344CB8AC3E}">
        <p14:creationId xmlns:p14="http://schemas.microsoft.com/office/powerpoint/2010/main" val="2334992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BF50EB-F8F2-4201-A834-F51C86771D0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DD8ECB5A-F415-46D4-893F-BB4F6149D3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F075CEDF-B232-4B6B-8331-8442FCAA81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704754C0-18C3-4E6D-B105-5F9CDB494859}"/>
              </a:ext>
            </a:extLst>
          </p:cNvPr>
          <p:cNvSpPr>
            <a:spLocks noGrp="1"/>
          </p:cNvSpPr>
          <p:nvPr>
            <p:ph type="dt" sz="half" idx="10"/>
          </p:nvPr>
        </p:nvSpPr>
        <p:spPr/>
        <p:txBody>
          <a:bodyPr/>
          <a:lstStyle/>
          <a:p>
            <a:fld id="{E65693BF-1EC7-4EE8-825C-FB760C9CDC52}" type="datetimeFigureOut">
              <a:rPr lang="da-DK" smtClean="0"/>
              <a:t>14-10-2024</a:t>
            </a:fld>
            <a:endParaRPr lang="da-DK"/>
          </a:p>
        </p:txBody>
      </p:sp>
      <p:sp>
        <p:nvSpPr>
          <p:cNvPr id="6" name="Pladsholder til sidefod 5">
            <a:extLst>
              <a:ext uri="{FF2B5EF4-FFF2-40B4-BE49-F238E27FC236}">
                <a16:creationId xmlns:a16="http://schemas.microsoft.com/office/drawing/2014/main" id="{2DDAAA91-4579-46D4-AA42-4048A101097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E84BFFF-A87D-42C9-89EA-A71C48003C2D}"/>
              </a:ext>
            </a:extLst>
          </p:cNvPr>
          <p:cNvSpPr>
            <a:spLocks noGrp="1"/>
          </p:cNvSpPr>
          <p:nvPr>
            <p:ph type="sldNum" sz="quarter" idx="12"/>
          </p:nvPr>
        </p:nvSpPr>
        <p:spPr/>
        <p:txBody>
          <a:bodyPr/>
          <a:lstStyle/>
          <a:p>
            <a:fld id="{E29C1DED-CFC6-4E0D-AD50-243055EB9C22}" type="slidenum">
              <a:rPr lang="da-DK" smtClean="0"/>
              <a:t>‹nr.›</a:t>
            </a:fld>
            <a:endParaRPr lang="da-DK"/>
          </a:p>
        </p:txBody>
      </p:sp>
    </p:spTree>
    <p:extLst>
      <p:ext uri="{BB962C8B-B14F-4D97-AF65-F5344CB8AC3E}">
        <p14:creationId xmlns:p14="http://schemas.microsoft.com/office/powerpoint/2010/main" val="999945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0DB7C6-2BF7-49BA-AC2C-048F52E7B94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A46C24E8-AC55-4CBC-9D0B-E88D0FDDB2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1044B0FE-3E9E-4B97-BA07-9A3DBED439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DDCA890-B29E-4DBE-8413-CB5FF2E1CC7D}"/>
              </a:ext>
            </a:extLst>
          </p:cNvPr>
          <p:cNvSpPr>
            <a:spLocks noGrp="1"/>
          </p:cNvSpPr>
          <p:nvPr>
            <p:ph type="dt" sz="half" idx="10"/>
          </p:nvPr>
        </p:nvSpPr>
        <p:spPr/>
        <p:txBody>
          <a:bodyPr/>
          <a:lstStyle/>
          <a:p>
            <a:fld id="{E65693BF-1EC7-4EE8-825C-FB760C9CDC52}" type="datetimeFigureOut">
              <a:rPr lang="da-DK" smtClean="0"/>
              <a:t>14-10-2024</a:t>
            </a:fld>
            <a:endParaRPr lang="da-DK"/>
          </a:p>
        </p:txBody>
      </p:sp>
      <p:sp>
        <p:nvSpPr>
          <p:cNvPr id="6" name="Pladsholder til sidefod 5">
            <a:extLst>
              <a:ext uri="{FF2B5EF4-FFF2-40B4-BE49-F238E27FC236}">
                <a16:creationId xmlns:a16="http://schemas.microsoft.com/office/drawing/2014/main" id="{36CAA86A-43CC-4DAB-98D8-C0759260578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EFE7C51-A304-4B7F-BEAE-5529A5139C8C}"/>
              </a:ext>
            </a:extLst>
          </p:cNvPr>
          <p:cNvSpPr>
            <a:spLocks noGrp="1"/>
          </p:cNvSpPr>
          <p:nvPr>
            <p:ph type="sldNum" sz="quarter" idx="12"/>
          </p:nvPr>
        </p:nvSpPr>
        <p:spPr/>
        <p:txBody>
          <a:bodyPr/>
          <a:lstStyle/>
          <a:p>
            <a:fld id="{E29C1DED-CFC6-4E0D-AD50-243055EB9C22}" type="slidenum">
              <a:rPr lang="da-DK" smtClean="0"/>
              <a:t>‹nr.›</a:t>
            </a:fld>
            <a:endParaRPr lang="da-DK"/>
          </a:p>
        </p:txBody>
      </p:sp>
    </p:spTree>
    <p:extLst>
      <p:ext uri="{BB962C8B-B14F-4D97-AF65-F5344CB8AC3E}">
        <p14:creationId xmlns:p14="http://schemas.microsoft.com/office/powerpoint/2010/main" val="3303426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65971-9C19-4DB1-BDAA-F83B365D9133}"/>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D5DF6BCD-1569-40DE-94F7-B33A7AB3BD79}"/>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E449D96-D315-4681-84CD-E0DD78C09834}"/>
              </a:ext>
            </a:extLst>
          </p:cNvPr>
          <p:cNvSpPr>
            <a:spLocks noGrp="1"/>
          </p:cNvSpPr>
          <p:nvPr>
            <p:ph type="dt" sz="half" idx="10"/>
          </p:nvPr>
        </p:nvSpPr>
        <p:spPr/>
        <p:txBody>
          <a:bodyPr/>
          <a:lstStyle/>
          <a:p>
            <a:fld id="{E65693BF-1EC7-4EE8-825C-FB760C9CDC52}" type="datetimeFigureOut">
              <a:rPr lang="da-DK" smtClean="0"/>
              <a:t>14-10-2024</a:t>
            </a:fld>
            <a:endParaRPr lang="da-DK"/>
          </a:p>
        </p:txBody>
      </p:sp>
      <p:sp>
        <p:nvSpPr>
          <p:cNvPr id="5" name="Pladsholder til sidefod 4">
            <a:extLst>
              <a:ext uri="{FF2B5EF4-FFF2-40B4-BE49-F238E27FC236}">
                <a16:creationId xmlns:a16="http://schemas.microsoft.com/office/drawing/2014/main" id="{9EB8ED7B-7177-4BDA-97F5-84BF50F8FDF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19908D4-3860-449B-9130-D6F5953D1E4E}"/>
              </a:ext>
            </a:extLst>
          </p:cNvPr>
          <p:cNvSpPr>
            <a:spLocks noGrp="1"/>
          </p:cNvSpPr>
          <p:nvPr>
            <p:ph type="sldNum" sz="quarter" idx="12"/>
          </p:nvPr>
        </p:nvSpPr>
        <p:spPr/>
        <p:txBody>
          <a:bodyPr/>
          <a:lstStyle/>
          <a:p>
            <a:fld id="{E29C1DED-CFC6-4E0D-AD50-243055EB9C22}" type="slidenum">
              <a:rPr lang="da-DK" smtClean="0"/>
              <a:t>‹nr.›</a:t>
            </a:fld>
            <a:endParaRPr lang="da-DK"/>
          </a:p>
        </p:txBody>
      </p:sp>
    </p:spTree>
    <p:extLst>
      <p:ext uri="{BB962C8B-B14F-4D97-AF65-F5344CB8AC3E}">
        <p14:creationId xmlns:p14="http://schemas.microsoft.com/office/powerpoint/2010/main" val="1653337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B88DBEF3-83B2-4CF4-A93B-AABFDB18CB4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325A4782-3847-4F90-982A-0380BD9FF803}"/>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13B8677-D66D-48CD-8BD8-5F2EE79E90BB}"/>
              </a:ext>
            </a:extLst>
          </p:cNvPr>
          <p:cNvSpPr>
            <a:spLocks noGrp="1"/>
          </p:cNvSpPr>
          <p:nvPr>
            <p:ph type="dt" sz="half" idx="10"/>
          </p:nvPr>
        </p:nvSpPr>
        <p:spPr/>
        <p:txBody>
          <a:bodyPr/>
          <a:lstStyle/>
          <a:p>
            <a:fld id="{E65693BF-1EC7-4EE8-825C-FB760C9CDC52}" type="datetimeFigureOut">
              <a:rPr lang="da-DK" smtClean="0"/>
              <a:t>14-10-2024</a:t>
            </a:fld>
            <a:endParaRPr lang="da-DK"/>
          </a:p>
        </p:txBody>
      </p:sp>
      <p:sp>
        <p:nvSpPr>
          <p:cNvPr id="5" name="Pladsholder til sidefod 4">
            <a:extLst>
              <a:ext uri="{FF2B5EF4-FFF2-40B4-BE49-F238E27FC236}">
                <a16:creationId xmlns:a16="http://schemas.microsoft.com/office/drawing/2014/main" id="{A7DE4CEE-DF7F-47CA-B6D1-09893389D70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9A400BF-DD8A-488E-A6F0-F4EE42560EFF}"/>
              </a:ext>
            </a:extLst>
          </p:cNvPr>
          <p:cNvSpPr>
            <a:spLocks noGrp="1"/>
          </p:cNvSpPr>
          <p:nvPr>
            <p:ph type="sldNum" sz="quarter" idx="12"/>
          </p:nvPr>
        </p:nvSpPr>
        <p:spPr/>
        <p:txBody>
          <a:bodyPr/>
          <a:lstStyle/>
          <a:p>
            <a:fld id="{E29C1DED-CFC6-4E0D-AD50-243055EB9C22}" type="slidenum">
              <a:rPr lang="da-DK" smtClean="0"/>
              <a:t>‹nr.›</a:t>
            </a:fld>
            <a:endParaRPr lang="da-DK"/>
          </a:p>
        </p:txBody>
      </p:sp>
    </p:spTree>
    <p:extLst>
      <p:ext uri="{BB962C8B-B14F-4D97-AF65-F5344CB8AC3E}">
        <p14:creationId xmlns:p14="http://schemas.microsoft.com/office/powerpoint/2010/main" val="1268340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80C9062-7C4C-4A2D-96DE-B756377B80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EB09298-F9BE-47DF-9A95-4E03B4FDB8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0C32038-7B85-468D-9C19-95030EC7BC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5693BF-1EC7-4EE8-825C-FB760C9CDC52}" type="datetimeFigureOut">
              <a:rPr lang="da-DK" smtClean="0"/>
              <a:t>14-10-2024</a:t>
            </a:fld>
            <a:endParaRPr lang="da-DK"/>
          </a:p>
        </p:txBody>
      </p:sp>
      <p:sp>
        <p:nvSpPr>
          <p:cNvPr id="5" name="Pladsholder til sidefod 4">
            <a:extLst>
              <a:ext uri="{FF2B5EF4-FFF2-40B4-BE49-F238E27FC236}">
                <a16:creationId xmlns:a16="http://schemas.microsoft.com/office/drawing/2014/main" id="{3E594D4A-B95E-4B14-B264-C657D09960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5DFD65B3-94E3-4FD1-9C5D-F652F49C79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C1DED-CFC6-4E0D-AD50-243055EB9C22}" type="slidenum">
              <a:rPr lang="da-DK" smtClean="0"/>
              <a:t>‹nr.›</a:t>
            </a:fld>
            <a:endParaRPr lang="da-DK"/>
          </a:p>
        </p:txBody>
      </p:sp>
    </p:spTree>
    <p:extLst>
      <p:ext uri="{BB962C8B-B14F-4D97-AF65-F5344CB8AC3E}">
        <p14:creationId xmlns:p14="http://schemas.microsoft.com/office/powerpoint/2010/main" val="21185768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4.xml.rels><?xml version="1.0" encoding="UTF-8" standalone="yes"?>
<Relationships xmlns="http://schemas.openxmlformats.org/package/2006/relationships"><Relationship Id="rId2" Type="http://schemas.openxmlformats.org/officeDocument/2006/relationships/hyperlink" Target="https://www.youtube.com/watch?v=s6fXyeE0YhQ"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youtube.com/watch?v=uDgRsfP4Ows"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6131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CA1DD7C-A6C7-560D-97DE-90A685DFC05F}"/>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400" kern="1200">
                <a:solidFill>
                  <a:srgbClr val="FFFFFF"/>
                </a:solidFill>
                <a:latin typeface="+mj-lt"/>
                <a:ea typeface="+mj-ea"/>
                <a:cs typeface="+mj-cs"/>
              </a:rPr>
              <a:t>SOLO-taksonomien:</a:t>
            </a:r>
          </a:p>
        </p:txBody>
      </p:sp>
      <p:pic>
        <p:nvPicPr>
          <p:cNvPr id="4" name="Pladsholder til indhold 3" descr="Et billede, der indeholder bord&#10;&#10;Automatisk genereret beskrivelse">
            <a:extLst>
              <a:ext uri="{FF2B5EF4-FFF2-40B4-BE49-F238E27FC236}">
                <a16:creationId xmlns:a16="http://schemas.microsoft.com/office/drawing/2014/main" id="{3E31DDBC-3A6E-BFFF-9CA1-8394DDC69388}"/>
              </a:ext>
            </a:extLst>
          </p:cNvPr>
          <p:cNvPicPr>
            <a:picLocks noGrp="1" noChangeAspect="1"/>
          </p:cNvPicPr>
          <p:nvPr>
            <p:ph idx="1"/>
          </p:nvPr>
        </p:nvPicPr>
        <p:blipFill>
          <a:blip r:embed="rId3"/>
          <a:stretch>
            <a:fillRect/>
          </a:stretch>
        </p:blipFill>
        <p:spPr>
          <a:xfrm>
            <a:off x="4038600" y="1163023"/>
            <a:ext cx="7188199" cy="4528565"/>
          </a:xfrm>
          <a:prstGeom prst="rect">
            <a:avLst/>
          </a:prstGeom>
        </p:spPr>
      </p:pic>
    </p:spTree>
    <p:extLst>
      <p:ext uri="{BB962C8B-B14F-4D97-AF65-F5344CB8AC3E}">
        <p14:creationId xmlns:p14="http://schemas.microsoft.com/office/powerpoint/2010/main" val="1682561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845A0EE-C4C8-4AE1-B3C6-1261368AC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rgbClr val="6131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ladsholder til indhold 3" descr="Et billede, der indeholder bord&#10;&#10;Automatisk genereret beskrivelse">
            <a:extLst>
              <a:ext uri="{FF2B5EF4-FFF2-40B4-BE49-F238E27FC236}">
                <a16:creationId xmlns:a16="http://schemas.microsoft.com/office/drawing/2014/main" id="{18D53BE3-9547-5EC1-7D2C-0EECF3056748}"/>
              </a:ext>
            </a:extLst>
          </p:cNvPr>
          <p:cNvPicPr>
            <a:picLocks noChangeAspect="1"/>
          </p:cNvPicPr>
          <p:nvPr/>
        </p:nvPicPr>
        <p:blipFill>
          <a:blip r:embed="rId2"/>
          <a:stretch>
            <a:fillRect/>
          </a:stretch>
        </p:blipFill>
        <p:spPr>
          <a:xfrm>
            <a:off x="5468548" y="0"/>
            <a:ext cx="6723452" cy="4168337"/>
          </a:xfrm>
          <a:prstGeom prst="rect">
            <a:avLst/>
          </a:prstGeom>
        </p:spPr>
      </p:pic>
      <p:pic>
        <p:nvPicPr>
          <p:cNvPr id="4" name="table">
            <a:extLst>
              <a:ext uri="{FF2B5EF4-FFF2-40B4-BE49-F238E27FC236}">
                <a16:creationId xmlns:a16="http://schemas.microsoft.com/office/drawing/2014/main" id="{31B5589B-BEE1-E098-25C9-2C29F774220D}"/>
              </a:ext>
            </a:extLst>
          </p:cNvPr>
          <p:cNvPicPr>
            <a:picLocks noGrp="1" noChangeAspect="1"/>
          </p:cNvPicPr>
          <p:nvPr>
            <p:ph idx="1"/>
          </p:nvPr>
        </p:nvPicPr>
        <p:blipFill>
          <a:blip r:embed="rId3"/>
          <a:stretch>
            <a:fillRect/>
          </a:stretch>
        </p:blipFill>
        <p:spPr>
          <a:xfrm>
            <a:off x="7004092" y="4168336"/>
            <a:ext cx="5188671" cy="2232463"/>
          </a:xfrm>
          <a:prstGeom prst="rect">
            <a:avLst/>
          </a:prstGeom>
        </p:spPr>
      </p:pic>
      <p:sp>
        <p:nvSpPr>
          <p:cNvPr id="2" name="Titel 1">
            <a:extLst>
              <a:ext uri="{FF2B5EF4-FFF2-40B4-BE49-F238E27FC236}">
                <a16:creationId xmlns:a16="http://schemas.microsoft.com/office/drawing/2014/main" id="{B0F48970-AE61-B9A6-E35E-C7EC1FB6FE7E}"/>
              </a:ext>
            </a:extLst>
          </p:cNvPr>
          <p:cNvSpPr>
            <a:spLocks noGrp="1"/>
          </p:cNvSpPr>
          <p:nvPr>
            <p:ph type="title"/>
          </p:nvPr>
        </p:nvSpPr>
        <p:spPr>
          <a:xfrm>
            <a:off x="621629" y="640080"/>
            <a:ext cx="4225290" cy="5578816"/>
          </a:xfrm>
          <a:prstGeom prst="ellipse">
            <a:avLst/>
          </a:prstGeom>
        </p:spPr>
        <p:txBody>
          <a:bodyPr vert="horz" lIns="91440" tIns="45720" rIns="91440" bIns="45720" rtlCol="0" anchor="ctr">
            <a:normAutofit/>
          </a:bodyPr>
          <a:lstStyle/>
          <a:p>
            <a:pPr algn="ctr"/>
            <a:r>
              <a:rPr lang="en-US" sz="3700" i="1" kern="1200" spc="100" baseline="0">
                <a:solidFill>
                  <a:srgbClr val="FFFFFF"/>
                </a:solidFill>
                <a:latin typeface="+mj-lt"/>
                <a:ea typeface="+mj-ea"/>
                <a:cs typeface="+mj-cs"/>
              </a:rPr>
              <a:t>SOLO-taksonomiens spørgeord</a:t>
            </a:r>
          </a:p>
        </p:txBody>
      </p:sp>
    </p:spTree>
    <p:extLst>
      <p:ext uri="{BB962C8B-B14F-4D97-AF65-F5344CB8AC3E}">
        <p14:creationId xmlns:p14="http://schemas.microsoft.com/office/powerpoint/2010/main" val="639876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6131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8CA1DD7C-A6C7-560D-97DE-90A685DFC05F}"/>
              </a:ext>
            </a:extLst>
          </p:cNvPr>
          <p:cNvSpPr>
            <a:spLocks noGrp="1"/>
          </p:cNvSpPr>
          <p:nvPr>
            <p:ph type="title"/>
          </p:nvPr>
        </p:nvSpPr>
        <p:spPr>
          <a:xfrm>
            <a:off x="524256" y="516804"/>
            <a:ext cx="6594189" cy="1625210"/>
          </a:xfrm>
        </p:spPr>
        <p:txBody>
          <a:bodyPr>
            <a:normAutofit/>
          </a:bodyPr>
          <a:lstStyle/>
          <a:p>
            <a:r>
              <a:rPr lang="da-DK" dirty="0">
                <a:solidFill>
                  <a:srgbClr val="FFFFFF"/>
                </a:solidFill>
              </a:rPr>
              <a:t>SOLO-taksonomien</a:t>
            </a:r>
            <a:br>
              <a:rPr lang="da-DK" dirty="0">
                <a:solidFill>
                  <a:srgbClr val="FFFFFF"/>
                </a:solidFill>
              </a:rPr>
            </a:br>
            <a:r>
              <a:rPr lang="da-DK" dirty="0">
                <a:solidFill>
                  <a:srgbClr val="FFFFFF"/>
                </a:solidFill>
              </a:rPr>
              <a:t>- et eksempel </a:t>
            </a:r>
          </a:p>
        </p:txBody>
      </p:sp>
      <p:sp>
        <p:nvSpPr>
          <p:cNvPr id="48" name="Rectangle 47">
            <a:extLst>
              <a:ext uri="{FF2B5EF4-FFF2-40B4-BE49-F238E27FC236}">
                <a16:creationId xmlns:a16="http://schemas.microsoft.com/office/drawing/2014/main" id="{36D30126-6314-4A93-B27E-5C66CF781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4" y="2432305"/>
            <a:ext cx="7056669" cy="4102852"/>
          </a:xfrm>
          <a:prstGeom prst="rect">
            <a:avLst/>
          </a:prstGeom>
          <a:solidFill>
            <a:srgbClr val="7F7F7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ladsholder til indhold 3" descr="Et billede, der indeholder bord&#10;&#10;Automatisk genereret beskrivelse">
            <a:extLst>
              <a:ext uri="{FF2B5EF4-FFF2-40B4-BE49-F238E27FC236}">
                <a16:creationId xmlns:a16="http://schemas.microsoft.com/office/drawing/2014/main" id="{3CAFAB0B-A143-933C-D113-78199A847DE6}"/>
              </a:ext>
            </a:extLst>
          </p:cNvPr>
          <p:cNvPicPr>
            <a:picLocks noChangeAspect="1"/>
          </p:cNvPicPr>
          <p:nvPr/>
        </p:nvPicPr>
        <p:blipFill>
          <a:blip r:embed="rId3"/>
          <a:stretch>
            <a:fillRect/>
          </a:stretch>
        </p:blipFill>
        <p:spPr>
          <a:xfrm>
            <a:off x="962344" y="2660287"/>
            <a:ext cx="5788709" cy="3646887"/>
          </a:xfrm>
          <a:prstGeom prst="rect">
            <a:avLst/>
          </a:prstGeom>
        </p:spPr>
      </p:pic>
      <p:sp>
        <p:nvSpPr>
          <p:cNvPr id="50" name="Rectangle 4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21381617-855B-1EEF-F4D2-9240317839E5}"/>
              </a:ext>
            </a:extLst>
          </p:cNvPr>
          <p:cNvSpPr>
            <a:spLocks noGrp="1"/>
          </p:cNvSpPr>
          <p:nvPr>
            <p:ph idx="1"/>
          </p:nvPr>
        </p:nvSpPr>
        <p:spPr>
          <a:xfrm>
            <a:off x="8029319" y="917725"/>
            <a:ext cx="3424739" cy="4852362"/>
          </a:xfrm>
        </p:spPr>
        <p:txBody>
          <a:bodyPr anchor="ctr">
            <a:normAutofit/>
          </a:bodyPr>
          <a:lstStyle/>
          <a:p>
            <a:pPr>
              <a:spcAft>
                <a:spcPts val="800"/>
              </a:spcAft>
            </a:pPr>
            <a:r>
              <a:rPr lang="da-DK" sz="1400" b="1">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Trin 1:</a:t>
            </a:r>
            <a:r>
              <a:rPr lang="da-DK" sz="140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 Du kender Pythagoras’ læresætning.</a:t>
            </a:r>
            <a:endParaRPr lang="da-DK"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da-DK" sz="1400" b="1">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Trin 2:</a:t>
            </a:r>
            <a:r>
              <a:rPr lang="da-DK" sz="140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 Du ved at den kun gælder i retvinklede trekanter og kan beregne siden c, hvis de to øvrige sider kendes.</a:t>
            </a:r>
            <a:endParaRPr lang="da-DK"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da-DK" sz="1400" b="1">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Trin 3:</a:t>
            </a:r>
            <a:r>
              <a:rPr lang="da-DK" sz="140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 Du kan bruge generelle begreber som kateter og hypotenuse. Du er i stand til at finde en vilkårlig af siderne og kan anvende Pythagoras i mere komplicerede opgaver med f.eks. en ligebenet trekant.</a:t>
            </a:r>
            <a:endParaRPr lang="da-DK"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da-DK" sz="1400" b="1">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Trin 4:</a:t>
            </a:r>
            <a:r>
              <a:rPr lang="da-DK" sz="140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 Du kan gennemføre et bevis for Pythagoras’ læresætning.</a:t>
            </a:r>
            <a:endParaRPr lang="da-DK"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da-DK" sz="1400" b="1">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Trin 5:</a:t>
            </a:r>
            <a:r>
              <a:rPr lang="da-DK" sz="140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 Du kan anvende Pythagoras’ læresætning i forbindelse med vektorer og beviser inden for andre matematiske emner. </a:t>
            </a:r>
            <a:endParaRPr lang="da-DK"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28341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6910296-ED64-1395-58EA-383A137D7812}"/>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i="1" kern="1200" spc="100" baseline="0">
                <a:solidFill>
                  <a:srgbClr val="FFFFFF"/>
                </a:solidFill>
                <a:latin typeface="+mj-lt"/>
                <a:ea typeface="+mj-ea"/>
                <a:cs typeface="+mj-cs"/>
              </a:rPr>
              <a:t>Blooms taksonomi</a:t>
            </a:r>
          </a:p>
        </p:txBody>
      </p:sp>
      <p:pic>
        <p:nvPicPr>
          <p:cNvPr id="8" name="Pladsholder til indhold 4">
            <a:extLst>
              <a:ext uri="{FF2B5EF4-FFF2-40B4-BE49-F238E27FC236}">
                <a16:creationId xmlns:a16="http://schemas.microsoft.com/office/drawing/2014/main" id="{CEEFE146-F96B-A5CC-8705-854E923103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3397" y="1576244"/>
            <a:ext cx="6177202" cy="3207394"/>
          </a:xfrm>
          <a:prstGeom prst="rect">
            <a:avLst/>
          </a:prstGeom>
        </p:spPr>
      </p:pic>
    </p:spTree>
    <p:extLst>
      <p:ext uri="{BB962C8B-B14F-4D97-AF65-F5344CB8AC3E}">
        <p14:creationId xmlns:p14="http://schemas.microsoft.com/office/powerpoint/2010/main" val="3348024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4747AF-32A9-BC30-423C-55A967057858}"/>
              </a:ext>
            </a:extLst>
          </p:cNvPr>
          <p:cNvSpPr>
            <a:spLocks noGrp="1"/>
          </p:cNvSpPr>
          <p:nvPr>
            <p:ph type="title"/>
          </p:nvPr>
        </p:nvSpPr>
        <p:spPr/>
        <p:txBody>
          <a:bodyPr/>
          <a:lstStyle/>
          <a:p>
            <a:endParaRPr lang="da-DK"/>
          </a:p>
        </p:txBody>
      </p:sp>
      <p:pic>
        <p:nvPicPr>
          <p:cNvPr id="4" name="Pladsholder til indhold 3">
            <a:extLst>
              <a:ext uri="{FF2B5EF4-FFF2-40B4-BE49-F238E27FC236}">
                <a16:creationId xmlns:a16="http://schemas.microsoft.com/office/drawing/2014/main" id="{49FB0636-225F-6B27-368D-93B28422B696}"/>
              </a:ext>
            </a:extLst>
          </p:cNvPr>
          <p:cNvPicPr>
            <a:picLocks noGrp="1" noChangeAspect="1"/>
          </p:cNvPicPr>
          <p:nvPr>
            <p:ph idx="1"/>
          </p:nvPr>
        </p:nvPicPr>
        <p:blipFill>
          <a:blip r:embed="rId2"/>
          <a:srcRect l="2590" r="8720"/>
          <a:stretch/>
        </p:blipFill>
        <p:spPr>
          <a:xfrm>
            <a:off x="2255562" y="1538287"/>
            <a:ext cx="7680876" cy="4375053"/>
          </a:xfrm>
          <a:prstGeom prst="rect">
            <a:avLst/>
          </a:prstGeom>
        </p:spPr>
      </p:pic>
    </p:spTree>
    <p:extLst>
      <p:ext uri="{BB962C8B-B14F-4D97-AF65-F5344CB8AC3E}">
        <p14:creationId xmlns:p14="http://schemas.microsoft.com/office/powerpoint/2010/main" val="3458464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CA1DD7C-A6C7-560D-97DE-90A685DFC05F}"/>
              </a:ext>
            </a:extLst>
          </p:cNvPr>
          <p:cNvSpPr>
            <a:spLocks noGrp="1"/>
          </p:cNvSpPr>
          <p:nvPr>
            <p:ph type="title"/>
          </p:nvPr>
        </p:nvSpPr>
        <p:spPr>
          <a:xfrm>
            <a:off x="838200" y="556995"/>
            <a:ext cx="10515600" cy="1133693"/>
          </a:xfrm>
          <a:prstGeom prst="ellipse">
            <a:avLst/>
          </a:prstGeom>
        </p:spPr>
        <p:txBody>
          <a:bodyPr vert="horz" lIns="91440" tIns="45720" rIns="91440" bIns="45720" rtlCol="0">
            <a:normAutofit/>
          </a:bodyPr>
          <a:lstStyle/>
          <a:p>
            <a:pPr algn="ctr"/>
            <a:r>
              <a:rPr lang="da-DK" sz="4800"/>
              <a:t>Taksonomi</a:t>
            </a:r>
            <a:endParaRPr lang="en-US" sz="4800"/>
          </a:p>
        </p:txBody>
      </p:sp>
      <p:graphicFrame>
        <p:nvGraphicFramePr>
          <p:cNvPr id="6" name="Pladsholder til indhold 2">
            <a:extLst>
              <a:ext uri="{FF2B5EF4-FFF2-40B4-BE49-F238E27FC236}">
                <a16:creationId xmlns:a16="http://schemas.microsoft.com/office/drawing/2014/main" id="{3FF67796-3969-E920-C209-6EFA4512B86D}"/>
              </a:ext>
            </a:extLst>
          </p:cNvPr>
          <p:cNvGraphicFramePr>
            <a:graphicFrameLocks/>
          </p:cNvGraphicFramePr>
          <p:nvPr>
            <p:extLst>
              <p:ext uri="{D42A27DB-BD31-4B8C-83A1-F6EECF244321}">
                <p14:modId xmlns:p14="http://schemas.microsoft.com/office/powerpoint/2010/main" val="1980686587"/>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34370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Den Videnskabelige Basismodel</a:t>
            </a:r>
          </a:p>
        </p:txBody>
      </p:sp>
      <p:sp>
        <p:nvSpPr>
          <p:cNvPr id="6" name="Kombinationstegning 8"/>
          <p:cNvSpPr/>
          <p:nvPr/>
        </p:nvSpPr>
        <p:spPr>
          <a:xfrm>
            <a:off x="5165925" y="1601825"/>
            <a:ext cx="1872209" cy="1051303"/>
          </a:xfrm>
          <a:custGeom>
            <a:avLst/>
            <a:gdLst>
              <a:gd name="connsiteX0" fmla="*/ 0 w 1872209"/>
              <a:gd name="connsiteY0" fmla="*/ 175221 h 1051303"/>
              <a:gd name="connsiteX1" fmla="*/ 175221 w 1872209"/>
              <a:gd name="connsiteY1" fmla="*/ 0 h 1051303"/>
              <a:gd name="connsiteX2" fmla="*/ 1696988 w 1872209"/>
              <a:gd name="connsiteY2" fmla="*/ 0 h 1051303"/>
              <a:gd name="connsiteX3" fmla="*/ 1872209 w 1872209"/>
              <a:gd name="connsiteY3" fmla="*/ 175221 h 1051303"/>
              <a:gd name="connsiteX4" fmla="*/ 1872209 w 1872209"/>
              <a:gd name="connsiteY4" fmla="*/ 876082 h 1051303"/>
              <a:gd name="connsiteX5" fmla="*/ 1696988 w 1872209"/>
              <a:gd name="connsiteY5" fmla="*/ 1051303 h 1051303"/>
              <a:gd name="connsiteX6" fmla="*/ 175221 w 1872209"/>
              <a:gd name="connsiteY6" fmla="*/ 1051303 h 1051303"/>
              <a:gd name="connsiteX7" fmla="*/ 0 w 1872209"/>
              <a:gd name="connsiteY7" fmla="*/ 876082 h 1051303"/>
              <a:gd name="connsiteX8" fmla="*/ 0 w 1872209"/>
              <a:gd name="connsiteY8" fmla="*/ 175221 h 1051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2209" h="1051303">
                <a:moveTo>
                  <a:pt x="0" y="175221"/>
                </a:moveTo>
                <a:cubicBezTo>
                  <a:pt x="0" y="78449"/>
                  <a:pt x="78449" y="0"/>
                  <a:pt x="175221" y="0"/>
                </a:cubicBezTo>
                <a:lnTo>
                  <a:pt x="1696988" y="0"/>
                </a:lnTo>
                <a:cubicBezTo>
                  <a:pt x="1793760" y="0"/>
                  <a:pt x="1872209" y="78449"/>
                  <a:pt x="1872209" y="175221"/>
                </a:cubicBezTo>
                <a:lnTo>
                  <a:pt x="1872209" y="876082"/>
                </a:lnTo>
                <a:cubicBezTo>
                  <a:pt x="1872209" y="972854"/>
                  <a:pt x="1793760" y="1051303"/>
                  <a:pt x="1696988" y="1051303"/>
                </a:cubicBezTo>
                <a:lnTo>
                  <a:pt x="175221" y="1051303"/>
                </a:lnTo>
                <a:cubicBezTo>
                  <a:pt x="78449" y="1051303"/>
                  <a:pt x="0" y="972854"/>
                  <a:pt x="0" y="876082"/>
                </a:cubicBezTo>
                <a:lnTo>
                  <a:pt x="0" y="175221"/>
                </a:lnTo>
                <a:close/>
              </a:path>
            </a:pathLst>
          </a:custGeom>
          <a:solidFill>
            <a:schemeClr val="accent1">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5140" tIns="135140" rIns="135140" bIns="135140" numCol="1" spcCol="1270" anchor="ctr" anchorCtr="0">
            <a:noAutofit/>
          </a:bodyPr>
          <a:lstStyle/>
          <a:p>
            <a:pPr algn="ctr" defTabSz="977900">
              <a:lnSpc>
                <a:spcPct val="90000"/>
              </a:lnSpc>
              <a:spcBef>
                <a:spcPct val="0"/>
              </a:spcBef>
              <a:spcAft>
                <a:spcPct val="35000"/>
              </a:spcAft>
            </a:pPr>
            <a:r>
              <a:rPr lang="da-DK" sz="2200" dirty="0"/>
              <a:t>1. Hvilket spørgsmål?</a:t>
            </a:r>
          </a:p>
        </p:txBody>
      </p:sp>
      <p:grpSp>
        <p:nvGrpSpPr>
          <p:cNvPr id="7" name="Gruppe 6"/>
          <p:cNvGrpSpPr/>
          <p:nvPr/>
        </p:nvGrpSpPr>
        <p:grpSpPr>
          <a:xfrm>
            <a:off x="4366323" y="2127476"/>
            <a:ext cx="4400002" cy="3471410"/>
            <a:chOff x="2842323" y="2127476"/>
            <a:chExt cx="4400002" cy="3471410"/>
          </a:xfrm>
          <a:solidFill>
            <a:schemeClr val="accent1">
              <a:lumMod val="75000"/>
            </a:schemeClr>
          </a:solidFill>
        </p:grpSpPr>
        <p:sp>
          <p:nvSpPr>
            <p:cNvPr id="8" name="Kombinationstegning 9"/>
            <p:cNvSpPr/>
            <p:nvPr/>
          </p:nvSpPr>
          <p:spPr>
            <a:xfrm>
              <a:off x="2842323" y="2127476"/>
              <a:ext cx="3471410" cy="3471410"/>
            </a:xfrm>
            <a:custGeom>
              <a:avLst/>
              <a:gdLst/>
              <a:ahLst/>
              <a:cxnLst/>
              <a:rect l="0" t="0" r="0" b="0"/>
              <a:pathLst>
                <a:path>
                  <a:moveTo>
                    <a:pt x="2861250" y="414409"/>
                  </a:moveTo>
                  <a:arcTo wR="1735705" hR="1735705" stAng="18625560" swAng="1449413"/>
                </a:path>
              </a:pathLst>
            </a:custGeom>
            <a:ln>
              <a:tailEnd type="arrow"/>
            </a:ln>
          </p:spPr>
          <p:style>
            <a:lnRef idx="2">
              <a:schemeClr val="dk1"/>
            </a:lnRef>
            <a:fillRef idx="0">
              <a:schemeClr val="dk1"/>
            </a:fillRef>
            <a:effectRef idx="1">
              <a:schemeClr val="dk1"/>
            </a:effectRef>
            <a:fontRef idx="minor">
              <a:schemeClr val="tx1"/>
            </a:fontRef>
          </p:style>
          <p:txBody>
            <a:bodyPr/>
            <a:lstStyle/>
            <a:p>
              <a:endParaRPr lang="da-DK" dirty="0"/>
            </a:p>
          </p:txBody>
        </p:sp>
        <p:sp>
          <p:nvSpPr>
            <p:cNvPr id="9" name="Kombinationstegning 10"/>
            <p:cNvSpPr/>
            <p:nvPr/>
          </p:nvSpPr>
          <p:spPr>
            <a:xfrm>
              <a:off x="5385142" y="3337529"/>
              <a:ext cx="1857183" cy="1051303"/>
            </a:xfrm>
            <a:custGeom>
              <a:avLst/>
              <a:gdLst>
                <a:gd name="connsiteX0" fmla="*/ 0 w 1857183"/>
                <a:gd name="connsiteY0" fmla="*/ 175221 h 1051303"/>
                <a:gd name="connsiteX1" fmla="*/ 175221 w 1857183"/>
                <a:gd name="connsiteY1" fmla="*/ 0 h 1051303"/>
                <a:gd name="connsiteX2" fmla="*/ 1681962 w 1857183"/>
                <a:gd name="connsiteY2" fmla="*/ 0 h 1051303"/>
                <a:gd name="connsiteX3" fmla="*/ 1857183 w 1857183"/>
                <a:gd name="connsiteY3" fmla="*/ 175221 h 1051303"/>
                <a:gd name="connsiteX4" fmla="*/ 1857183 w 1857183"/>
                <a:gd name="connsiteY4" fmla="*/ 876082 h 1051303"/>
                <a:gd name="connsiteX5" fmla="*/ 1681962 w 1857183"/>
                <a:gd name="connsiteY5" fmla="*/ 1051303 h 1051303"/>
                <a:gd name="connsiteX6" fmla="*/ 175221 w 1857183"/>
                <a:gd name="connsiteY6" fmla="*/ 1051303 h 1051303"/>
                <a:gd name="connsiteX7" fmla="*/ 0 w 1857183"/>
                <a:gd name="connsiteY7" fmla="*/ 876082 h 1051303"/>
                <a:gd name="connsiteX8" fmla="*/ 0 w 1857183"/>
                <a:gd name="connsiteY8" fmla="*/ 175221 h 1051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7183" h="1051303">
                  <a:moveTo>
                    <a:pt x="0" y="175221"/>
                  </a:moveTo>
                  <a:cubicBezTo>
                    <a:pt x="0" y="78449"/>
                    <a:pt x="78449" y="0"/>
                    <a:pt x="175221" y="0"/>
                  </a:cubicBezTo>
                  <a:lnTo>
                    <a:pt x="1681962" y="0"/>
                  </a:lnTo>
                  <a:cubicBezTo>
                    <a:pt x="1778734" y="0"/>
                    <a:pt x="1857183" y="78449"/>
                    <a:pt x="1857183" y="175221"/>
                  </a:cubicBezTo>
                  <a:lnTo>
                    <a:pt x="1857183" y="876082"/>
                  </a:lnTo>
                  <a:cubicBezTo>
                    <a:pt x="1857183" y="972854"/>
                    <a:pt x="1778734" y="1051303"/>
                    <a:pt x="1681962" y="1051303"/>
                  </a:cubicBezTo>
                  <a:lnTo>
                    <a:pt x="175221" y="1051303"/>
                  </a:lnTo>
                  <a:cubicBezTo>
                    <a:pt x="78449" y="1051303"/>
                    <a:pt x="0" y="972854"/>
                    <a:pt x="0" y="876082"/>
                  </a:cubicBezTo>
                  <a:lnTo>
                    <a:pt x="0" y="175221"/>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5140" tIns="135140" rIns="135140" bIns="135140" numCol="1" spcCol="1270" anchor="ctr" anchorCtr="0">
              <a:noAutofit/>
            </a:bodyPr>
            <a:lstStyle/>
            <a:p>
              <a:pPr algn="ctr" defTabSz="977900">
                <a:lnSpc>
                  <a:spcPct val="90000"/>
                </a:lnSpc>
                <a:spcBef>
                  <a:spcPct val="0"/>
                </a:spcBef>
                <a:spcAft>
                  <a:spcPct val="35000"/>
                </a:spcAft>
              </a:pPr>
              <a:r>
                <a:rPr lang="da-DK" sz="2200" dirty="0"/>
                <a:t>2. Hvordan gå til det?</a:t>
              </a:r>
            </a:p>
          </p:txBody>
        </p:sp>
      </p:grpSp>
      <p:grpSp>
        <p:nvGrpSpPr>
          <p:cNvPr id="10" name="Gruppe 9"/>
          <p:cNvGrpSpPr/>
          <p:nvPr/>
        </p:nvGrpSpPr>
        <p:grpSpPr>
          <a:xfrm>
            <a:off x="4366323" y="2127476"/>
            <a:ext cx="3471410" cy="3997062"/>
            <a:chOff x="2842323" y="2127476"/>
            <a:chExt cx="3471410" cy="3997062"/>
          </a:xfrm>
          <a:solidFill>
            <a:schemeClr val="accent1">
              <a:lumMod val="75000"/>
            </a:schemeClr>
          </a:solidFill>
        </p:grpSpPr>
        <p:sp>
          <p:nvSpPr>
            <p:cNvPr id="11" name="Kombinationstegning 11"/>
            <p:cNvSpPr/>
            <p:nvPr/>
          </p:nvSpPr>
          <p:spPr>
            <a:xfrm>
              <a:off x="2842323" y="2127476"/>
              <a:ext cx="3471410" cy="3471410"/>
            </a:xfrm>
            <a:custGeom>
              <a:avLst/>
              <a:gdLst/>
              <a:ahLst/>
              <a:cxnLst/>
              <a:rect l="0" t="0" r="0" b="0"/>
              <a:pathLst>
                <a:path>
                  <a:moveTo>
                    <a:pt x="3310386" y="2465810"/>
                  </a:moveTo>
                  <a:arcTo wR="1735705" hR="1735705" stAng="1492495" swAng="1342286"/>
                </a:path>
              </a:pathLst>
            </a:custGeom>
            <a:ln>
              <a:tailEnd type="arrow"/>
            </a:ln>
          </p:spPr>
          <p:style>
            <a:lnRef idx="2">
              <a:schemeClr val="dk1"/>
            </a:lnRef>
            <a:fillRef idx="0">
              <a:schemeClr val="dk1"/>
            </a:fillRef>
            <a:effectRef idx="1">
              <a:schemeClr val="dk1"/>
            </a:effectRef>
            <a:fontRef idx="minor">
              <a:schemeClr val="tx1"/>
            </a:fontRef>
          </p:style>
          <p:txBody>
            <a:bodyPr/>
            <a:lstStyle/>
            <a:p>
              <a:endParaRPr lang="da-DK" dirty="0"/>
            </a:p>
          </p:txBody>
        </p:sp>
        <p:sp>
          <p:nvSpPr>
            <p:cNvPr id="12" name="Kombinationstegning 12"/>
            <p:cNvSpPr/>
            <p:nvPr/>
          </p:nvSpPr>
          <p:spPr>
            <a:xfrm>
              <a:off x="3569917" y="5073235"/>
              <a:ext cx="2016221" cy="1051303"/>
            </a:xfrm>
            <a:custGeom>
              <a:avLst/>
              <a:gdLst>
                <a:gd name="connsiteX0" fmla="*/ 0 w 2016221"/>
                <a:gd name="connsiteY0" fmla="*/ 175221 h 1051303"/>
                <a:gd name="connsiteX1" fmla="*/ 175221 w 2016221"/>
                <a:gd name="connsiteY1" fmla="*/ 0 h 1051303"/>
                <a:gd name="connsiteX2" fmla="*/ 1841000 w 2016221"/>
                <a:gd name="connsiteY2" fmla="*/ 0 h 1051303"/>
                <a:gd name="connsiteX3" fmla="*/ 2016221 w 2016221"/>
                <a:gd name="connsiteY3" fmla="*/ 175221 h 1051303"/>
                <a:gd name="connsiteX4" fmla="*/ 2016221 w 2016221"/>
                <a:gd name="connsiteY4" fmla="*/ 876082 h 1051303"/>
                <a:gd name="connsiteX5" fmla="*/ 1841000 w 2016221"/>
                <a:gd name="connsiteY5" fmla="*/ 1051303 h 1051303"/>
                <a:gd name="connsiteX6" fmla="*/ 175221 w 2016221"/>
                <a:gd name="connsiteY6" fmla="*/ 1051303 h 1051303"/>
                <a:gd name="connsiteX7" fmla="*/ 0 w 2016221"/>
                <a:gd name="connsiteY7" fmla="*/ 876082 h 1051303"/>
                <a:gd name="connsiteX8" fmla="*/ 0 w 2016221"/>
                <a:gd name="connsiteY8" fmla="*/ 175221 h 1051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6221" h="1051303">
                  <a:moveTo>
                    <a:pt x="0" y="175221"/>
                  </a:moveTo>
                  <a:cubicBezTo>
                    <a:pt x="0" y="78449"/>
                    <a:pt x="78449" y="0"/>
                    <a:pt x="175221" y="0"/>
                  </a:cubicBezTo>
                  <a:lnTo>
                    <a:pt x="1841000" y="0"/>
                  </a:lnTo>
                  <a:cubicBezTo>
                    <a:pt x="1937772" y="0"/>
                    <a:pt x="2016221" y="78449"/>
                    <a:pt x="2016221" y="175221"/>
                  </a:cubicBezTo>
                  <a:lnTo>
                    <a:pt x="2016221" y="876082"/>
                  </a:lnTo>
                  <a:cubicBezTo>
                    <a:pt x="2016221" y="972854"/>
                    <a:pt x="1937772" y="1051303"/>
                    <a:pt x="1841000" y="1051303"/>
                  </a:cubicBezTo>
                  <a:lnTo>
                    <a:pt x="175221" y="1051303"/>
                  </a:lnTo>
                  <a:cubicBezTo>
                    <a:pt x="78449" y="1051303"/>
                    <a:pt x="0" y="972854"/>
                    <a:pt x="0" y="876082"/>
                  </a:cubicBezTo>
                  <a:lnTo>
                    <a:pt x="0" y="175221"/>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5140" tIns="135140" rIns="135140" bIns="135140" numCol="1" spcCol="1270" anchor="ctr" anchorCtr="0">
              <a:noAutofit/>
            </a:bodyPr>
            <a:lstStyle/>
            <a:p>
              <a:pPr algn="ctr" defTabSz="977900">
                <a:lnSpc>
                  <a:spcPct val="90000"/>
                </a:lnSpc>
                <a:spcBef>
                  <a:spcPct val="0"/>
                </a:spcBef>
                <a:spcAft>
                  <a:spcPct val="35000"/>
                </a:spcAft>
              </a:pPr>
              <a:r>
                <a:rPr lang="da-DK" sz="2200" dirty="0"/>
                <a:t>3. Hvorfor gøre det sådan?</a:t>
              </a:r>
            </a:p>
          </p:txBody>
        </p:sp>
      </p:grpSp>
      <p:grpSp>
        <p:nvGrpSpPr>
          <p:cNvPr id="13" name="Gruppe 12"/>
          <p:cNvGrpSpPr/>
          <p:nvPr/>
        </p:nvGrpSpPr>
        <p:grpSpPr>
          <a:xfrm>
            <a:off x="3425675" y="2127476"/>
            <a:ext cx="4412059" cy="3471410"/>
            <a:chOff x="1901674" y="2127476"/>
            <a:chExt cx="4412059" cy="3471410"/>
          </a:xfrm>
          <a:solidFill>
            <a:schemeClr val="accent1">
              <a:lumMod val="75000"/>
            </a:schemeClr>
          </a:solidFill>
        </p:grpSpPr>
        <p:sp>
          <p:nvSpPr>
            <p:cNvPr id="14" name="Kombinationstegning 13"/>
            <p:cNvSpPr/>
            <p:nvPr/>
          </p:nvSpPr>
          <p:spPr>
            <a:xfrm>
              <a:off x="2842323" y="2127476"/>
              <a:ext cx="3471410" cy="3471410"/>
            </a:xfrm>
            <a:custGeom>
              <a:avLst/>
              <a:gdLst/>
              <a:ahLst/>
              <a:cxnLst/>
              <a:rect l="0" t="0" r="0" b="0"/>
              <a:pathLst>
                <a:path>
                  <a:moveTo>
                    <a:pt x="557425" y="3010197"/>
                  </a:moveTo>
                  <a:arcTo wR="1735705" hR="1735705" stAng="7965219" swAng="1342286"/>
                </a:path>
              </a:pathLst>
            </a:custGeom>
            <a:ln>
              <a:tailEnd type="arrow"/>
            </a:ln>
          </p:spPr>
          <p:style>
            <a:lnRef idx="2">
              <a:schemeClr val="dk1"/>
            </a:lnRef>
            <a:fillRef idx="0">
              <a:schemeClr val="dk1"/>
            </a:fillRef>
            <a:effectRef idx="1">
              <a:schemeClr val="dk1"/>
            </a:effectRef>
            <a:fontRef idx="minor">
              <a:schemeClr val="tx1"/>
            </a:fontRef>
          </p:style>
          <p:txBody>
            <a:bodyPr/>
            <a:lstStyle/>
            <a:p>
              <a:endParaRPr lang="da-DK" dirty="0"/>
            </a:p>
          </p:txBody>
        </p:sp>
        <p:sp>
          <p:nvSpPr>
            <p:cNvPr id="15" name="Kombinationstegning 14"/>
            <p:cNvSpPr/>
            <p:nvPr/>
          </p:nvSpPr>
          <p:spPr>
            <a:xfrm>
              <a:off x="1901674" y="3337529"/>
              <a:ext cx="1881299" cy="1051303"/>
            </a:xfrm>
            <a:custGeom>
              <a:avLst/>
              <a:gdLst>
                <a:gd name="connsiteX0" fmla="*/ 0 w 1881299"/>
                <a:gd name="connsiteY0" fmla="*/ 175221 h 1051303"/>
                <a:gd name="connsiteX1" fmla="*/ 175221 w 1881299"/>
                <a:gd name="connsiteY1" fmla="*/ 0 h 1051303"/>
                <a:gd name="connsiteX2" fmla="*/ 1706078 w 1881299"/>
                <a:gd name="connsiteY2" fmla="*/ 0 h 1051303"/>
                <a:gd name="connsiteX3" fmla="*/ 1881299 w 1881299"/>
                <a:gd name="connsiteY3" fmla="*/ 175221 h 1051303"/>
                <a:gd name="connsiteX4" fmla="*/ 1881299 w 1881299"/>
                <a:gd name="connsiteY4" fmla="*/ 876082 h 1051303"/>
                <a:gd name="connsiteX5" fmla="*/ 1706078 w 1881299"/>
                <a:gd name="connsiteY5" fmla="*/ 1051303 h 1051303"/>
                <a:gd name="connsiteX6" fmla="*/ 175221 w 1881299"/>
                <a:gd name="connsiteY6" fmla="*/ 1051303 h 1051303"/>
                <a:gd name="connsiteX7" fmla="*/ 0 w 1881299"/>
                <a:gd name="connsiteY7" fmla="*/ 876082 h 1051303"/>
                <a:gd name="connsiteX8" fmla="*/ 0 w 1881299"/>
                <a:gd name="connsiteY8" fmla="*/ 175221 h 1051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1299" h="1051303">
                  <a:moveTo>
                    <a:pt x="0" y="175221"/>
                  </a:moveTo>
                  <a:cubicBezTo>
                    <a:pt x="0" y="78449"/>
                    <a:pt x="78449" y="0"/>
                    <a:pt x="175221" y="0"/>
                  </a:cubicBezTo>
                  <a:lnTo>
                    <a:pt x="1706078" y="0"/>
                  </a:lnTo>
                  <a:cubicBezTo>
                    <a:pt x="1802850" y="0"/>
                    <a:pt x="1881299" y="78449"/>
                    <a:pt x="1881299" y="175221"/>
                  </a:cubicBezTo>
                  <a:lnTo>
                    <a:pt x="1881299" y="876082"/>
                  </a:lnTo>
                  <a:cubicBezTo>
                    <a:pt x="1881299" y="972854"/>
                    <a:pt x="1802850" y="1051303"/>
                    <a:pt x="1706078" y="1051303"/>
                  </a:cubicBezTo>
                  <a:lnTo>
                    <a:pt x="175221" y="1051303"/>
                  </a:lnTo>
                  <a:cubicBezTo>
                    <a:pt x="78449" y="1051303"/>
                    <a:pt x="0" y="972854"/>
                    <a:pt x="0" y="876082"/>
                  </a:cubicBezTo>
                  <a:lnTo>
                    <a:pt x="0" y="175221"/>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5140" tIns="135140" rIns="135140" bIns="135140" numCol="1" spcCol="1270" anchor="ctr" anchorCtr="0">
              <a:noAutofit/>
            </a:bodyPr>
            <a:lstStyle/>
            <a:p>
              <a:pPr algn="ctr" defTabSz="977900">
                <a:lnSpc>
                  <a:spcPct val="90000"/>
                </a:lnSpc>
                <a:spcBef>
                  <a:spcPct val="0"/>
                </a:spcBef>
                <a:spcAft>
                  <a:spcPct val="35000"/>
                </a:spcAft>
              </a:pPr>
              <a:r>
                <a:rPr lang="da-DK" sz="2200" dirty="0"/>
                <a:t>4. Hvad kan gå galt?</a:t>
              </a:r>
            </a:p>
          </p:txBody>
        </p:sp>
      </p:grpSp>
      <p:sp>
        <p:nvSpPr>
          <p:cNvPr id="16" name="Kombinationstegning 15"/>
          <p:cNvSpPr/>
          <p:nvPr/>
        </p:nvSpPr>
        <p:spPr>
          <a:xfrm>
            <a:off x="4366323" y="2127476"/>
            <a:ext cx="3471410" cy="3471410"/>
          </a:xfrm>
          <a:custGeom>
            <a:avLst/>
            <a:gdLst/>
            <a:ahLst/>
            <a:cxnLst/>
            <a:rect l="0" t="0" r="0" b="0"/>
            <a:pathLst>
              <a:path>
                <a:moveTo>
                  <a:pt x="168003" y="990732"/>
                </a:moveTo>
                <a:arcTo wR="1735705" hR="1735705" stAng="12325027" swAng="1449413"/>
              </a:path>
            </a:pathLst>
          </a:custGeom>
          <a:noFill/>
          <a:ln w="19050">
            <a:solidFill>
              <a:schemeClr val="accent1"/>
            </a:solidFill>
            <a:tailEnd type="arrow"/>
          </a:ln>
        </p:spPr>
        <p:style>
          <a:lnRef idx="1">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da-DK"/>
          </a:p>
        </p:txBody>
      </p:sp>
      <p:sp>
        <p:nvSpPr>
          <p:cNvPr id="4" name="Tekstfelt 3"/>
          <p:cNvSpPr txBox="1"/>
          <p:nvPr/>
        </p:nvSpPr>
        <p:spPr>
          <a:xfrm>
            <a:off x="9000693" y="3540014"/>
            <a:ext cx="2353107" cy="646331"/>
          </a:xfrm>
          <a:prstGeom prst="rect">
            <a:avLst/>
          </a:prstGeom>
          <a:noFill/>
        </p:spPr>
        <p:txBody>
          <a:bodyPr wrap="square" rtlCol="0">
            <a:spAutoFit/>
          </a:bodyPr>
          <a:lstStyle/>
          <a:p>
            <a:r>
              <a:rPr lang="da-DK" i="1" dirty="0"/>
              <a:t>Giv en beskrivelse af de metoder du har valgt</a:t>
            </a:r>
          </a:p>
        </p:txBody>
      </p:sp>
      <p:sp>
        <p:nvSpPr>
          <p:cNvPr id="17" name="Tekstfelt 16"/>
          <p:cNvSpPr txBox="1"/>
          <p:nvPr/>
        </p:nvSpPr>
        <p:spPr>
          <a:xfrm>
            <a:off x="7110138" y="1814198"/>
            <a:ext cx="3654334" cy="646331"/>
          </a:xfrm>
          <a:prstGeom prst="rect">
            <a:avLst/>
          </a:prstGeom>
          <a:noFill/>
        </p:spPr>
        <p:txBody>
          <a:bodyPr wrap="none" rtlCol="0">
            <a:spAutoFit/>
          </a:bodyPr>
          <a:lstStyle/>
          <a:p>
            <a:r>
              <a:rPr lang="da-DK" i="1" dirty="0"/>
              <a:t>Giv en formulering af det spørgsmål, </a:t>
            </a:r>
            <a:br>
              <a:rPr lang="da-DK" i="1" dirty="0"/>
            </a:br>
            <a:r>
              <a:rPr lang="da-DK" i="1" dirty="0"/>
              <a:t>som du vil arbejde med</a:t>
            </a:r>
          </a:p>
        </p:txBody>
      </p:sp>
      <p:sp>
        <p:nvSpPr>
          <p:cNvPr id="18" name="Tekstfelt 17"/>
          <p:cNvSpPr txBox="1"/>
          <p:nvPr/>
        </p:nvSpPr>
        <p:spPr>
          <a:xfrm>
            <a:off x="4366323" y="6176963"/>
            <a:ext cx="4503357" cy="646331"/>
          </a:xfrm>
          <a:prstGeom prst="rect">
            <a:avLst/>
          </a:prstGeom>
          <a:noFill/>
        </p:spPr>
        <p:txBody>
          <a:bodyPr wrap="square" rtlCol="0">
            <a:spAutoFit/>
          </a:bodyPr>
          <a:lstStyle/>
          <a:p>
            <a:r>
              <a:rPr lang="da-DK" i="1" dirty="0"/>
              <a:t>Giv en forklaring på hvorfor de valgte metoder kan bruges til at besvare dit spørgsmål</a:t>
            </a:r>
          </a:p>
        </p:txBody>
      </p:sp>
      <p:sp>
        <p:nvSpPr>
          <p:cNvPr id="19" name="Tekstfelt 18"/>
          <p:cNvSpPr txBox="1"/>
          <p:nvPr/>
        </p:nvSpPr>
        <p:spPr>
          <a:xfrm>
            <a:off x="965730" y="3401514"/>
            <a:ext cx="2599509" cy="923330"/>
          </a:xfrm>
          <a:prstGeom prst="rect">
            <a:avLst/>
          </a:prstGeom>
          <a:noFill/>
        </p:spPr>
        <p:txBody>
          <a:bodyPr wrap="square" rtlCol="0">
            <a:spAutoFit/>
          </a:bodyPr>
          <a:lstStyle/>
          <a:p>
            <a:r>
              <a:rPr lang="da-DK" i="1" dirty="0"/>
              <a:t>Giv en formulering af de svagheder, der er ved de metoder du har valgt</a:t>
            </a:r>
          </a:p>
        </p:txBody>
      </p:sp>
    </p:spTree>
    <p:extLst>
      <p:ext uri="{BB962C8B-B14F-4D97-AF65-F5344CB8AC3E}">
        <p14:creationId xmlns:p14="http://schemas.microsoft.com/office/powerpoint/2010/main" val="2683066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2. Hvordan gå til det?</a:t>
            </a:r>
          </a:p>
        </p:txBody>
      </p:sp>
      <p:sp>
        <p:nvSpPr>
          <p:cNvPr id="3" name="Pladsholder til indhold 2"/>
          <p:cNvSpPr>
            <a:spLocks noGrp="1"/>
          </p:cNvSpPr>
          <p:nvPr>
            <p:ph idx="1"/>
          </p:nvPr>
        </p:nvSpPr>
        <p:spPr>
          <a:xfrm>
            <a:off x="1981200" y="1330037"/>
            <a:ext cx="8229600" cy="4796127"/>
          </a:xfrm>
        </p:spPr>
        <p:txBody>
          <a:bodyPr/>
          <a:lstStyle/>
          <a:p>
            <a:pPr marL="0" indent="0">
              <a:buNone/>
            </a:pPr>
            <a:r>
              <a:rPr lang="da-DK" i="1" dirty="0"/>
              <a:t>Giv en beskrivelse af de metoder du har valgt</a:t>
            </a:r>
          </a:p>
          <a:p>
            <a:endParaRPr lang="da-DK" i="1" dirty="0"/>
          </a:p>
          <a:p>
            <a:pPr marL="0" indent="0">
              <a:buNone/>
            </a:pPr>
            <a:endParaRPr lang="da-DK" i="1" dirty="0"/>
          </a:p>
        </p:txBody>
      </p:sp>
      <p:sp>
        <p:nvSpPr>
          <p:cNvPr id="5" name="Titel 1"/>
          <p:cNvSpPr txBox="1">
            <a:spLocks/>
          </p:cNvSpPr>
          <p:nvPr/>
        </p:nvSpPr>
        <p:spPr bwMode="auto">
          <a:xfrm>
            <a:off x="1981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kern="1200">
                <a:solidFill>
                  <a:schemeClr val="tx1"/>
                </a:solidFill>
                <a:latin typeface="+mj-lt"/>
                <a:ea typeface="ＭＳ Ｐゴシック" pitchFamily="-106" charset="-128"/>
                <a:cs typeface="ＭＳ Ｐゴシック" pitchFamily="-106" charset="-128"/>
              </a:defRPr>
            </a:lvl1pPr>
            <a:lvl2pPr algn="ctr" rtl="0" eaLnBrk="1" fontAlgn="base" hangingPunct="1">
              <a:spcBef>
                <a:spcPct val="0"/>
              </a:spcBef>
              <a:spcAft>
                <a:spcPct val="0"/>
              </a:spcAft>
              <a:defRPr sz="3600" b="1">
                <a:solidFill>
                  <a:schemeClr val="tx1"/>
                </a:solidFill>
                <a:latin typeface="Gill Sans MT" pitchFamily="-106" charset="-18"/>
                <a:ea typeface="ＭＳ Ｐゴシック" pitchFamily="-106" charset="-128"/>
                <a:cs typeface="ＭＳ Ｐゴシック" pitchFamily="-106" charset="-128"/>
              </a:defRPr>
            </a:lvl2pPr>
            <a:lvl3pPr algn="ctr" rtl="0" eaLnBrk="1" fontAlgn="base" hangingPunct="1">
              <a:spcBef>
                <a:spcPct val="0"/>
              </a:spcBef>
              <a:spcAft>
                <a:spcPct val="0"/>
              </a:spcAft>
              <a:defRPr sz="3600" b="1">
                <a:solidFill>
                  <a:schemeClr val="tx1"/>
                </a:solidFill>
                <a:latin typeface="Gill Sans MT" pitchFamily="-106" charset="-18"/>
                <a:ea typeface="ＭＳ Ｐゴシック" pitchFamily="-106" charset="-128"/>
                <a:cs typeface="ＭＳ Ｐゴシック" pitchFamily="-106" charset="-128"/>
              </a:defRPr>
            </a:lvl3pPr>
            <a:lvl4pPr algn="ctr" rtl="0" eaLnBrk="1" fontAlgn="base" hangingPunct="1">
              <a:spcBef>
                <a:spcPct val="0"/>
              </a:spcBef>
              <a:spcAft>
                <a:spcPct val="0"/>
              </a:spcAft>
              <a:defRPr sz="3600" b="1">
                <a:solidFill>
                  <a:schemeClr val="tx1"/>
                </a:solidFill>
                <a:latin typeface="Gill Sans MT" pitchFamily="-106" charset="-18"/>
                <a:ea typeface="ＭＳ Ｐゴシック" pitchFamily="-106" charset="-128"/>
                <a:cs typeface="ＭＳ Ｐゴシック" pitchFamily="-106" charset="-128"/>
              </a:defRPr>
            </a:lvl4pPr>
            <a:lvl5pPr algn="ctr" rtl="0" eaLnBrk="1" fontAlgn="base" hangingPunct="1">
              <a:spcBef>
                <a:spcPct val="0"/>
              </a:spcBef>
              <a:spcAft>
                <a:spcPct val="0"/>
              </a:spcAft>
              <a:defRPr sz="3600" b="1">
                <a:solidFill>
                  <a:schemeClr val="tx1"/>
                </a:solidFill>
                <a:latin typeface="Gill Sans MT" pitchFamily="-106" charset="-18"/>
                <a:ea typeface="ＭＳ Ｐゴシック" pitchFamily="-106" charset="-128"/>
                <a:cs typeface="ＭＳ Ｐゴシック" pitchFamily="-106" charset="-128"/>
              </a:defRPr>
            </a:lvl5pPr>
            <a:lvl6pPr marL="457200" algn="ctr" rtl="0" eaLnBrk="1" fontAlgn="base" hangingPunct="1">
              <a:spcBef>
                <a:spcPct val="0"/>
              </a:spcBef>
              <a:spcAft>
                <a:spcPct val="0"/>
              </a:spcAft>
              <a:defRPr sz="3600" b="1">
                <a:solidFill>
                  <a:schemeClr val="tx1"/>
                </a:solidFill>
                <a:latin typeface="Gill Sans MT" pitchFamily="-106" charset="-18"/>
              </a:defRPr>
            </a:lvl6pPr>
            <a:lvl7pPr marL="914400" algn="ctr" rtl="0" eaLnBrk="1" fontAlgn="base" hangingPunct="1">
              <a:spcBef>
                <a:spcPct val="0"/>
              </a:spcBef>
              <a:spcAft>
                <a:spcPct val="0"/>
              </a:spcAft>
              <a:defRPr sz="3600" b="1">
                <a:solidFill>
                  <a:schemeClr val="tx1"/>
                </a:solidFill>
                <a:latin typeface="Gill Sans MT" pitchFamily="-106" charset="-18"/>
              </a:defRPr>
            </a:lvl7pPr>
            <a:lvl8pPr marL="1371600" algn="ctr" rtl="0" eaLnBrk="1" fontAlgn="base" hangingPunct="1">
              <a:spcBef>
                <a:spcPct val="0"/>
              </a:spcBef>
              <a:spcAft>
                <a:spcPct val="0"/>
              </a:spcAft>
              <a:defRPr sz="3600" b="1">
                <a:solidFill>
                  <a:schemeClr val="tx1"/>
                </a:solidFill>
                <a:latin typeface="Gill Sans MT" pitchFamily="-106" charset="-18"/>
              </a:defRPr>
            </a:lvl8pPr>
            <a:lvl9pPr marL="1828800" algn="ctr" rtl="0" eaLnBrk="1" fontAlgn="base" hangingPunct="1">
              <a:spcBef>
                <a:spcPct val="0"/>
              </a:spcBef>
              <a:spcAft>
                <a:spcPct val="0"/>
              </a:spcAft>
              <a:defRPr sz="3600" b="1">
                <a:solidFill>
                  <a:schemeClr val="tx1"/>
                </a:solidFill>
                <a:latin typeface="Gill Sans MT" pitchFamily="-106" charset="-18"/>
              </a:defRPr>
            </a:lvl9pPr>
          </a:lstStyle>
          <a:p>
            <a:endParaRPr lang="da-DK" dirty="0">
              <a:solidFill>
                <a:schemeClr val="bg2"/>
              </a:solidFill>
            </a:endParaRPr>
          </a:p>
        </p:txBody>
      </p:sp>
      <p:sp>
        <p:nvSpPr>
          <p:cNvPr id="6" name="Kombinationstegning 9"/>
          <p:cNvSpPr/>
          <p:nvPr/>
        </p:nvSpPr>
        <p:spPr>
          <a:xfrm>
            <a:off x="2141517" y="3560420"/>
            <a:ext cx="1588240" cy="964588"/>
          </a:xfrm>
          <a:custGeom>
            <a:avLst/>
            <a:gdLst>
              <a:gd name="connsiteX0" fmla="*/ 0 w 2304325"/>
              <a:gd name="connsiteY0" fmla="*/ 51560 h 515602"/>
              <a:gd name="connsiteX1" fmla="*/ 51560 w 2304325"/>
              <a:gd name="connsiteY1" fmla="*/ 0 h 515602"/>
              <a:gd name="connsiteX2" fmla="*/ 2252765 w 2304325"/>
              <a:gd name="connsiteY2" fmla="*/ 0 h 515602"/>
              <a:gd name="connsiteX3" fmla="*/ 2304325 w 2304325"/>
              <a:gd name="connsiteY3" fmla="*/ 51560 h 515602"/>
              <a:gd name="connsiteX4" fmla="*/ 2304325 w 2304325"/>
              <a:gd name="connsiteY4" fmla="*/ 464042 h 515602"/>
              <a:gd name="connsiteX5" fmla="*/ 2252765 w 2304325"/>
              <a:gd name="connsiteY5" fmla="*/ 515602 h 515602"/>
              <a:gd name="connsiteX6" fmla="*/ 51560 w 2304325"/>
              <a:gd name="connsiteY6" fmla="*/ 515602 h 515602"/>
              <a:gd name="connsiteX7" fmla="*/ 0 w 2304325"/>
              <a:gd name="connsiteY7" fmla="*/ 464042 h 515602"/>
              <a:gd name="connsiteX8" fmla="*/ 0 w 2304325"/>
              <a:gd name="connsiteY8" fmla="*/ 51560 h 51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04325" h="515602">
                <a:moveTo>
                  <a:pt x="0" y="51560"/>
                </a:moveTo>
                <a:cubicBezTo>
                  <a:pt x="0" y="23084"/>
                  <a:pt x="23084" y="0"/>
                  <a:pt x="51560" y="0"/>
                </a:cubicBezTo>
                <a:lnTo>
                  <a:pt x="2252765" y="0"/>
                </a:lnTo>
                <a:cubicBezTo>
                  <a:pt x="2281241" y="0"/>
                  <a:pt x="2304325" y="23084"/>
                  <a:pt x="2304325" y="51560"/>
                </a:cubicBezTo>
                <a:lnTo>
                  <a:pt x="2304325" y="464042"/>
                </a:lnTo>
                <a:cubicBezTo>
                  <a:pt x="2304325" y="492518"/>
                  <a:pt x="2281241" y="515602"/>
                  <a:pt x="2252765" y="515602"/>
                </a:cubicBezTo>
                <a:lnTo>
                  <a:pt x="51560" y="515602"/>
                </a:lnTo>
                <a:cubicBezTo>
                  <a:pt x="23084" y="515602"/>
                  <a:pt x="0" y="492518"/>
                  <a:pt x="0" y="464042"/>
                </a:cubicBezTo>
                <a:lnTo>
                  <a:pt x="0" y="51560"/>
                </a:lnTo>
                <a:close/>
              </a:path>
            </a:pathLst>
          </a:custGeom>
        </p:spPr>
        <p:style>
          <a:lnRef idx="2">
            <a:schemeClr val="dk1"/>
          </a:lnRef>
          <a:fillRef idx="1">
            <a:schemeClr val="lt1"/>
          </a:fillRef>
          <a:effectRef idx="0">
            <a:schemeClr val="dk1"/>
          </a:effectRef>
          <a:fontRef idx="minor">
            <a:schemeClr val="dk1"/>
          </a:fontRef>
        </p:style>
        <p:txBody>
          <a:bodyPr spcFirstLastPara="0" vert="horz" wrap="square" lIns="27801" tIns="27801" rIns="27801" bIns="27801" numCol="1" spcCol="1270" anchor="ctr" anchorCtr="0">
            <a:noAutofit/>
          </a:bodyPr>
          <a:lstStyle/>
          <a:p>
            <a:pPr algn="ctr" defTabSz="889000">
              <a:lnSpc>
                <a:spcPct val="90000"/>
              </a:lnSpc>
              <a:spcBef>
                <a:spcPct val="0"/>
              </a:spcBef>
              <a:spcAft>
                <a:spcPct val="35000"/>
              </a:spcAft>
            </a:pPr>
            <a:r>
              <a:rPr lang="da-DK" sz="2000" b="1" dirty="0"/>
              <a:t>Konkrete </a:t>
            </a:r>
          </a:p>
          <a:p>
            <a:pPr algn="ctr" defTabSz="889000">
              <a:lnSpc>
                <a:spcPct val="90000"/>
              </a:lnSpc>
              <a:spcBef>
                <a:spcPct val="0"/>
              </a:spcBef>
              <a:spcAft>
                <a:spcPct val="35000"/>
              </a:spcAft>
            </a:pPr>
            <a:r>
              <a:rPr lang="da-DK" sz="2000" b="1" dirty="0"/>
              <a:t>metoder</a:t>
            </a:r>
          </a:p>
        </p:txBody>
      </p:sp>
      <p:sp>
        <p:nvSpPr>
          <p:cNvPr id="7" name="Kombinationstegning 10"/>
          <p:cNvSpPr/>
          <p:nvPr/>
        </p:nvSpPr>
        <p:spPr>
          <a:xfrm rot="17563919">
            <a:off x="3372519" y="2991273"/>
            <a:ext cx="1243122" cy="740995"/>
          </a:xfrm>
          <a:custGeom>
            <a:avLst/>
            <a:gdLst>
              <a:gd name="connsiteX0" fmla="*/ 0 w 1140367"/>
              <a:gd name="connsiteY0" fmla="*/ 13688 h 27377"/>
              <a:gd name="connsiteX1" fmla="*/ 1140367 w 1140367"/>
              <a:gd name="connsiteY1" fmla="*/ 13688 h 27377"/>
            </a:gdLst>
            <a:ahLst/>
            <a:cxnLst>
              <a:cxn ang="0">
                <a:pos x="connsiteX0" y="connsiteY0"/>
              </a:cxn>
              <a:cxn ang="0">
                <a:pos x="connsiteX1" y="connsiteY1"/>
              </a:cxn>
            </a:cxnLst>
            <a:rect l="l" t="t" r="r" b="b"/>
            <a:pathLst>
              <a:path w="1140367" h="27377">
                <a:moveTo>
                  <a:pt x="0" y="13688"/>
                </a:moveTo>
                <a:lnTo>
                  <a:pt x="1140367" y="13688"/>
                </a:lnTo>
              </a:path>
            </a:pathLst>
          </a:custGeom>
          <a:noFill/>
          <a:ln>
            <a:solidFill>
              <a:schemeClr val="tx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554373" tIns="-14821" rIns="554375" bIns="-14821" numCol="1" spcCol="1270" anchor="ctr" anchorCtr="0">
            <a:noAutofit/>
          </a:bodyPr>
          <a:lstStyle/>
          <a:p>
            <a:pPr algn="ctr" defTabSz="222250">
              <a:lnSpc>
                <a:spcPct val="90000"/>
              </a:lnSpc>
              <a:spcBef>
                <a:spcPct val="0"/>
              </a:spcBef>
              <a:spcAft>
                <a:spcPct val="35000"/>
              </a:spcAft>
            </a:pPr>
            <a:endParaRPr lang="da-DK" sz="500" dirty="0"/>
          </a:p>
        </p:txBody>
      </p:sp>
      <p:sp>
        <p:nvSpPr>
          <p:cNvPr id="8" name="Kombinationstegning 11"/>
          <p:cNvSpPr/>
          <p:nvPr/>
        </p:nvSpPr>
        <p:spPr>
          <a:xfrm>
            <a:off x="4235093" y="2348363"/>
            <a:ext cx="2038026" cy="871733"/>
          </a:xfrm>
          <a:custGeom>
            <a:avLst/>
            <a:gdLst>
              <a:gd name="connsiteX0" fmla="*/ 0 w 2038026"/>
              <a:gd name="connsiteY0" fmla="*/ 69000 h 690000"/>
              <a:gd name="connsiteX1" fmla="*/ 69000 w 2038026"/>
              <a:gd name="connsiteY1" fmla="*/ 0 h 690000"/>
              <a:gd name="connsiteX2" fmla="*/ 1969026 w 2038026"/>
              <a:gd name="connsiteY2" fmla="*/ 0 h 690000"/>
              <a:gd name="connsiteX3" fmla="*/ 2038026 w 2038026"/>
              <a:gd name="connsiteY3" fmla="*/ 69000 h 690000"/>
              <a:gd name="connsiteX4" fmla="*/ 2038026 w 2038026"/>
              <a:gd name="connsiteY4" fmla="*/ 621000 h 690000"/>
              <a:gd name="connsiteX5" fmla="*/ 1969026 w 2038026"/>
              <a:gd name="connsiteY5" fmla="*/ 690000 h 690000"/>
              <a:gd name="connsiteX6" fmla="*/ 69000 w 2038026"/>
              <a:gd name="connsiteY6" fmla="*/ 690000 h 690000"/>
              <a:gd name="connsiteX7" fmla="*/ 0 w 2038026"/>
              <a:gd name="connsiteY7" fmla="*/ 621000 h 690000"/>
              <a:gd name="connsiteX8" fmla="*/ 0 w 2038026"/>
              <a:gd name="connsiteY8" fmla="*/ 69000 h 6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8026" h="690000">
                <a:moveTo>
                  <a:pt x="0" y="69000"/>
                </a:moveTo>
                <a:cubicBezTo>
                  <a:pt x="0" y="30892"/>
                  <a:pt x="30892" y="0"/>
                  <a:pt x="69000" y="0"/>
                </a:cubicBezTo>
                <a:lnTo>
                  <a:pt x="1969026" y="0"/>
                </a:lnTo>
                <a:cubicBezTo>
                  <a:pt x="2007134" y="0"/>
                  <a:pt x="2038026" y="30892"/>
                  <a:pt x="2038026" y="69000"/>
                </a:cubicBezTo>
                <a:lnTo>
                  <a:pt x="2038026" y="621000"/>
                </a:lnTo>
                <a:cubicBezTo>
                  <a:pt x="2038026" y="659108"/>
                  <a:pt x="2007134" y="690000"/>
                  <a:pt x="1969026" y="690000"/>
                </a:cubicBezTo>
                <a:lnTo>
                  <a:pt x="69000" y="690000"/>
                </a:lnTo>
                <a:cubicBezTo>
                  <a:pt x="30892" y="690000"/>
                  <a:pt x="0" y="659108"/>
                  <a:pt x="0" y="621000"/>
                </a:cubicBezTo>
                <a:lnTo>
                  <a:pt x="0" y="69000"/>
                </a:ln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31639" tIns="31639" rIns="31639" bIns="31639" numCol="1" spcCol="1270" anchor="ctr" anchorCtr="0">
            <a:noAutofit/>
          </a:bodyPr>
          <a:lstStyle/>
          <a:p>
            <a:pPr algn="ctr" defTabSz="800100">
              <a:lnSpc>
                <a:spcPct val="90000"/>
              </a:lnSpc>
              <a:spcBef>
                <a:spcPct val="0"/>
              </a:spcBef>
              <a:spcAft>
                <a:spcPct val="35000"/>
              </a:spcAft>
            </a:pPr>
            <a:r>
              <a:rPr lang="da-DK" dirty="0"/>
              <a:t>Empiriske metoder </a:t>
            </a:r>
            <a:r>
              <a:rPr lang="da-DK" sz="1600" dirty="0"/>
              <a:t>(dvs. fremstilling af egne data)</a:t>
            </a:r>
          </a:p>
        </p:txBody>
      </p:sp>
      <p:sp>
        <p:nvSpPr>
          <p:cNvPr id="9" name="Kombinationstegning 12"/>
          <p:cNvSpPr/>
          <p:nvPr/>
        </p:nvSpPr>
        <p:spPr>
          <a:xfrm rot="19536279">
            <a:off x="6201433" y="2328944"/>
            <a:ext cx="1063943" cy="206261"/>
          </a:xfrm>
          <a:custGeom>
            <a:avLst/>
            <a:gdLst>
              <a:gd name="connsiteX0" fmla="*/ 0 w 1120854"/>
              <a:gd name="connsiteY0" fmla="*/ 13688 h 27377"/>
              <a:gd name="connsiteX1" fmla="*/ 1120854 w 1120854"/>
              <a:gd name="connsiteY1" fmla="*/ 13688 h 27377"/>
            </a:gdLst>
            <a:ahLst/>
            <a:cxnLst>
              <a:cxn ang="0">
                <a:pos x="connsiteX0" y="connsiteY0"/>
              </a:cxn>
              <a:cxn ang="0">
                <a:pos x="connsiteX1" y="connsiteY1"/>
              </a:cxn>
            </a:cxnLst>
            <a:rect l="l" t="t" r="r" b="b"/>
            <a:pathLst>
              <a:path w="1120854" h="27377">
                <a:moveTo>
                  <a:pt x="0" y="13688"/>
                </a:moveTo>
                <a:lnTo>
                  <a:pt x="1120854" y="13688"/>
                </a:lnTo>
              </a:path>
            </a:pathLst>
          </a:custGeom>
          <a:noFill/>
          <a:ln>
            <a:solidFill>
              <a:schemeClr val="tx1"/>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545104" tIns="-14333" rIns="545107" bIns="-14333" numCol="1" spcCol="1270" anchor="ctr" anchorCtr="0">
            <a:noAutofit/>
          </a:bodyPr>
          <a:lstStyle/>
          <a:p>
            <a:pPr algn="ctr" defTabSz="222250">
              <a:lnSpc>
                <a:spcPct val="90000"/>
              </a:lnSpc>
              <a:spcBef>
                <a:spcPct val="0"/>
              </a:spcBef>
              <a:spcAft>
                <a:spcPct val="35000"/>
              </a:spcAft>
            </a:pPr>
            <a:endParaRPr lang="da-DK" sz="500" dirty="0"/>
          </a:p>
        </p:txBody>
      </p:sp>
      <p:sp>
        <p:nvSpPr>
          <p:cNvPr id="10" name="Kombinationstegning 13"/>
          <p:cNvSpPr/>
          <p:nvPr/>
        </p:nvSpPr>
        <p:spPr>
          <a:xfrm>
            <a:off x="7135937" y="1816076"/>
            <a:ext cx="1854307" cy="451971"/>
          </a:xfrm>
          <a:custGeom>
            <a:avLst/>
            <a:gdLst>
              <a:gd name="connsiteX0" fmla="*/ 0 w 1854307"/>
              <a:gd name="connsiteY0" fmla="*/ 45197 h 451971"/>
              <a:gd name="connsiteX1" fmla="*/ 45197 w 1854307"/>
              <a:gd name="connsiteY1" fmla="*/ 0 h 451971"/>
              <a:gd name="connsiteX2" fmla="*/ 1809110 w 1854307"/>
              <a:gd name="connsiteY2" fmla="*/ 0 h 451971"/>
              <a:gd name="connsiteX3" fmla="*/ 1854307 w 1854307"/>
              <a:gd name="connsiteY3" fmla="*/ 45197 h 451971"/>
              <a:gd name="connsiteX4" fmla="*/ 1854307 w 1854307"/>
              <a:gd name="connsiteY4" fmla="*/ 406774 h 451971"/>
              <a:gd name="connsiteX5" fmla="*/ 1809110 w 1854307"/>
              <a:gd name="connsiteY5" fmla="*/ 451971 h 451971"/>
              <a:gd name="connsiteX6" fmla="*/ 45197 w 1854307"/>
              <a:gd name="connsiteY6" fmla="*/ 451971 h 451971"/>
              <a:gd name="connsiteX7" fmla="*/ 0 w 1854307"/>
              <a:gd name="connsiteY7" fmla="*/ 406774 h 451971"/>
              <a:gd name="connsiteX8" fmla="*/ 0 w 1854307"/>
              <a:gd name="connsiteY8" fmla="*/ 45197 h 45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4307" h="451971">
                <a:moveTo>
                  <a:pt x="0" y="45197"/>
                </a:moveTo>
                <a:cubicBezTo>
                  <a:pt x="0" y="20235"/>
                  <a:pt x="20235" y="0"/>
                  <a:pt x="45197" y="0"/>
                </a:cubicBezTo>
                <a:lnTo>
                  <a:pt x="1809110" y="0"/>
                </a:lnTo>
                <a:cubicBezTo>
                  <a:pt x="1834072" y="0"/>
                  <a:pt x="1854307" y="20235"/>
                  <a:pt x="1854307" y="45197"/>
                </a:cubicBezTo>
                <a:lnTo>
                  <a:pt x="1854307" y="406774"/>
                </a:lnTo>
                <a:cubicBezTo>
                  <a:pt x="1854307" y="431736"/>
                  <a:pt x="1834072" y="451971"/>
                  <a:pt x="1809110" y="451971"/>
                </a:cubicBezTo>
                <a:lnTo>
                  <a:pt x="45197" y="451971"/>
                </a:lnTo>
                <a:cubicBezTo>
                  <a:pt x="20235" y="451971"/>
                  <a:pt x="0" y="431736"/>
                  <a:pt x="0" y="406774"/>
                </a:cubicBezTo>
                <a:lnTo>
                  <a:pt x="0" y="45197"/>
                </a:ln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24668" tIns="24668" rIns="24668" bIns="24668" numCol="1" spcCol="1270" anchor="ctr" anchorCtr="0">
            <a:noAutofit/>
          </a:bodyPr>
          <a:lstStyle/>
          <a:p>
            <a:pPr algn="ctr" defTabSz="800100">
              <a:lnSpc>
                <a:spcPct val="90000"/>
              </a:lnSpc>
              <a:spcBef>
                <a:spcPct val="0"/>
              </a:spcBef>
              <a:spcAft>
                <a:spcPct val="35000"/>
              </a:spcAft>
            </a:pPr>
            <a:r>
              <a:rPr lang="da-DK" dirty="0"/>
              <a:t>Eksperiment</a:t>
            </a:r>
          </a:p>
        </p:txBody>
      </p:sp>
      <p:sp>
        <p:nvSpPr>
          <p:cNvPr id="11" name="Kombinationstegning 14"/>
          <p:cNvSpPr/>
          <p:nvPr/>
        </p:nvSpPr>
        <p:spPr>
          <a:xfrm rot="21255014" flipV="1">
            <a:off x="6297565" y="2515487"/>
            <a:ext cx="828853" cy="373850"/>
          </a:xfrm>
          <a:custGeom>
            <a:avLst/>
            <a:gdLst>
              <a:gd name="connsiteX0" fmla="*/ 0 w 816825"/>
              <a:gd name="connsiteY0" fmla="*/ 13688 h 27377"/>
              <a:gd name="connsiteX1" fmla="*/ 816825 w 816825"/>
              <a:gd name="connsiteY1" fmla="*/ 13688 h 27377"/>
            </a:gdLst>
            <a:ahLst/>
            <a:cxnLst>
              <a:cxn ang="0">
                <a:pos x="connsiteX0" y="connsiteY0"/>
              </a:cxn>
              <a:cxn ang="0">
                <a:pos x="connsiteX1" y="connsiteY1"/>
              </a:cxn>
            </a:cxnLst>
            <a:rect l="l" t="t" r="r" b="b"/>
            <a:pathLst>
              <a:path w="816825" h="27377">
                <a:moveTo>
                  <a:pt x="0" y="13688"/>
                </a:moveTo>
                <a:lnTo>
                  <a:pt x="816825" y="13688"/>
                </a:lnTo>
              </a:path>
            </a:pathLst>
          </a:custGeom>
          <a:noFill/>
          <a:ln>
            <a:solidFill>
              <a:schemeClr val="tx1"/>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400691" tIns="-6731" rIns="400692" bIns="-6734" numCol="1" spcCol="1270" anchor="ctr" anchorCtr="0">
            <a:noAutofit/>
          </a:bodyPr>
          <a:lstStyle/>
          <a:p>
            <a:pPr algn="ctr" defTabSz="222250">
              <a:lnSpc>
                <a:spcPct val="90000"/>
              </a:lnSpc>
              <a:spcBef>
                <a:spcPct val="0"/>
              </a:spcBef>
              <a:spcAft>
                <a:spcPct val="35000"/>
              </a:spcAft>
            </a:pPr>
            <a:endParaRPr lang="da-DK" sz="500" dirty="0"/>
          </a:p>
        </p:txBody>
      </p:sp>
      <p:sp>
        <p:nvSpPr>
          <p:cNvPr id="12" name="Kombinationstegning 15"/>
          <p:cNvSpPr/>
          <p:nvPr/>
        </p:nvSpPr>
        <p:spPr>
          <a:xfrm>
            <a:off x="7135933" y="2411422"/>
            <a:ext cx="1800666" cy="471663"/>
          </a:xfrm>
          <a:custGeom>
            <a:avLst/>
            <a:gdLst>
              <a:gd name="connsiteX0" fmla="*/ 0 w 1800666"/>
              <a:gd name="connsiteY0" fmla="*/ 47166 h 471663"/>
              <a:gd name="connsiteX1" fmla="*/ 47166 w 1800666"/>
              <a:gd name="connsiteY1" fmla="*/ 0 h 471663"/>
              <a:gd name="connsiteX2" fmla="*/ 1753500 w 1800666"/>
              <a:gd name="connsiteY2" fmla="*/ 0 h 471663"/>
              <a:gd name="connsiteX3" fmla="*/ 1800666 w 1800666"/>
              <a:gd name="connsiteY3" fmla="*/ 47166 h 471663"/>
              <a:gd name="connsiteX4" fmla="*/ 1800666 w 1800666"/>
              <a:gd name="connsiteY4" fmla="*/ 424497 h 471663"/>
              <a:gd name="connsiteX5" fmla="*/ 1753500 w 1800666"/>
              <a:gd name="connsiteY5" fmla="*/ 471663 h 471663"/>
              <a:gd name="connsiteX6" fmla="*/ 47166 w 1800666"/>
              <a:gd name="connsiteY6" fmla="*/ 471663 h 471663"/>
              <a:gd name="connsiteX7" fmla="*/ 0 w 1800666"/>
              <a:gd name="connsiteY7" fmla="*/ 424497 h 471663"/>
              <a:gd name="connsiteX8" fmla="*/ 0 w 1800666"/>
              <a:gd name="connsiteY8" fmla="*/ 47166 h 471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0666" h="471663">
                <a:moveTo>
                  <a:pt x="0" y="47166"/>
                </a:moveTo>
                <a:cubicBezTo>
                  <a:pt x="0" y="21117"/>
                  <a:pt x="21117" y="0"/>
                  <a:pt x="47166" y="0"/>
                </a:cubicBezTo>
                <a:lnTo>
                  <a:pt x="1753500" y="0"/>
                </a:lnTo>
                <a:cubicBezTo>
                  <a:pt x="1779549" y="0"/>
                  <a:pt x="1800666" y="21117"/>
                  <a:pt x="1800666" y="47166"/>
                </a:cubicBezTo>
                <a:lnTo>
                  <a:pt x="1800666" y="424497"/>
                </a:lnTo>
                <a:cubicBezTo>
                  <a:pt x="1800666" y="450546"/>
                  <a:pt x="1779549" y="471663"/>
                  <a:pt x="1753500" y="471663"/>
                </a:cubicBezTo>
                <a:lnTo>
                  <a:pt x="47166" y="471663"/>
                </a:lnTo>
                <a:cubicBezTo>
                  <a:pt x="21117" y="471663"/>
                  <a:pt x="0" y="450546"/>
                  <a:pt x="0" y="424497"/>
                </a:cubicBezTo>
                <a:lnTo>
                  <a:pt x="0" y="47166"/>
                </a:ln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25245" tIns="25245" rIns="25245" bIns="25245" numCol="1" spcCol="1270" anchor="ctr" anchorCtr="0">
            <a:noAutofit/>
          </a:bodyPr>
          <a:lstStyle/>
          <a:p>
            <a:pPr algn="ctr" defTabSz="800100">
              <a:lnSpc>
                <a:spcPct val="90000"/>
              </a:lnSpc>
              <a:spcBef>
                <a:spcPct val="0"/>
              </a:spcBef>
              <a:spcAft>
                <a:spcPct val="35000"/>
              </a:spcAft>
            </a:pPr>
            <a:r>
              <a:rPr lang="da-DK" dirty="0"/>
              <a:t>Observation</a:t>
            </a:r>
          </a:p>
        </p:txBody>
      </p:sp>
      <p:sp>
        <p:nvSpPr>
          <p:cNvPr id="13" name="Kombinationstegning 16"/>
          <p:cNvSpPr/>
          <p:nvPr/>
        </p:nvSpPr>
        <p:spPr>
          <a:xfrm rot="2139644" flipV="1">
            <a:off x="6219052" y="2943858"/>
            <a:ext cx="980143" cy="197098"/>
          </a:xfrm>
          <a:custGeom>
            <a:avLst/>
            <a:gdLst>
              <a:gd name="connsiteX0" fmla="*/ 0 w 783449"/>
              <a:gd name="connsiteY0" fmla="*/ 13688 h 27377"/>
              <a:gd name="connsiteX1" fmla="*/ 783449 w 783449"/>
              <a:gd name="connsiteY1" fmla="*/ 13688 h 27377"/>
            </a:gdLst>
            <a:ahLst/>
            <a:cxnLst>
              <a:cxn ang="0">
                <a:pos x="connsiteX0" y="connsiteY0"/>
              </a:cxn>
              <a:cxn ang="0">
                <a:pos x="connsiteX1" y="connsiteY1"/>
              </a:cxn>
            </a:cxnLst>
            <a:rect l="l" t="t" r="r" b="b"/>
            <a:pathLst>
              <a:path w="783449" h="27377">
                <a:moveTo>
                  <a:pt x="0" y="13688"/>
                </a:moveTo>
                <a:lnTo>
                  <a:pt x="783449" y="13688"/>
                </a:lnTo>
              </a:path>
            </a:pathLst>
          </a:custGeom>
          <a:noFill/>
          <a:ln>
            <a:solidFill>
              <a:schemeClr val="tx1"/>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84839" tIns="-5898" rIns="384837" bIns="-5898" numCol="1" spcCol="1270" anchor="ctr" anchorCtr="0">
            <a:noAutofit/>
          </a:bodyPr>
          <a:lstStyle/>
          <a:p>
            <a:pPr algn="ctr" defTabSz="222250">
              <a:lnSpc>
                <a:spcPct val="90000"/>
              </a:lnSpc>
              <a:spcBef>
                <a:spcPct val="0"/>
              </a:spcBef>
              <a:spcAft>
                <a:spcPct val="35000"/>
              </a:spcAft>
            </a:pPr>
            <a:endParaRPr lang="da-DK" sz="500" dirty="0"/>
          </a:p>
        </p:txBody>
      </p:sp>
      <p:sp>
        <p:nvSpPr>
          <p:cNvPr id="14" name="Kombinationstegning 17"/>
          <p:cNvSpPr/>
          <p:nvPr/>
        </p:nvSpPr>
        <p:spPr>
          <a:xfrm>
            <a:off x="7132566" y="3038364"/>
            <a:ext cx="3125021" cy="499491"/>
          </a:xfrm>
          <a:custGeom>
            <a:avLst/>
            <a:gdLst>
              <a:gd name="connsiteX0" fmla="*/ 0 w 3250564"/>
              <a:gd name="connsiteY0" fmla="*/ 49949 h 499491"/>
              <a:gd name="connsiteX1" fmla="*/ 49949 w 3250564"/>
              <a:gd name="connsiteY1" fmla="*/ 0 h 499491"/>
              <a:gd name="connsiteX2" fmla="*/ 3200615 w 3250564"/>
              <a:gd name="connsiteY2" fmla="*/ 0 h 499491"/>
              <a:gd name="connsiteX3" fmla="*/ 3250564 w 3250564"/>
              <a:gd name="connsiteY3" fmla="*/ 49949 h 499491"/>
              <a:gd name="connsiteX4" fmla="*/ 3250564 w 3250564"/>
              <a:gd name="connsiteY4" fmla="*/ 449542 h 499491"/>
              <a:gd name="connsiteX5" fmla="*/ 3200615 w 3250564"/>
              <a:gd name="connsiteY5" fmla="*/ 499491 h 499491"/>
              <a:gd name="connsiteX6" fmla="*/ 49949 w 3250564"/>
              <a:gd name="connsiteY6" fmla="*/ 499491 h 499491"/>
              <a:gd name="connsiteX7" fmla="*/ 0 w 3250564"/>
              <a:gd name="connsiteY7" fmla="*/ 449542 h 499491"/>
              <a:gd name="connsiteX8" fmla="*/ 0 w 3250564"/>
              <a:gd name="connsiteY8" fmla="*/ 49949 h 49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0564" h="499491">
                <a:moveTo>
                  <a:pt x="0" y="49949"/>
                </a:moveTo>
                <a:cubicBezTo>
                  <a:pt x="0" y="22363"/>
                  <a:pt x="22363" y="0"/>
                  <a:pt x="49949" y="0"/>
                </a:cubicBezTo>
                <a:lnTo>
                  <a:pt x="3200615" y="0"/>
                </a:lnTo>
                <a:cubicBezTo>
                  <a:pt x="3228201" y="0"/>
                  <a:pt x="3250564" y="22363"/>
                  <a:pt x="3250564" y="49949"/>
                </a:cubicBezTo>
                <a:lnTo>
                  <a:pt x="3250564" y="449542"/>
                </a:lnTo>
                <a:cubicBezTo>
                  <a:pt x="3250564" y="477128"/>
                  <a:pt x="3228201" y="499491"/>
                  <a:pt x="3200615" y="499491"/>
                </a:cubicBezTo>
                <a:lnTo>
                  <a:pt x="49949" y="499491"/>
                </a:lnTo>
                <a:cubicBezTo>
                  <a:pt x="22363" y="499491"/>
                  <a:pt x="0" y="477128"/>
                  <a:pt x="0" y="449542"/>
                </a:cubicBezTo>
                <a:lnTo>
                  <a:pt x="0" y="49949"/>
                </a:ln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26060" tIns="26060" rIns="26060" bIns="26060" numCol="1" spcCol="1270" anchor="ctr" anchorCtr="0">
            <a:noAutofit/>
          </a:bodyPr>
          <a:lstStyle/>
          <a:p>
            <a:pPr algn="ctr" defTabSz="800100">
              <a:lnSpc>
                <a:spcPct val="90000"/>
              </a:lnSpc>
              <a:spcBef>
                <a:spcPct val="0"/>
              </a:spcBef>
              <a:spcAft>
                <a:spcPct val="35000"/>
              </a:spcAft>
            </a:pPr>
            <a:r>
              <a:rPr lang="da-DK" dirty="0"/>
              <a:t>Interview og spørgeskema</a:t>
            </a:r>
          </a:p>
        </p:txBody>
      </p:sp>
      <p:sp>
        <p:nvSpPr>
          <p:cNvPr id="15" name="Kombinationstegning 18"/>
          <p:cNvSpPr/>
          <p:nvPr/>
        </p:nvSpPr>
        <p:spPr>
          <a:xfrm rot="3086093" flipV="1">
            <a:off x="6033867" y="3300410"/>
            <a:ext cx="1275916" cy="172426"/>
          </a:xfrm>
          <a:custGeom>
            <a:avLst/>
            <a:gdLst>
              <a:gd name="connsiteX0" fmla="*/ 0 w 1226037"/>
              <a:gd name="connsiteY0" fmla="*/ 13688 h 27377"/>
              <a:gd name="connsiteX1" fmla="*/ 1226037 w 1226037"/>
              <a:gd name="connsiteY1" fmla="*/ 13688 h 27377"/>
            </a:gdLst>
            <a:ahLst/>
            <a:cxnLst>
              <a:cxn ang="0">
                <a:pos x="connsiteX0" y="connsiteY0"/>
              </a:cxn>
              <a:cxn ang="0">
                <a:pos x="connsiteX1" y="connsiteY1"/>
              </a:cxn>
            </a:cxnLst>
            <a:rect l="l" t="t" r="r" b="b"/>
            <a:pathLst>
              <a:path w="1226037" h="27377">
                <a:moveTo>
                  <a:pt x="0" y="13688"/>
                </a:moveTo>
                <a:lnTo>
                  <a:pt x="1226037" y="13688"/>
                </a:lnTo>
              </a:path>
            </a:pathLst>
          </a:custGeom>
          <a:noFill/>
          <a:ln>
            <a:solidFill>
              <a:schemeClr val="tx1"/>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595068" tIns="-16963" rIns="595067" bIns="-16962" numCol="1" spcCol="1270" anchor="ctr" anchorCtr="0">
            <a:noAutofit/>
          </a:bodyPr>
          <a:lstStyle/>
          <a:p>
            <a:pPr algn="ctr" defTabSz="222250">
              <a:lnSpc>
                <a:spcPct val="90000"/>
              </a:lnSpc>
              <a:spcBef>
                <a:spcPct val="0"/>
              </a:spcBef>
              <a:spcAft>
                <a:spcPct val="35000"/>
              </a:spcAft>
            </a:pPr>
            <a:endParaRPr lang="da-DK" sz="500" dirty="0"/>
          </a:p>
        </p:txBody>
      </p:sp>
      <p:sp>
        <p:nvSpPr>
          <p:cNvPr id="16" name="Kombinationstegning 19"/>
          <p:cNvSpPr/>
          <p:nvPr/>
        </p:nvSpPr>
        <p:spPr>
          <a:xfrm>
            <a:off x="7119608" y="3665304"/>
            <a:ext cx="3137979" cy="443352"/>
          </a:xfrm>
          <a:custGeom>
            <a:avLst/>
            <a:gdLst>
              <a:gd name="connsiteX0" fmla="*/ 0 w 3263522"/>
              <a:gd name="connsiteY0" fmla="*/ 44335 h 443352"/>
              <a:gd name="connsiteX1" fmla="*/ 44335 w 3263522"/>
              <a:gd name="connsiteY1" fmla="*/ 0 h 443352"/>
              <a:gd name="connsiteX2" fmla="*/ 3219187 w 3263522"/>
              <a:gd name="connsiteY2" fmla="*/ 0 h 443352"/>
              <a:gd name="connsiteX3" fmla="*/ 3263522 w 3263522"/>
              <a:gd name="connsiteY3" fmla="*/ 44335 h 443352"/>
              <a:gd name="connsiteX4" fmla="*/ 3263522 w 3263522"/>
              <a:gd name="connsiteY4" fmla="*/ 399017 h 443352"/>
              <a:gd name="connsiteX5" fmla="*/ 3219187 w 3263522"/>
              <a:gd name="connsiteY5" fmla="*/ 443352 h 443352"/>
              <a:gd name="connsiteX6" fmla="*/ 44335 w 3263522"/>
              <a:gd name="connsiteY6" fmla="*/ 443352 h 443352"/>
              <a:gd name="connsiteX7" fmla="*/ 0 w 3263522"/>
              <a:gd name="connsiteY7" fmla="*/ 399017 h 443352"/>
              <a:gd name="connsiteX8" fmla="*/ 0 w 3263522"/>
              <a:gd name="connsiteY8" fmla="*/ 44335 h 44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3522" h="443352">
                <a:moveTo>
                  <a:pt x="0" y="44335"/>
                </a:moveTo>
                <a:cubicBezTo>
                  <a:pt x="0" y="19849"/>
                  <a:pt x="19849" y="0"/>
                  <a:pt x="44335" y="0"/>
                </a:cubicBezTo>
                <a:lnTo>
                  <a:pt x="3219187" y="0"/>
                </a:lnTo>
                <a:cubicBezTo>
                  <a:pt x="3243673" y="0"/>
                  <a:pt x="3263522" y="19849"/>
                  <a:pt x="3263522" y="44335"/>
                </a:cubicBezTo>
                <a:lnTo>
                  <a:pt x="3263522" y="399017"/>
                </a:lnTo>
                <a:cubicBezTo>
                  <a:pt x="3263522" y="423503"/>
                  <a:pt x="3243673" y="443352"/>
                  <a:pt x="3219187" y="443352"/>
                </a:cubicBezTo>
                <a:lnTo>
                  <a:pt x="44335" y="443352"/>
                </a:lnTo>
                <a:cubicBezTo>
                  <a:pt x="19849" y="443352"/>
                  <a:pt x="0" y="423503"/>
                  <a:pt x="0" y="399017"/>
                </a:cubicBezTo>
                <a:lnTo>
                  <a:pt x="0" y="44335"/>
                </a:ln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24415" tIns="24415" rIns="24415" bIns="24415" numCol="1" spcCol="1270" anchor="ctr" anchorCtr="0">
            <a:noAutofit/>
          </a:bodyPr>
          <a:lstStyle/>
          <a:p>
            <a:pPr algn="ctr" defTabSz="800100">
              <a:lnSpc>
                <a:spcPct val="90000"/>
              </a:lnSpc>
              <a:spcBef>
                <a:spcPct val="0"/>
              </a:spcBef>
              <a:spcAft>
                <a:spcPct val="35000"/>
              </a:spcAft>
            </a:pPr>
            <a:r>
              <a:rPr lang="da-DK" dirty="0"/>
              <a:t>Analyse af tekst, kilder o.l.</a:t>
            </a:r>
          </a:p>
        </p:txBody>
      </p:sp>
      <p:sp>
        <p:nvSpPr>
          <p:cNvPr id="17" name="Kombinationstegning 20"/>
          <p:cNvSpPr/>
          <p:nvPr/>
        </p:nvSpPr>
        <p:spPr>
          <a:xfrm rot="4070405">
            <a:off x="3452172" y="3973079"/>
            <a:ext cx="969671" cy="802592"/>
          </a:xfrm>
          <a:custGeom>
            <a:avLst/>
            <a:gdLst>
              <a:gd name="connsiteX0" fmla="*/ 0 w 1304456"/>
              <a:gd name="connsiteY0" fmla="*/ 13688 h 27377"/>
              <a:gd name="connsiteX1" fmla="*/ 1304456 w 1304456"/>
              <a:gd name="connsiteY1" fmla="*/ 13688 h 27377"/>
            </a:gdLst>
            <a:ahLst/>
            <a:cxnLst>
              <a:cxn ang="0">
                <a:pos x="connsiteX0" y="connsiteY0"/>
              </a:cxn>
              <a:cxn ang="0">
                <a:pos x="connsiteX1" y="connsiteY1"/>
              </a:cxn>
            </a:cxnLst>
            <a:rect l="l" t="t" r="r" b="b"/>
            <a:pathLst>
              <a:path w="1304456" h="27377">
                <a:moveTo>
                  <a:pt x="0" y="13688"/>
                </a:moveTo>
                <a:lnTo>
                  <a:pt x="1304456" y="13688"/>
                </a:lnTo>
              </a:path>
            </a:pathLst>
          </a:custGeom>
          <a:noFill/>
          <a:ln>
            <a:solidFill>
              <a:schemeClr val="tx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632317" tIns="-18923" rIns="632316" bIns="-18923" numCol="1" spcCol="1270" anchor="ctr" anchorCtr="0">
            <a:noAutofit/>
          </a:bodyPr>
          <a:lstStyle/>
          <a:p>
            <a:pPr algn="ctr" defTabSz="222250">
              <a:lnSpc>
                <a:spcPct val="90000"/>
              </a:lnSpc>
              <a:spcBef>
                <a:spcPct val="0"/>
              </a:spcBef>
              <a:spcAft>
                <a:spcPct val="35000"/>
              </a:spcAft>
            </a:pPr>
            <a:endParaRPr lang="da-DK" sz="500" dirty="0"/>
          </a:p>
        </p:txBody>
      </p:sp>
      <p:sp>
        <p:nvSpPr>
          <p:cNvPr id="18" name="Kombinationstegning 21"/>
          <p:cNvSpPr/>
          <p:nvPr/>
        </p:nvSpPr>
        <p:spPr>
          <a:xfrm>
            <a:off x="4131636" y="4642567"/>
            <a:ext cx="2106212" cy="1053405"/>
          </a:xfrm>
          <a:custGeom>
            <a:avLst/>
            <a:gdLst>
              <a:gd name="connsiteX0" fmla="*/ 0 w 2106212"/>
              <a:gd name="connsiteY0" fmla="*/ 69000 h 690000"/>
              <a:gd name="connsiteX1" fmla="*/ 69000 w 2106212"/>
              <a:gd name="connsiteY1" fmla="*/ 0 h 690000"/>
              <a:gd name="connsiteX2" fmla="*/ 2037212 w 2106212"/>
              <a:gd name="connsiteY2" fmla="*/ 0 h 690000"/>
              <a:gd name="connsiteX3" fmla="*/ 2106212 w 2106212"/>
              <a:gd name="connsiteY3" fmla="*/ 69000 h 690000"/>
              <a:gd name="connsiteX4" fmla="*/ 2106212 w 2106212"/>
              <a:gd name="connsiteY4" fmla="*/ 621000 h 690000"/>
              <a:gd name="connsiteX5" fmla="*/ 2037212 w 2106212"/>
              <a:gd name="connsiteY5" fmla="*/ 690000 h 690000"/>
              <a:gd name="connsiteX6" fmla="*/ 69000 w 2106212"/>
              <a:gd name="connsiteY6" fmla="*/ 690000 h 690000"/>
              <a:gd name="connsiteX7" fmla="*/ 0 w 2106212"/>
              <a:gd name="connsiteY7" fmla="*/ 621000 h 690000"/>
              <a:gd name="connsiteX8" fmla="*/ 0 w 2106212"/>
              <a:gd name="connsiteY8" fmla="*/ 69000 h 6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6212" h="690000">
                <a:moveTo>
                  <a:pt x="0" y="69000"/>
                </a:moveTo>
                <a:cubicBezTo>
                  <a:pt x="0" y="30892"/>
                  <a:pt x="30892" y="0"/>
                  <a:pt x="69000" y="0"/>
                </a:cubicBezTo>
                <a:lnTo>
                  <a:pt x="2037212" y="0"/>
                </a:lnTo>
                <a:cubicBezTo>
                  <a:pt x="2075320" y="0"/>
                  <a:pt x="2106212" y="30892"/>
                  <a:pt x="2106212" y="69000"/>
                </a:cubicBezTo>
                <a:lnTo>
                  <a:pt x="2106212" y="621000"/>
                </a:lnTo>
                <a:cubicBezTo>
                  <a:pt x="2106212" y="659108"/>
                  <a:pt x="2075320" y="690000"/>
                  <a:pt x="2037212" y="690000"/>
                </a:cubicBezTo>
                <a:lnTo>
                  <a:pt x="69000" y="690000"/>
                </a:lnTo>
                <a:cubicBezTo>
                  <a:pt x="30892" y="690000"/>
                  <a:pt x="0" y="659108"/>
                  <a:pt x="0" y="621000"/>
                </a:cubicBezTo>
                <a:lnTo>
                  <a:pt x="0" y="69000"/>
                </a:lnTo>
                <a:close/>
              </a:path>
            </a:pathLst>
          </a:custGeom>
        </p:spPr>
        <p:style>
          <a:lnRef idx="2">
            <a:schemeClr val="accent1"/>
          </a:lnRef>
          <a:fillRef idx="1">
            <a:schemeClr val="lt1"/>
          </a:fillRef>
          <a:effectRef idx="0">
            <a:schemeClr val="accent1"/>
          </a:effectRef>
          <a:fontRef idx="minor">
            <a:schemeClr val="dk1"/>
          </a:fontRef>
        </p:style>
        <p:txBody>
          <a:bodyPr spcFirstLastPara="0" vert="horz" wrap="square" lIns="31639" tIns="31639" rIns="31639" bIns="31639" numCol="1" spcCol="1270" anchor="ctr" anchorCtr="0">
            <a:noAutofit/>
          </a:bodyPr>
          <a:lstStyle/>
          <a:p>
            <a:pPr algn="ctr" defTabSz="800100">
              <a:lnSpc>
                <a:spcPct val="90000"/>
              </a:lnSpc>
              <a:spcBef>
                <a:spcPct val="0"/>
              </a:spcBef>
              <a:spcAft>
                <a:spcPct val="35000"/>
              </a:spcAft>
            </a:pPr>
            <a:r>
              <a:rPr lang="da-DK" dirty="0"/>
              <a:t>Teoretiske metoder </a:t>
            </a:r>
            <a:r>
              <a:rPr lang="da-DK" sz="1600" dirty="0"/>
              <a:t>(dvs. spekulative overvejelser samt brug af andres data)</a:t>
            </a:r>
          </a:p>
        </p:txBody>
      </p:sp>
      <p:sp>
        <p:nvSpPr>
          <p:cNvPr id="19" name="Kombinationstegning 22"/>
          <p:cNvSpPr/>
          <p:nvPr/>
        </p:nvSpPr>
        <p:spPr>
          <a:xfrm rot="19684840">
            <a:off x="6178899" y="4496602"/>
            <a:ext cx="953491" cy="564047"/>
          </a:xfrm>
          <a:custGeom>
            <a:avLst/>
            <a:gdLst>
              <a:gd name="connsiteX0" fmla="*/ 0 w 916501"/>
              <a:gd name="connsiteY0" fmla="*/ 13688 h 27377"/>
              <a:gd name="connsiteX1" fmla="*/ 916501 w 916501"/>
              <a:gd name="connsiteY1" fmla="*/ 13688 h 27377"/>
            </a:gdLst>
            <a:ahLst/>
            <a:cxnLst>
              <a:cxn ang="0">
                <a:pos x="connsiteX0" y="connsiteY0"/>
              </a:cxn>
              <a:cxn ang="0">
                <a:pos x="connsiteX1" y="connsiteY1"/>
              </a:cxn>
            </a:cxnLst>
            <a:rect l="l" t="t" r="r" b="b"/>
            <a:pathLst>
              <a:path w="916501" h="27377">
                <a:moveTo>
                  <a:pt x="0" y="13688"/>
                </a:moveTo>
                <a:lnTo>
                  <a:pt x="916501" y="13688"/>
                </a:lnTo>
              </a:path>
            </a:pathLst>
          </a:custGeom>
          <a:noFill/>
          <a:ln>
            <a:solidFill>
              <a:schemeClr val="tx1"/>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448037" tIns="-9224" rIns="448038" bIns="-9225" numCol="1" spcCol="1270" anchor="ctr" anchorCtr="0">
            <a:noAutofit/>
          </a:bodyPr>
          <a:lstStyle/>
          <a:p>
            <a:pPr algn="ctr" defTabSz="222250">
              <a:lnSpc>
                <a:spcPct val="90000"/>
              </a:lnSpc>
              <a:spcBef>
                <a:spcPct val="0"/>
              </a:spcBef>
              <a:spcAft>
                <a:spcPct val="35000"/>
              </a:spcAft>
            </a:pPr>
            <a:endParaRPr lang="da-DK" sz="500" dirty="0"/>
          </a:p>
        </p:txBody>
      </p:sp>
      <p:sp>
        <p:nvSpPr>
          <p:cNvPr id="20" name="Kombinationstegning 23"/>
          <p:cNvSpPr/>
          <p:nvPr/>
        </p:nvSpPr>
        <p:spPr>
          <a:xfrm>
            <a:off x="7108124" y="4301115"/>
            <a:ext cx="3122707" cy="453108"/>
          </a:xfrm>
          <a:custGeom>
            <a:avLst/>
            <a:gdLst>
              <a:gd name="connsiteX0" fmla="*/ 0 w 3122707"/>
              <a:gd name="connsiteY0" fmla="*/ 46764 h 467640"/>
              <a:gd name="connsiteX1" fmla="*/ 46764 w 3122707"/>
              <a:gd name="connsiteY1" fmla="*/ 0 h 467640"/>
              <a:gd name="connsiteX2" fmla="*/ 3075943 w 3122707"/>
              <a:gd name="connsiteY2" fmla="*/ 0 h 467640"/>
              <a:gd name="connsiteX3" fmla="*/ 3122707 w 3122707"/>
              <a:gd name="connsiteY3" fmla="*/ 46764 h 467640"/>
              <a:gd name="connsiteX4" fmla="*/ 3122707 w 3122707"/>
              <a:gd name="connsiteY4" fmla="*/ 420876 h 467640"/>
              <a:gd name="connsiteX5" fmla="*/ 3075943 w 3122707"/>
              <a:gd name="connsiteY5" fmla="*/ 467640 h 467640"/>
              <a:gd name="connsiteX6" fmla="*/ 46764 w 3122707"/>
              <a:gd name="connsiteY6" fmla="*/ 467640 h 467640"/>
              <a:gd name="connsiteX7" fmla="*/ 0 w 3122707"/>
              <a:gd name="connsiteY7" fmla="*/ 420876 h 467640"/>
              <a:gd name="connsiteX8" fmla="*/ 0 w 3122707"/>
              <a:gd name="connsiteY8" fmla="*/ 46764 h 467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2707" h="467640">
                <a:moveTo>
                  <a:pt x="0" y="46764"/>
                </a:moveTo>
                <a:cubicBezTo>
                  <a:pt x="0" y="20937"/>
                  <a:pt x="20937" y="0"/>
                  <a:pt x="46764" y="0"/>
                </a:cubicBezTo>
                <a:lnTo>
                  <a:pt x="3075943" y="0"/>
                </a:lnTo>
                <a:cubicBezTo>
                  <a:pt x="3101770" y="0"/>
                  <a:pt x="3122707" y="20937"/>
                  <a:pt x="3122707" y="46764"/>
                </a:cubicBezTo>
                <a:lnTo>
                  <a:pt x="3122707" y="420876"/>
                </a:lnTo>
                <a:cubicBezTo>
                  <a:pt x="3122707" y="446703"/>
                  <a:pt x="3101770" y="467640"/>
                  <a:pt x="3075943" y="467640"/>
                </a:cubicBezTo>
                <a:lnTo>
                  <a:pt x="46764" y="467640"/>
                </a:lnTo>
                <a:cubicBezTo>
                  <a:pt x="20937" y="467640"/>
                  <a:pt x="0" y="446703"/>
                  <a:pt x="0" y="420876"/>
                </a:cubicBezTo>
                <a:lnTo>
                  <a:pt x="0" y="46764"/>
                </a:lnTo>
                <a:close/>
              </a:path>
            </a:pathLst>
          </a:custGeom>
        </p:spPr>
        <p:style>
          <a:lnRef idx="2">
            <a:schemeClr val="accent1"/>
          </a:lnRef>
          <a:fillRef idx="1">
            <a:schemeClr val="lt1"/>
          </a:fillRef>
          <a:effectRef idx="0">
            <a:schemeClr val="accent1"/>
          </a:effectRef>
          <a:fontRef idx="minor">
            <a:schemeClr val="dk1"/>
          </a:fontRef>
        </p:style>
        <p:txBody>
          <a:bodyPr spcFirstLastPara="0" vert="horz" wrap="square" lIns="24492" tIns="24492" rIns="24492" bIns="24492" numCol="1" spcCol="1270" anchor="ctr" anchorCtr="0">
            <a:noAutofit/>
          </a:bodyPr>
          <a:lstStyle/>
          <a:p>
            <a:pPr algn="ctr" defTabSz="755650">
              <a:lnSpc>
                <a:spcPct val="90000"/>
              </a:lnSpc>
              <a:spcBef>
                <a:spcPct val="0"/>
              </a:spcBef>
              <a:spcAft>
                <a:spcPct val="35000"/>
              </a:spcAft>
            </a:pPr>
            <a:r>
              <a:rPr lang="da-DK" sz="1700" dirty="0"/>
              <a:t>Indhentning af teoretisk viden</a:t>
            </a:r>
          </a:p>
        </p:txBody>
      </p:sp>
      <p:sp>
        <p:nvSpPr>
          <p:cNvPr id="21" name="Kombinationstegning 24"/>
          <p:cNvSpPr/>
          <p:nvPr/>
        </p:nvSpPr>
        <p:spPr>
          <a:xfrm rot="341800" flipV="1">
            <a:off x="6240930" y="5043653"/>
            <a:ext cx="834871" cy="45719"/>
          </a:xfrm>
          <a:custGeom>
            <a:avLst/>
            <a:gdLst>
              <a:gd name="connsiteX0" fmla="*/ 0 w 765166"/>
              <a:gd name="connsiteY0" fmla="*/ 13688 h 27377"/>
              <a:gd name="connsiteX1" fmla="*/ 765166 w 765166"/>
              <a:gd name="connsiteY1" fmla="*/ 13688 h 27377"/>
            </a:gdLst>
            <a:ahLst/>
            <a:cxnLst>
              <a:cxn ang="0">
                <a:pos x="connsiteX0" y="connsiteY0"/>
              </a:cxn>
              <a:cxn ang="0">
                <a:pos x="connsiteX1" y="connsiteY1"/>
              </a:cxn>
            </a:cxnLst>
            <a:rect l="l" t="t" r="r" b="b"/>
            <a:pathLst>
              <a:path w="765166" h="27377">
                <a:moveTo>
                  <a:pt x="0" y="13688"/>
                </a:moveTo>
                <a:lnTo>
                  <a:pt x="765166" y="13688"/>
                </a:lnTo>
              </a:path>
            </a:pathLst>
          </a:custGeom>
          <a:noFill/>
          <a:ln>
            <a:solidFill>
              <a:schemeClr val="tx1"/>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76154" tIns="-5441" rIns="376153" bIns="-5441" numCol="1" spcCol="1270" anchor="ctr" anchorCtr="0">
            <a:noAutofit/>
          </a:bodyPr>
          <a:lstStyle/>
          <a:p>
            <a:pPr algn="ctr" defTabSz="222250">
              <a:lnSpc>
                <a:spcPct val="90000"/>
              </a:lnSpc>
              <a:spcBef>
                <a:spcPct val="0"/>
              </a:spcBef>
              <a:spcAft>
                <a:spcPct val="35000"/>
              </a:spcAft>
            </a:pPr>
            <a:endParaRPr lang="da-DK" sz="500" dirty="0"/>
          </a:p>
        </p:txBody>
      </p:sp>
      <p:sp>
        <p:nvSpPr>
          <p:cNvPr id="22" name="Kombinationstegning 25"/>
          <p:cNvSpPr/>
          <p:nvPr/>
        </p:nvSpPr>
        <p:spPr>
          <a:xfrm>
            <a:off x="7098109" y="4893676"/>
            <a:ext cx="3122707" cy="412400"/>
          </a:xfrm>
          <a:custGeom>
            <a:avLst/>
            <a:gdLst>
              <a:gd name="connsiteX0" fmla="*/ 0 w 1348785"/>
              <a:gd name="connsiteY0" fmla="*/ 43028 h 430284"/>
              <a:gd name="connsiteX1" fmla="*/ 43028 w 1348785"/>
              <a:gd name="connsiteY1" fmla="*/ 0 h 430284"/>
              <a:gd name="connsiteX2" fmla="*/ 1305757 w 1348785"/>
              <a:gd name="connsiteY2" fmla="*/ 0 h 430284"/>
              <a:gd name="connsiteX3" fmla="*/ 1348785 w 1348785"/>
              <a:gd name="connsiteY3" fmla="*/ 43028 h 430284"/>
              <a:gd name="connsiteX4" fmla="*/ 1348785 w 1348785"/>
              <a:gd name="connsiteY4" fmla="*/ 387256 h 430284"/>
              <a:gd name="connsiteX5" fmla="*/ 1305757 w 1348785"/>
              <a:gd name="connsiteY5" fmla="*/ 430284 h 430284"/>
              <a:gd name="connsiteX6" fmla="*/ 43028 w 1348785"/>
              <a:gd name="connsiteY6" fmla="*/ 430284 h 430284"/>
              <a:gd name="connsiteX7" fmla="*/ 0 w 1348785"/>
              <a:gd name="connsiteY7" fmla="*/ 387256 h 430284"/>
              <a:gd name="connsiteX8" fmla="*/ 0 w 1348785"/>
              <a:gd name="connsiteY8" fmla="*/ 43028 h 430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8785" h="430284">
                <a:moveTo>
                  <a:pt x="0" y="43028"/>
                </a:moveTo>
                <a:cubicBezTo>
                  <a:pt x="0" y="19264"/>
                  <a:pt x="19264" y="0"/>
                  <a:pt x="43028" y="0"/>
                </a:cubicBezTo>
                <a:lnTo>
                  <a:pt x="1305757" y="0"/>
                </a:lnTo>
                <a:cubicBezTo>
                  <a:pt x="1329521" y="0"/>
                  <a:pt x="1348785" y="19264"/>
                  <a:pt x="1348785" y="43028"/>
                </a:cubicBezTo>
                <a:lnTo>
                  <a:pt x="1348785" y="387256"/>
                </a:lnTo>
                <a:cubicBezTo>
                  <a:pt x="1348785" y="411020"/>
                  <a:pt x="1329521" y="430284"/>
                  <a:pt x="1305757" y="430284"/>
                </a:cubicBezTo>
                <a:lnTo>
                  <a:pt x="43028" y="430284"/>
                </a:lnTo>
                <a:cubicBezTo>
                  <a:pt x="19264" y="430284"/>
                  <a:pt x="0" y="411020"/>
                  <a:pt x="0" y="387256"/>
                </a:cubicBezTo>
                <a:lnTo>
                  <a:pt x="0" y="43028"/>
                </a:lnTo>
                <a:close/>
              </a:path>
            </a:pathLst>
          </a:custGeom>
        </p:spPr>
        <p:style>
          <a:lnRef idx="2">
            <a:schemeClr val="accent1"/>
          </a:lnRef>
          <a:fillRef idx="1">
            <a:schemeClr val="lt1"/>
          </a:fillRef>
          <a:effectRef idx="0">
            <a:schemeClr val="accent1"/>
          </a:effectRef>
          <a:fontRef idx="minor">
            <a:schemeClr val="dk1"/>
          </a:fontRef>
        </p:style>
        <p:txBody>
          <a:bodyPr spcFirstLastPara="0" vert="horz" wrap="square" lIns="23398" tIns="23398" rIns="23398" bIns="23398" numCol="1" spcCol="1270" anchor="ctr" anchorCtr="0">
            <a:noAutofit/>
          </a:bodyPr>
          <a:lstStyle/>
          <a:p>
            <a:pPr algn="ctr" defTabSz="755650">
              <a:lnSpc>
                <a:spcPct val="90000"/>
              </a:lnSpc>
              <a:spcBef>
                <a:spcPct val="0"/>
              </a:spcBef>
              <a:spcAft>
                <a:spcPct val="35000"/>
              </a:spcAft>
            </a:pPr>
            <a:r>
              <a:rPr lang="da-DK" sz="1700" dirty="0"/>
              <a:t>Vurdering, begrebsanalyse  o.l.</a:t>
            </a:r>
          </a:p>
        </p:txBody>
      </p:sp>
      <p:sp>
        <p:nvSpPr>
          <p:cNvPr id="23" name="Kombinationstegning 26"/>
          <p:cNvSpPr/>
          <p:nvPr/>
        </p:nvSpPr>
        <p:spPr>
          <a:xfrm rot="2279613" flipV="1">
            <a:off x="6162958" y="5380576"/>
            <a:ext cx="1031899" cy="45719"/>
          </a:xfrm>
          <a:custGeom>
            <a:avLst/>
            <a:gdLst>
              <a:gd name="connsiteX0" fmla="*/ 0 w 887663"/>
              <a:gd name="connsiteY0" fmla="*/ 13688 h 27377"/>
              <a:gd name="connsiteX1" fmla="*/ 887663 w 887663"/>
              <a:gd name="connsiteY1" fmla="*/ 13688 h 27377"/>
            </a:gdLst>
            <a:ahLst/>
            <a:cxnLst>
              <a:cxn ang="0">
                <a:pos x="connsiteX0" y="connsiteY0"/>
              </a:cxn>
              <a:cxn ang="0">
                <a:pos x="connsiteX1" y="connsiteY1"/>
              </a:cxn>
            </a:cxnLst>
            <a:rect l="l" t="t" r="r" b="b"/>
            <a:pathLst>
              <a:path w="887663" h="27377">
                <a:moveTo>
                  <a:pt x="0" y="13688"/>
                </a:moveTo>
                <a:lnTo>
                  <a:pt x="887663" y="13688"/>
                </a:lnTo>
              </a:path>
            </a:pathLst>
          </a:custGeom>
          <a:noFill/>
          <a:ln>
            <a:solidFill>
              <a:schemeClr val="tx1"/>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434340" tIns="-8505" rIns="434339" bIns="-8502" numCol="1" spcCol="1270" anchor="ctr" anchorCtr="0">
            <a:noAutofit/>
          </a:bodyPr>
          <a:lstStyle/>
          <a:p>
            <a:pPr algn="ctr" defTabSz="222250">
              <a:lnSpc>
                <a:spcPct val="90000"/>
              </a:lnSpc>
              <a:spcBef>
                <a:spcPct val="0"/>
              </a:spcBef>
              <a:spcAft>
                <a:spcPct val="35000"/>
              </a:spcAft>
            </a:pPr>
            <a:endParaRPr lang="da-DK" sz="500" dirty="0"/>
          </a:p>
        </p:txBody>
      </p:sp>
      <p:sp>
        <p:nvSpPr>
          <p:cNvPr id="24" name="Kombinationstegning 27"/>
          <p:cNvSpPr/>
          <p:nvPr/>
        </p:nvSpPr>
        <p:spPr>
          <a:xfrm>
            <a:off x="7098108" y="5409904"/>
            <a:ext cx="3122707" cy="527543"/>
          </a:xfrm>
          <a:custGeom>
            <a:avLst/>
            <a:gdLst>
              <a:gd name="connsiteX0" fmla="*/ 0 w 1917883"/>
              <a:gd name="connsiteY0" fmla="*/ 38418 h 384178"/>
              <a:gd name="connsiteX1" fmla="*/ 38418 w 1917883"/>
              <a:gd name="connsiteY1" fmla="*/ 0 h 384178"/>
              <a:gd name="connsiteX2" fmla="*/ 1879465 w 1917883"/>
              <a:gd name="connsiteY2" fmla="*/ 0 h 384178"/>
              <a:gd name="connsiteX3" fmla="*/ 1917883 w 1917883"/>
              <a:gd name="connsiteY3" fmla="*/ 38418 h 384178"/>
              <a:gd name="connsiteX4" fmla="*/ 1917883 w 1917883"/>
              <a:gd name="connsiteY4" fmla="*/ 345760 h 384178"/>
              <a:gd name="connsiteX5" fmla="*/ 1879465 w 1917883"/>
              <a:gd name="connsiteY5" fmla="*/ 384178 h 384178"/>
              <a:gd name="connsiteX6" fmla="*/ 38418 w 1917883"/>
              <a:gd name="connsiteY6" fmla="*/ 384178 h 384178"/>
              <a:gd name="connsiteX7" fmla="*/ 0 w 1917883"/>
              <a:gd name="connsiteY7" fmla="*/ 345760 h 384178"/>
              <a:gd name="connsiteX8" fmla="*/ 0 w 1917883"/>
              <a:gd name="connsiteY8" fmla="*/ 38418 h 38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7883" h="384178">
                <a:moveTo>
                  <a:pt x="0" y="38418"/>
                </a:moveTo>
                <a:cubicBezTo>
                  <a:pt x="0" y="17200"/>
                  <a:pt x="17200" y="0"/>
                  <a:pt x="38418" y="0"/>
                </a:cubicBezTo>
                <a:lnTo>
                  <a:pt x="1879465" y="0"/>
                </a:lnTo>
                <a:cubicBezTo>
                  <a:pt x="1900683" y="0"/>
                  <a:pt x="1917883" y="17200"/>
                  <a:pt x="1917883" y="38418"/>
                </a:cubicBezTo>
                <a:lnTo>
                  <a:pt x="1917883" y="345760"/>
                </a:lnTo>
                <a:cubicBezTo>
                  <a:pt x="1917883" y="366978"/>
                  <a:pt x="1900683" y="384178"/>
                  <a:pt x="1879465" y="384178"/>
                </a:cubicBezTo>
                <a:lnTo>
                  <a:pt x="38418" y="384178"/>
                </a:lnTo>
                <a:cubicBezTo>
                  <a:pt x="17200" y="384178"/>
                  <a:pt x="0" y="366978"/>
                  <a:pt x="0" y="345760"/>
                </a:cubicBezTo>
                <a:lnTo>
                  <a:pt x="0" y="38418"/>
                </a:lnTo>
                <a:close/>
              </a:path>
            </a:pathLst>
          </a:custGeom>
        </p:spPr>
        <p:style>
          <a:lnRef idx="2">
            <a:schemeClr val="accent1"/>
          </a:lnRef>
          <a:fillRef idx="1">
            <a:schemeClr val="lt1"/>
          </a:fillRef>
          <a:effectRef idx="0">
            <a:schemeClr val="accent1"/>
          </a:effectRef>
          <a:fontRef idx="minor">
            <a:schemeClr val="dk1"/>
          </a:fontRef>
        </p:style>
        <p:txBody>
          <a:bodyPr spcFirstLastPara="0" vert="horz" wrap="square" lIns="22047" tIns="22047" rIns="22047" bIns="22047" numCol="1" spcCol="1270" anchor="ctr" anchorCtr="0">
            <a:noAutofit/>
          </a:bodyPr>
          <a:lstStyle/>
          <a:p>
            <a:pPr algn="ctr" defTabSz="755650">
              <a:lnSpc>
                <a:spcPct val="90000"/>
              </a:lnSpc>
              <a:spcBef>
                <a:spcPct val="0"/>
              </a:spcBef>
              <a:spcAft>
                <a:spcPct val="35000"/>
              </a:spcAft>
            </a:pPr>
            <a:r>
              <a:rPr lang="da-DK" sz="1700" dirty="0"/>
              <a:t>Udredning  af eksempel </a:t>
            </a:r>
            <a:r>
              <a:rPr lang="da-DK" sz="1600" dirty="0"/>
              <a:t>(deduktion fra teori)</a:t>
            </a:r>
          </a:p>
        </p:txBody>
      </p:sp>
      <p:sp>
        <p:nvSpPr>
          <p:cNvPr id="25" name="Kombinationstegning 28"/>
          <p:cNvSpPr/>
          <p:nvPr/>
        </p:nvSpPr>
        <p:spPr>
          <a:xfrm rot="3196703" flipV="1">
            <a:off x="5977842" y="5662527"/>
            <a:ext cx="1363474" cy="45719"/>
          </a:xfrm>
          <a:custGeom>
            <a:avLst/>
            <a:gdLst>
              <a:gd name="connsiteX0" fmla="*/ 0 w 1189760"/>
              <a:gd name="connsiteY0" fmla="*/ 13688 h 27377"/>
              <a:gd name="connsiteX1" fmla="*/ 1189760 w 1189760"/>
              <a:gd name="connsiteY1" fmla="*/ 13688 h 27377"/>
            </a:gdLst>
            <a:ahLst/>
            <a:cxnLst>
              <a:cxn ang="0">
                <a:pos x="connsiteX0" y="connsiteY0"/>
              </a:cxn>
              <a:cxn ang="0">
                <a:pos x="connsiteX1" y="connsiteY1"/>
              </a:cxn>
            </a:cxnLst>
            <a:rect l="l" t="t" r="r" b="b"/>
            <a:pathLst>
              <a:path w="1189760" h="27377">
                <a:moveTo>
                  <a:pt x="0" y="13688"/>
                </a:moveTo>
                <a:lnTo>
                  <a:pt x="1189760" y="13688"/>
                </a:lnTo>
              </a:path>
            </a:pathLst>
          </a:custGeom>
          <a:noFill/>
          <a:ln>
            <a:solidFill>
              <a:schemeClr val="tx1"/>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577836" tIns="-16057" rIns="577836" bIns="-16055" numCol="1" spcCol="1270" anchor="ctr" anchorCtr="0">
            <a:noAutofit/>
          </a:bodyPr>
          <a:lstStyle/>
          <a:p>
            <a:pPr algn="ctr" defTabSz="222250">
              <a:lnSpc>
                <a:spcPct val="90000"/>
              </a:lnSpc>
              <a:spcBef>
                <a:spcPct val="0"/>
              </a:spcBef>
              <a:spcAft>
                <a:spcPct val="35000"/>
              </a:spcAft>
            </a:pPr>
            <a:endParaRPr lang="da-DK" sz="500" dirty="0"/>
          </a:p>
        </p:txBody>
      </p:sp>
      <p:sp>
        <p:nvSpPr>
          <p:cNvPr id="26" name="Kombinationstegning 29"/>
          <p:cNvSpPr/>
          <p:nvPr/>
        </p:nvSpPr>
        <p:spPr>
          <a:xfrm>
            <a:off x="7093101" y="6068452"/>
            <a:ext cx="3122707" cy="385983"/>
          </a:xfrm>
          <a:custGeom>
            <a:avLst/>
            <a:gdLst>
              <a:gd name="connsiteX0" fmla="*/ 0 w 1963479"/>
              <a:gd name="connsiteY0" fmla="*/ 28979 h 289793"/>
              <a:gd name="connsiteX1" fmla="*/ 28979 w 1963479"/>
              <a:gd name="connsiteY1" fmla="*/ 0 h 289793"/>
              <a:gd name="connsiteX2" fmla="*/ 1934500 w 1963479"/>
              <a:gd name="connsiteY2" fmla="*/ 0 h 289793"/>
              <a:gd name="connsiteX3" fmla="*/ 1963479 w 1963479"/>
              <a:gd name="connsiteY3" fmla="*/ 28979 h 289793"/>
              <a:gd name="connsiteX4" fmla="*/ 1963479 w 1963479"/>
              <a:gd name="connsiteY4" fmla="*/ 260814 h 289793"/>
              <a:gd name="connsiteX5" fmla="*/ 1934500 w 1963479"/>
              <a:gd name="connsiteY5" fmla="*/ 289793 h 289793"/>
              <a:gd name="connsiteX6" fmla="*/ 28979 w 1963479"/>
              <a:gd name="connsiteY6" fmla="*/ 289793 h 289793"/>
              <a:gd name="connsiteX7" fmla="*/ 0 w 1963479"/>
              <a:gd name="connsiteY7" fmla="*/ 260814 h 289793"/>
              <a:gd name="connsiteX8" fmla="*/ 0 w 1963479"/>
              <a:gd name="connsiteY8" fmla="*/ 28979 h 289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3479" h="289793">
                <a:moveTo>
                  <a:pt x="0" y="28979"/>
                </a:moveTo>
                <a:cubicBezTo>
                  <a:pt x="0" y="12974"/>
                  <a:pt x="12974" y="0"/>
                  <a:pt x="28979" y="0"/>
                </a:cubicBezTo>
                <a:lnTo>
                  <a:pt x="1934500" y="0"/>
                </a:lnTo>
                <a:cubicBezTo>
                  <a:pt x="1950505" y="0"/>
                  <a:pt x="1963479" y="12974"/>
                  <a:pt x="1963479" y="28979"/>
                </a:cubicBezTo>
                <a:lnTo>
                  <a:pt x="1963479" y="260814"/>
                </a:lnTo>
                <a:cubicBezTo>
                  <a:pt x="1963479" y="276819"/>
                  <a:pt x="1950505" y="289793"/>
                  <a:pt x="1934500" y="289793"/>
                </a:cubicBezTo>
                <a:lnTo>
                  <a:pt x="28979" y="289793"/>
                </a:lnTo>
                <a:cubicBezTo>
                  <a:pt x="12974" y="289793"/>
                  <a:pt x="0" y="276819"/>
                  <a:pt x="0" y="260814"/>
                </a:cubicBezTo>
                <a:lnTo>
                  <a:pt x="0" y="28979"/>
                </a:lnTo>
                <a:close/>
              </a:path>
            </a:pathLst>
          </a:custGeom>
        </p:spPr>
        <p:style>
          <a:lnRef idx="2">
            <a:schemeClr val="accent1"/>
          </a:lnRef>
          <a:fillRef idx="1">
            <a:schemeClr val="lt1"/>
          </a:fillRef>
          <a:effectRef idx="0">
            <a:schemeClr val="accent1"/>
          </a:effectRef>
          <a:fontRef idx="minor">
            <a:schemeClr val="dk1"/>
          </a:fontRef>
        </p:style>
        <p:txBody>
          <a:bodyPr spcFirstLastPara="0" vert="horz" wrap="square" lIns="19283" tIns="19283" rIns="19283" bIns="19283" numCol="1" spcCol="1270" anchor="ctr" anchorCtr="0">
            <a:noAutofit/>
          </a:bodyPr>
          <a:lstStyle/>
          <a:p>
            <a:pPr algn="ctr" defTabSz="755650">
              <a:lnSpc>
                <a:spcPct val="90000"/>
              </a:lnSpc>
              <a:spcBef>
                <a:spcPct val="0"/>
              </a:spcBef>
              <a:spcAft>
                <a:spcPct val="35000"/>
              </a:spcAft>
            </a:pPr>
            <a:r>
              <a:rPr lang="da-DK" sz="1700" dirty="0"/>
              <a:t>Matematisk modellering</a:t>
            </a:r>
          </a:p>
        </p:txBody>
      </p:sp>
    </p:spTree>
    <p:extLst>
      <p:ext uri="{BB962C8B-B14F-4D97-AF65-F5344CB8AC3E}">
        <p14:creationId xmlns:p14="http://schemas.microsoft.com/office/powerpoint/2010/main" val="27587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965430" y="629268"/>
            <a:ext cx="6586491" cy="1286160"/>
          </a:xfrm>
        </p:spPr>
        <p:txBody>
          <a:bodyPr anchor="b">
            <a:normAutofit/>
          </a:bodyPr>
          <a:lstStyle/>
          <a:p>
            <a:r>
              <a:rPr lang="da-DK" dirty="0"/>
              <a:t>3. Hvorfor gøre det sådan?</a:t>
            </a:r>
          </a:p>
        </p:txBody>
      </p:sp>
      <p:sp>
        <p:nvSpPr>
          <p:cNvPr id="3" name="Pladsholder til indhold 2"/>
          <p:cNvSpPr>
            <a:spLocks noGrp="1"/>
          </p:cNvSpPr>
          <p:nvPr>
            <p:ph idx="1"/>
          </p:nvPr>
        </p:nvSpPr>
        <p:spPr>
          <a:xfrm>
            <a:off x="4965431" y="2438400"/>
            <a:ext cx="6586489" cy="3785419"/>
          </a:xfrm>
        </p:spPr>
        <p:txBody>
          <a:bodyPr>
            <a:normAutofit/>
          </a:bodyPr>
          <a:lstStyle/>
          <a:p>
            <a:pPr marL="0" indent="0">
              <a:buNone/>
            </a:pPr>
            <a:r>
              <a:rPr lang="da-DK" sz="1700" i="1" dirty="0"/>
              <a:t>Altså: overordnede overvejelser om metodens anvendelsesområde!</a:t>
            </a:r>
          </a:p>
          <a:p>
            <a:endParaRPr lang="da-DK" sz="1700" dirty="0"/>
          </a:p>
          <a:p>
            <a:r>
              <a:rPr lang="da-DK" sz="1700" dirty="0"/>
              <a:t>Hvad er din metodes anvendelsesområde? </a:t>
            </a:r>
          </a:p>
          <a:p>
            <a:r>
              <a:rPr lang="da-DK" sz="1700" dirty="0"/>
              <a:t>Ligger dit spørgsmål inden for metodens anvendelsesområde?</a:t>
            </a:r>
          </a:p>
          <a:p>
            <a:r>
              <a:rPr lang="da-DK" sz="1700" dirty="0"/>
              <a:t>Hvilke typer viden har du brug for? </a:t>
            </a:r>
          </a:p>
          <a:p>
            <a:pPr lvl="1">
              <a:buFont typeface="Arial" panose="020B0604020202020204" pitchFamily="34" charset="0"/>
              <a:buChar char="•"/>
            </a:pPr>
            <a:r>
              <a:rPr lang="da-DK" sz="1700" dirty="0"/>
              <a:t>Fortolkning af meningssammenhæng (hermeneutiske metoder)</a:t>
            </a:r>
          </a:p>
          <a:p>
            <a:pPr lvl="1">
              <a:buFont typeface="Arial" panose="020B0604020202020204" pitchFamily="34" charset="0"/>
              <a:buChar char="•"/>
            </a:pPr>
            <a:r>
              <a:rPr lang="da-DK" sz="1700" dirty="0"/>
              <a:t>Beskrivelser af kendsgerninger (kvalitative og kvantitative data)</a:t>
            </a:r>
          </a:p>
          <a:p>
            <a:pPr lvl="1">
              <a:buFont typeface="Arial" panose="020B0604020202020204" pitchFamily="34" charset="0"/>
              <a:buChar char="•"/>
            </a:pPr>
            <a:r>
              <a:rPr lang="da-DK" sz="1700" dirty="0"/>
              <a:t>Forklaringer på kendsgerninger (fx årsagssammenhænge, strukturer)</a:t>
            </a:r>
          </a:p>
          <a:p>
            <a:pPr lvl="1">
              <a:buFont typeface="Arial" panose="020B0604020202020204" pitchFamily="34" charset="0"/>
              <a:buChar char="•"/>
            </a:pPr>
            <a:r>
              <a:rPr lang="da-DK" sz="1700" dirty="0"/>
              <a:t>Vurdering (fx af et etisk eller hypotetisk forhold)</a:t>
            </a:r>
          </a:p>
          <a:p>
            <a:endParaRPr lang="da-DK" sz="1700" dirty="0"/>
          </a:p>
          <a:p>
            <a:endParaRPr lang="da-DK" sz="1700" dirty="0"/>
          </a:p>
        </p:txBody>
      </p:sp>
      <p:pic>
        <p:nvPicPr>
          <p:cNvPr id="5" name="Picture 4" descr="Mange spørgsmålstegn på sort baggrund">
            <a:extLst>
              <a:ext uri="{FF2B5EF4-FFF2-40B4-BE49-F238E27FC236}">
                <a16:creationId xmlns:a16="http://schemas.microsoft.com/office/drawing/2014/main" id="{4CC88D7B-F448-01B0-0719-1AA392B6FB46}"/>
              </a:ext>
            </a:extLst>
          </p:cNvPr>
          <p:cNvPicPr>
            <a:picLocks noChangeAspect="1"/>
          </p:cNvPicPr>
          <p:nvPr/>
        </p:nvPicPr>
        <p:blipFill rotWithShape="1">
          <a:blip r:embed="rId2"/>
          <a:srcRect l="58767" r="2" b="2"/>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0170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965430" y="629268"/>
            <a:ext cx="6586491" cy="1286160"/>
          </a:xfrm>
        </p:spPr>
        <p:txBody>
          <a:bodyPr anchor="b">
            <a:normAutofit/>
          </a:bodyPr>
          <a:lstStyle/>
          <a:p>
            <a:r>
              <a:rPr lang="da-DK"/>
              <a:t>4. Hvad kan gå galt?</a:t>
            </a:r>
            <a:endParaRPr lang="da-DK" dirty="0"/>
          </a:p>
        </p:txBody>
      </p:sp>
      <p:sp>
        <p:nvSpPr>
          <p:cNvPr id="3" name="Pladsholder til indhold 2"/>
          <p:cNvSpPr>
            <a:spLocks noGrp="1"/>
          </p:cNvSpPr>
          <p:nvPr>
            <p:ph idx="1"/>
          </p:nvPr>
        </p:nvSpPr>
        <p:spPr>
          <a:xfrm>
            <a:off x="4965431" y="2438400"/>
            <a:ext cx="6586489" cy="3785419"/>
          </a:xfrm>
        </p:spPr>
        <p:txBody>
          <a:bodyPr>
            <a:normAutofit/>
          </a:bodyPr>
          <a:lstStyle/>
          <a:p>
            <a:pPr marL="0" indent="0">
              <a:buNone/>
            </a:pPr>
            <a:r>
              <a:rPr lang="da-DK" sz="1400" i="1" dirty="0"/>
              <a:t>Giv en formulering af de svagheder, der er ved de metoder, </a:t>
            </a:r>
            <a:br>
              <a:rPr lang="da-DK" sz="1400" i="1" dirty="0"/>
            </a:br>
            <a:r>
              <a:rPr lang="da-DK" sz="1400" i="1" dirty="0"/>
              <a:t>som du vil undersøge dit spørgsmål med.</a:t>
            </a:r>
            <a:br>
              <a:rPr lang="da-DK" sz="1400" i="1" dirty="0"/>
            </a:br>
            <a:endParaRPr lang="da-DK" sz="1400" i="1" dirty="0"/>
          </a:p>
          <a:p>
            <a:pPr marL="0" indent="0">
              <a:buNone/>
            </a:pPr>
            <a:r>
              <a:rPr lang="da-DK" sz="1400" b="1" dirty="0"/>
              <a:t>Dels overordnede fejlkilder:</a:t>
            </a:r>
          </a:p>
          <a:p>
            <a:r>
              <a:rPr lang="da-DK" sz="1400" dirty="0"/>
              <a:t>Dvs. </a:t>
            </a:r>
            <a:r>
              <a:rPr lang="da-DK" sz="1400" dirty="0" err="1"/>
              <a:t>teoriladethed</a:t>
            </a:r>
            <a:r>
              <a:rPr lang="da-DK" sz="1400" dirty="0"/>
              <a:t>, forforståelse, manglende repræsentativitet, bekræftelsesbias, utilstrækkelig information</a:t>
            </a:r>
          </a:p>
          <a:p>
            <a:endParaRPr lang="da-DK" sz="1400" dirty="0"/>
          </a:p>
          <a:p>
            <a:pPr marL="0" indent="0">
              <a:buNone/>
            </a:pPr>
            <a:r>
              <a:rPr lang="da-DK" sz="1400" b="1" dirty="0"/>
              <a:t>Dels fejlkilder forbundet specifikt med bestemte metoder, fx:</a:t>
            </a:r>
          </a:p>
          <a:p>
            <a:r>
              <a:rPr lang="da-DK" sz="1400" dirty="0"/>
              <a:t>Betydningen af luftmodstand i forhold til bestemmelse af tyngdeaccelerationen</a:t>
            </a:r>
          </a:p>
          <a:p>
            <a:r>
              <a:rPr lang="da-DK" sz="1400" dirty="0"/>
              <a:t>Kemiske stoffers manglende renhed</a:t>
            </a:r>
          </a:p>
          <a:p>
            <a:r>
              <a:rPr lang="da-DK" sz="1400" dirty="0"/>
              <a:t>Den specifikke retning af en historisk kildes </a:t>
            </a:r>
            <a:r>
              <a:rPr lang="da-DK" sz="1400" dirty="0" err="1"/>
              <a:t>tendentiøsitet</a:t>
            </a:r>
            <a:endParaRPr lang="da-DK" sz="1400" dirty="0"/>
          </a:p>
          <a:p>
            <a:r>
              <a:rPr lang="da-DK" sz="1400" dirty="0"/>
              <a:t>Årsager til lav svarprocent  i spørgeskemaundersøgelse</a:t>
            </a:r>
          </a:p>
        </p:txBody>
      </p:sp>
      <p:pic>
        <p:nvPicPr>
          <p:cNvPr id="5" name="Picture 4" descr="Mange spørgsmålstegn på sort baggrund">
            <a:extLst>
              <a:ext uri="{FF2B5EF4-FFF2-40B4-BE49-F238E27FC236}">
                <a16:creationId xmlns:a16="http://schemas.microsoft.com/office/drawing/2014/main" id="{4CC88D7B-F448-01B0-0719-1AA392B6FB46}"/>
              </a:ext>
            </a:extLst>
          </p:cNvPr>
          <p:cNvPicPr>
            <a:picLocks noChangeAspect="1"/>
          </p:cNvPicPr>
          <p:nvPr/>
        </p:nvPicPr>
        <p:blipFill rotWithShape="1">
          <a:blip r:embed="rId2"/>
          <a:srcRect l="58767" r="2" b="2"/>
          <a:stretch/>
        </p:blipFill>
        <p:spPr>
          <a:xfrm>
            <a:off x="20" y="10"/>
            <a:ext cx="4635571" cy="6857990"/>
          </a:xfrm>
          <a:prstGeom prst="rect">
            <a:avLst/>
          </a:prstGeom>
          <a:effectLst/>
        </p:spPr>
      </p:pic>
      <p:cxnSp>
        <p:nvCxnSpPr>
          <p:cNvPr id="16" name="Straight Connector 13">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6882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368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965430" y="629268"/>
            <a:ext cx="6586491" cy="1286160"/>
          </a:xfrm>
        </p:spPr>
        <p:txBody>
          <a:bodyPr anchor="b">
            <a:normAutofit/>
          </a:bodyPr>
          <a:lstStyle/>
          <a:p>
            <a:r>
              <a:rPr lang="da-DK"/>
              <a:t>Tjekliste til køreplanen</a:t>
            </a:r>
          </a:p>
        </p:txBody>
      </p:sp>
      <p:pic>
        <p:nvPicPr>
          <p:cNvPr id="7" name="Picture 6" descr="Et billede, der indeholder scene, vej, motorvej&#10;&#10;Automatisk genereret beskrivelse">
            <a:extLst>
              <a:ext uri="{FF2B5EF4-FFF2-40B4-BE49-F238E27FC236}">
                <a16:creationId xmlns:a16="http://schemas.microsoft.com/office/drawing/2014/main" id="{00640328-4EDA-8697-7E12-DB1E477E707A}"/>
              </a:ext>
            </a:extLst>
          </p:cNvPr>
          <p:cNvPicPr>
            <a:picLocks noChangeAspect="1"/>
          </p:cNvPicPr>
          <p:nvPr/>
        </p:nvPicPr>
        <p:blipFill rotWithShape="1">
          <a:blip r:embed="rId2"/>
          <a:srcRect l="12722" r="46722"/>
          <a:stretch/>
        </p:blipFill>
        <p:spPr>
          <a:xfrm>
            <a:off x="20" y="10"/>
            <a:ext cx="4635571" cy="6857990"/>
          </a:xfrm>
          <a:prstGeom prst="rect">
            <a:avLst/>
          </a:prstGeom>
          <a:effectLst/>
        </p:spPr>
      </p:pic>
      <p:cxnSp>
        <p:nvCxnSpPr>
          <p:cNvPr id="11"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4B8F99"/>
            </a:solidFill>
          </a:ln>
        </p:spPr>
        <p:style>
          <a:lnRef idx="1">
            <a:schemeClr val="accent1"/>
          </a:lnRef>
          <a:fillRef idx="0">
            <a:schemeClr val="accent1"/>
          </a:fillRef>
          <a:effectRef idx="0">
            <a:schemeClr val="accent1"/>
          </a:effectRef>
          <a:fontRef idx="minor">
            <a:schemeClr val="tx1"/>
          </a:fontRef>
        </p:style>
      </p:cxnSp>
      <p:graphicFrame>
        <p:nvGraphicFramePr>
          <p:cNvPr id="5" name="Pladsholder til indhold 2">
            <a:extLst>
              <a:ext uri="{FF2B5EF4-FFF2-40B4-BE49-F238E27FC236}">
                <a16:creationId xmlns:a16="http://schemas.microsoft.com/office/drawing/2014/main" id="{509A45F0-079C-10DD-B1F0-5169999A74E6}"/>
              </a:ext>
            </a:extLst>
          </p:cNvPr>
          <p:cNvGraphicFramePr>
            <a:graphicFrameLocks noGrp="1"/>
          </p:cNvGraphicFramePr>
          <p:nvPr>
            <p:ph idx="1"/>
            <p:extLst>
              <p:ext uri="{D42A27DB-BD31-4B8C-83A1-F6EECF244321}">
                <p14:modId xmlns:p14="http://schemas.microsoft.com/office/powerpoint/2010/main" val="3107870859"/>
              </p:ext>
            </p:extLst>
          </p:nvPr>
        </p:nvGraphicFramePr>
        <p:xfrm>
          <a:off x="4965431" y="2438400"/>
          <a:ext cx="6586489" cy="37854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5599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E02C8-0D69-40D0-AD3C-9E0B16465586}"/>
              </a:ext>
            </a:extLst>
          </p:cNvPr>
          <p:cNvSpPr>
            <a:spLocks noGrp="1"/>
          </p:cNvSpPr>
          <p:nvPr>
            <p:ph type="title"/>
          </p:nvPr>
        </p:nvSpPr>
        <p:spPr>
          <a:xfrm>
            <a:off x="648929" y="629266"/>
            <a:ext cx="3505495" cy="1622321"/>
          </a:xfrm>
        </p:spPr>
        <p:txBody>
          <a:bodyPr>
            <a:normAutofit/>
          </a:bodyPr>
          <a:lstStyle/>
          <a:p>
            <a:r>
              <a:rPr lang="da-DK" dirty="0"/>
              <a:t>Matematisk metode</a:t>
            </a:r>
          </a:p>
        </p:txBody>
      </p:sp>
      <p:sp>
        <p:nvSpPr>
          <p:cNvPr id="3" name="Content Placeholder 2">
            <a:extLst>
              <a:ext uri="{FF2B5EF4-FFF2-40B4-BE49-F238E27FC236}">
                <a16:creationId xmlns:a16="http://schemas.microsoft.com/office/drawing/2014/main" id="{35CDC73D-4404-4B02-803F-AAD6F3F75FEC}"/>
              </a:ext>
            </a:extLst>
          </p:cNvPr>
          <p:cNvSpPr>
            <a:spLocks noGrp="1"/>
          </p:cNvSpPr>
          <p:nvPr>
            <p:ph idx="1"/>
          </p:nvPr>
        </p:nvSpPr>
        <p:spPr>
          <a:xfrm>
            <a:off x="648931" y="2438400"/>
            <a:ext cx="3505494" cy="3785419"/>
          </a:xfrm>
        </p:spPr>
        <p:txBody>
          <a:bodyPr>
            <a:normAutofit/>
          </a:bodyPr>
          <a:lstStyle/>
          <a:p>
            <a:pPr marL="0" indent="0">
              <a:buNone/>
            </a:pPr>
            <a:r>
              <a:rPr lang="da-DK" sz="2000"/>
              <a:t>Ren matematisk</a:t>
            </a:r>
          </a:p>
          <a:p>
            <a:r>
              <a:rPr lang="da-DK" sz="2000"/>
              <a:t>Axiomatisk-deduktiv metode – aksiomer, definitioner og sætninger</a:t>
            </a:r>
          </a:p>
        </p:txBody>
      </p:sp>
      <p:sp>
        <p:nvSpPr>
          <p:cNvPr id="11" name="Rectangle 10">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A37E2B1-13FB-4A6E-8049-1BA92743E3E7}"/>
              </a:ext>
            </a:extLst>
          </p:cNvPr>
          <p:cNvPicPr>
            <a:picLocks noChangeAspect="1"/>
          </p:cNvPicPr>
          <p:nvPr/>
        </p:nvPicPr>
        <p:blipFill>
          <a:blip r:embed="rId3"/>
          <a:stretch>
            <a:fillRect/>
          </a:stretch>
        </p:blipFill>
        <p:spPr>
          <a:xfrm>
            <a:off x="5818341" y="807593"/>
            <a:ext cx="5030302" cy="5416226"/>
          </a:xfrm>
          <a:prstGeom prst="rect">
            <a:avLst/>
          </a:prstGeom>
          <a:effectLst/>
        </p:spPr>
      </p:pic>
    </p:spTree>
    <p:extLst>
      <p:ext uri="{BB962C8B-B14F-4D97-AF65-F5344CB8AC3E}">
        <p14:creationId xmlns:p14="http://schemas.microsoft.com/office/powerpoint/2010/main" val="588976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9899462-FC16-43B0-966B-FCA263450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93775" y="478232"/>
            <a:ext cx="5809306" cy="5918673"/>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FE02C8-0D69-40D0-AD3C-9E0B16465586}"/>
              </a:ext>
            </a:extLst>
          </p:cNvPr>
          <p:cNvSpPr>
            <a:spLocks noGrp="1"/>
          </p:cNvSpPr>
          <p:nvPr>
            <p:ph type="title"/>
          </p:nvPr>
        </p:nvSpPr>
        <p:spPr>
          <a:xfrm>
            <a:off x="947446" y="1053711"/>
            <a:ext cx="4933490" cy="1424446"/>
          </a:xfrm>
        </p:spPr>
        <p:txBody>
          <a:bodyPr>
            <a:normAutofit/>
          </a:bodyPr>
          <a:lstStyle/>
          <a:p>
            <a:r>
              <a:rPr lang="da-DK" sz="4000">
                <a:solidFill>
                  <a:srgbClr val="FFFFFF"/>
                </a:solidFill>
              </a:rPr>
              <a:t>Matematisk metode II</a:t>
            </a:r>
          </a:p>
        </p:txBody>
      </p:sp>
      <p:cxnSp>
        <p:nvCxnSpPr>
          <p:cNvPr id="15" name="Straight Connector 14">
            <a:extLst>
              <a:ext uri="{FF2B5EF4-FFF2-40B4-BE49-F238E27FC236}">
                <a16:creationId xmlns:a16="http://schemas.microsoft.com/office/drawing/2014/main" id="{AAFEA932-2DF1-410C-A00A-7A1E7DBF75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9782" y="2639023"/>
            <a:ext cx="4800600"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5CDC73D-4404-4B02-803F-AAD6F3F75FEC}"/>
              </a:ext>
            </a:extLst>
          </p:cNvPr>
          <p:cNvSpPr>
            <a:spLocks noGrp="1"/>
          </p:cNvSpPr>
          <p:nvPr>
            <p:ph idx="1"/>
          </p:nvPr>
        </p:nvSpPr>
        <p:spPr>
          <a:xfrm>
            <a:off x="947447" y="2799889"/>
            <a:ext cx="4933490" cy="2987543"/>
          </a:xfrm>
        </p:spPr>
        <p:txBody>
          <a:bodyPr anchor="t">
            <a:normAutofit/>
          </a:bodyPr>
          <a:lstStyle/>
          <a:p>
            <a:pPr marL="0" indent="0">
              <a:buNone/>
            </a:pPr>
            <a:r>
              <a:rPr lang="da-DK" sz="2200">
                <a:solidFill>
                  <a:srgbClr val="FFFFFF"/>
                </a:solidFill>
              </a:rPr>
              <a:t>Anvendt matematik</a:t>
            </a:r>
          </a:p>
          <a:p>
            <a:r>
              <a:rPr lang="da-DK" sz="2200">
                <a:solidFill>
                  <a:srgbClr val="FFFFFF"/>
                </a:solidFill>
              </a:rPr>
              <a:t>Matematiske modeller – tallene bruges til at beskrive virkeligheden</a:t>
            </a:r>
          </a:p>
          <a:p>
            <a:r>
              <a:rPr lang="da-DK" sz="2200">
                <a:solidFill>
                  <a:srgbClr val="FFFFFF"/>
                </a:solidFill>
              </a:rPr>
              <a:t>Eksempelvis:</a:t>
            </a:r>
          </a:p>
          <a:p>
            <a:pPr marL="457200" lvl="1" indent="0">
              <a:buNone/>
            </a:pPr>
            <a:r>
              <a:rPr lang="da-DK" sz="2200">
                <a:solidFill>
                  <a:srgbClr val="FFFFFF"/>
                </a:solidFill>
              </a:rPr>
              <a:t>Vækstmodeller</a:t>
            </a:r>
          </a:p>
          <a:p>
            <a:pPr marL="457200" lvl="1" indent="0">
              <a:buNone/>
            </a:pPr>
            <a:r>
              <a:rPr lang="da-DK" sz="2200">
                <a:solidFill>
                  <a:srgbClr val="FFFFFF"/>
                </a:solidFill>
              </a:rPr>
              <a:t>Geometriske modeller</a:t>
            </a:r>
          </a:p>
          <a:p>
            <a:pPr marL="457200" lvl="1" indent="0">
              <a:buNone/>
            </a:pPr>
            <a:r>
              <a:rPr lang="da-DK" sz="2200">
                <a:solidFill>
                  <a:srgbClr val="FFFFFF"/>
                </a:solidFill>
              </a:rPr>
              <a:t>Hypotesetest</a:t>
            </a:r>
          </a:p>
        </p:txBody>
      </p:sp>
      <p:pic>
        <p:nvPicPr>
          <p:cNvPr id="8" name="Picture 7">
            <a:extLst>
              <a:ext uri="{FF2B5EF4-FFF2-40B4-BE49-F238E27FC236}">
                <a16:creationId xmlns:a16="http://schemas.microsoft.com/office/drawing/2014/main" id="{A97916EE-4BDB-42A4-9074-073EEB45BBC9}"/>
              </a:ext>
            </a:extLst>
          </p:cNvPr>
          <p:cNvPicPr>
            <a:picLocks noChangeAspect="1"/>
          </p:cNvPicPr>
          <p:nvPr/>
        </p:nvPicPr>
        <p:blipFill>
          <a:blip r:embed="rId3"/>
          <a:stretch>
            <a:fillRect/>
          </a:stretch>
        </p:blipFill>
        <p:spPr>
          <a:xfrm>
            <a:off x="7203004" y="620402"/>
            <a:ext cx="4294937" cy="4037241"/>
          </a:xfrm>
          <a:prstGeom prst="rect">
            <a:avLst/>
          </a:prstGeom>
        </p:spPr>
      </p:pic>
      <p:pic>
        <p:nvPicPr>
          <p:cNvPr id="4" name="Billede 3">
            <a:extLst>
              <a:ext uri="{FF2B5EF4-FFF2-40B4-BE49-F238E27FC236}">
                <a16:creationId xmlns:a16="http://schemas.microsoft.com/office/drawing/2014/main" id="{939F4C23-C00B-491C-8853-32C9EE1A00E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089061" y="4732038"/>
            <a:ext cx="4408880" cy="1938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9188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9459F39A-913F-4797-9451-6C90B73E4110}"/>
              </a:ext>
            </a:extLst>
          </p:cNvPr>
          <p:cNvSpPr>
            <a:spLocks noGrp="1"/>
          </p:cNvSpPr>
          <p:nvPr>
            <p:ph type="title"/>
          </p:nvPr>
        </p:nvSpPr>
        <p:spPr>
          <a:xfrm>
            <a:off x="777240" y="731519"/>
            <a:ext cx="2845191" cy="3237579"/>
          </a:xfrm>
        </p:spPr>
        <p:txBody>
          <a:bodyPr>
            <a:normAutofit/>
          </a:bodyPr>
          <a:lstStyle/>
          <a:p>
            <a:r>
              <a:rPr lang="da-DK" sz="3500" dirty="0">
                <a:solidFill>
                  <a:srgbClr val="FFFFFF"/>
                </a:solidFill>
              </a:rPr>
              <a:t>Matematisk i SRP  sammenhæng</a:t>
            </a:r>
          </a:p>
        </p:txBody>
      </p:sp>
      <p:sp>
        <p:nvSpPr>
          <p:cNvPr id="23" name="Rectangle 2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5" name="Rectangle 24">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32C17BD-1DF8-4D79-B289-1D7351550F68}"/>
              </a:ext>
            </a:extLst>
          </p:cNvPr>
          <p:cNvSpPr>
            <a:spLocks noGrp="1"/>
          </p:cNvSpPr>
          <p:nvPr>
            <p:ph idx="1"/>
          </p:nvPr>
        </p:nvSpPr>
        <p:spPr>
          <a:xfrm>
            <a:off x="4379709" y="686862"/>
            <a:ext cx="7037591" cy="5475129"/>
          </a:xfrm>
        </p:spPr>
        <p:txBody>
          <a:bodyPr anchor="ctr">
            <a:normAutofit/>
          </a:bodyPr>
          <a:lstStyle/>
          <a:p>
            <a:pPr marL="0" indent="0">
              <a:buNone/>
            </a:pPr>
            <a:r>
              <a:rPr lang="da-DK" sz="2600" dirty="0"/>
              <a:t>Link til video om metoder og videnskabsteori i matematik</a:t>
            </a:r>
          </a:p>
          <a:p>
            <a:pPr lvl="1"/>
            <a:r>
              <a:rPr lang="da-DK" sz="2600" dirty="0">
                <a:hlinkClick r:id="rId2"/>
              </a:rPr>
              <a:t>SRP – Metoder og videnskabsteori i matematik - YouTube</a:t>
            </a:r>
            <a:r>
              <a:rPr lang="da-DK" sz="2600" dirty="0"/>
              <a:t> </a:t>
            </a:r>
          </a:p>
        </p:txBody>
      </p:sp>
    </p:spTree>
    <p:extLst>
      <p:ext uri="{BB962C8B-B14F-4D97-AF65-F5344CB8AC3E}">
        <p14:creationId xmlns:p14="http://schemas.microsoft.com/office/powerpoint/2010/main" val="1806922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2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B50EB11-9715-4220-B732-DBB37E5926C0}"/>
              </a:ext>
            </a:extLst>
          </p:cNvPr>
          <p:cNvSpPr>
            <a:spLocks noGrp="1"/>
          </p:cNvSpPr>
          <p:nvPr>
            <p:ph type="title"/>
          </p:nvPr>
        </p:nvSpPr>
        <p:spPr>
          <a:xfrm>
            <a:off x="524256" y="516804"/>
            <a:ext cx="6594189" cy="1625210"/>
          </a:xfrm>
        </p:spPr>
        <p:txBody>
          <a:bodyPr>
            <a:normAutofit/>
          </a:bodyPr>
          <a:lstStyle/>
          <a:p>
            <a:r>
              <a:rPr lang="da-DK">
                <a:solidFill>
                  <a:srgbClr val="FFFFFF"/>
                </a:solidFill>
              </a:rPr>
              <a:t>Matematisk viden</a:t>
            </a:r>
          </a:p>
        </p:txBody>
      </p:sp>
      <p:sp>
        <p:nvSpPr>
          <p:cNvPr id="40" name="Rectangle 30">
            <a:extLst>
              <a:ext uri="{FF2B5EF4-FFF2-40B4-BE49-F238E27FC236}">
                <a16:creationId xmlns:a16="http://schemas.microsoft.com/office/drawing/2014/main" id="{36D30126-6314-4A93-B27E-5C66CF781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4" y="2432305"/>
            <a:ext cx="7056669" cy="4102852"/>
          </a:xfrm>
          <a:prstGeom prst="rect">
            <a:avLst/>
          </a:prstGeom>
          <a:solidFill>
            <a:srgbClr val="7F7F7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7">
            <a:extLst>
              <a:ext uri="{FF2B5EF4-FFF2-40B4-BE49-F238E27FC236}">
                <a16:creationId xmlns:a16="http://schemas.microsoft.com/office/drawing/2014/main" id="{897D6CA0-1A2E-47F4-96A8-73F625E36FAE}"/>
              </a:ext>
            </a:extLst>
          </p:cNvPr>
          <p:cNvPicPr>
            <a:picLocks noChangeAspect="1"/>
          </p:cNvPicPr>
          <p:nvPr/>
        </p:nvPicPr>
        <p:blipFill>
          <a:blip r:embed="rId3"/>
          <a:stretch>
            <a:fillRect/>
          </a:stretch>
        </p:blipFill>
        <p:spPr>
          <a:xfrm>
            <a:off x="566744" y="2986801"/>
            <a:ext cx="6579910" cy="2993858"/>
          </a:xfrm>
          <a:prstGeom prst="rect">
            <a:avLst/>
          </a:prstGeom>
        </p:spPr>
      </p:pic>
      <p:sp>
        <p:nvSpPr>
          <p:cNvPr id="41" name="Rectangle 3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EF7B4A9-57AC-44E9-85B8-B3633885773D}"/>
              </a:ext>
            </a:extLst>
          </p:cNvPr>
          <p:cNvSpPr>
            <a:spLocks noGrp="1"/>
          </p:cNvSpPr>
          <p:nvPr>
            <p:ph idx="1"/>
          </p:nvPr>
        </p:nvSpPr>
        <p:spPr>
          <a:xfrm>
            <a:off x="8029319" y="917725"/>
            <a:ext cx="3424739" cy="4852362"/>
          </a:xfrm>
        </p:spPr>
        <p:txBody>
          <a:bodyPr anchor="ctr">
            <a:normAutofit/>
          </a:bodyPr>
          <a:lstStyle/>
          <a:p>
            <a:r>
              <a:rPr lang="da-DK" sz="1900" b="1" i="1" u="sng" dirty="0">
                <a:solidFill>
                  <a:srgbClr val="FFFFFF"/>
                </a:solidFill>
              </a:rPr>
              <a:t>I</a:t>
            </a:r>
            <a:r>
              <a:rPr lang="da-DK" sz="1900" b="1" dirty="0">
                <a:solidFill>
                  <a:srgbClr val="FFFFFF"/>
                </a:solidFill>
              </a:rPr>
              <a:t> matematik</a:t>
            </a:r>
            <a:r>
              <a:rPr lang="da-DK" sz="1900" i="1" dirty="0">
                <a:solidFill>
                  <a:srgbClr val="FFFFFF"/>
                </a:solidFill>
              </a:rPr>
              <a:t>:</a:t>
            </a:r>
            <a:r>
              <a:rPr lang="da-DK" sz="1900" dirty="0">
                <a:solidFill>
                  <a:srgbClr val="FFFFFF"/>
                </a:solidFill>
              </a:rPr>
              <a:t> man arbejder med matematikkens egne metoder for at opnå viden om matematikken egne genstand.</a:t>
            </a:r>
          </a:p>
          <a:p>
            <a:endParaRPr lang="da-DK" sz="1900" b="1" i="1" u="sng" dirty="0">
              <a:solidFill>
                <a:srgbClr val="FFFFFF"/>
              </a:solidFill>
            </a:endParaRPr>
          </a:p>
          <a:p>
            <a:r>
              <a:rPr lang="da-DK" sz="1900" b="1" i="1" u="sng" dirty="0">
                <a:solidFill>
                  <a:srgbClr val="FFFFFF"/>
                </a:solidFill>
              </a:rPr>
              <a:t>MED</a:t>
            </a:r>
            <a:r>
              <a:rPr lang="da-DK" sz="1900" b="1" dirty="0">
                <a:solidFill>
                  <a:srgbClr val="FFFFFF"/>
                </a:solidFill>
              </a:rPr>
              <a:t> matematik: </a:t>
            </a:r>
            <a:r>
              <a:rPr lang="da-DK" sz="1900" dirty="0">
                <a:solidFill>
                  <a:srgbClr val="FFFFFF"/>
                </a:solidFill>
              </a:rPr>
              <a:t>man arbejder med matematikken som metode/værktøj til at undersøge et andet fags genstandsfelt</a:t>
            </a:r>
          </a:p>
          <a:p>
            <a:endParaRPr lang="da-DK" sz="1900" b="1" i="1" u="sng" dirty="0">
              <a:solidFill>
                <a:srgbClr val="FFFFFF"/>
              </a:solidFill>
            </a:endParaRPr>
          </a:p>
          <a:p>
            <a:r>
              <a:rPr lang="da-DK" sz="1900" b="1" i="1" u="sng" dirty="0">
                <a:solidFill>
                  <a:srgbClr val="FFFFFF"/>
                </a:solidFill>
              </a:rPr>
              <a:t>OM</a:t>
            </a:r>
            <a:r>
              <a:rPr lang="da-DK" sz="1900" b="1" dirty="0">
                <a:solidFill>
                  <a:srgbClr val="FFFFFF"/>
                </a:solidFill>
              </a:rPr>
              <a:t> matematik: </a:t>
            </a:r>
            <a:r>
              <a:rPr lang="da-DK" sz="1900" dirty="0">
                <a:solidFill>
                  <a:srgbClr val="FFFFFF"/>
                </a:solidFill>
              </a:rPr>
              <a:t>man arbejder med matematikken som genstand gennem et andet fags metode.</a:t>
            </a:r>
          </a:p>
          <a:p>
            <a:endParaRPr lang="da-DK" sz="1900" dirty="0">
              <a:solidFill>
                <a:srgbClr val="FFFFFF"/>
              </a:solidFill>
            </a:endParaRPr>
          </a:p>
        </p:txBody>
      </p:sp>
    </p:spTree>
    <p:extLst>
      <p:ext uri="{BB962C8B-B14F-4D97-AF65-F5344CB8AC3E}">
        <p14:creationId xmlns:p14="http://schemas.microsoft.com/office/powerpoint/2010/main" val="1793999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03CBE6E-E6B2-417D-A61A-D5F70F02A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466BE98-0341-4CFA-8601-3E68FB730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39937"/>
            <a:ext cx="4525605" cy="577812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DC52695-D998-4B97-A35C-1232747F97E6}"/>
              </a:ext>
            </a:extLst>
          </p:cNvPr>
          <p:cNvSpPr>
            <a:spLocks noGrp="1"/>
          </p:cNvSpPr>
          <p:nvPr>
            <p:ph type="title"/>
          </p:nvPr>
        </p:nvSpPr>
        <p:spPr>
          <a:xfrm>
            <a:off x="680539" y="1458180"/>
            <a:ext cx="3100522" cy="3941640"/>
          </a:xfrm>
        </p:spPr>
        <p:txBody>
          <a:bodyPr>
            <a:normAutofit/>
          </a:bodyPr>
          <a:lstStyle/>
          <a:p>
            <a:r>
              <a:rPr lang="da-DK" sz="2800" dirty="0">
                <a:solidFill>
                  <a:schemeClr val="bg1"/>
                </a:solidFill>
              </a:rPr>
              <a:t>BEGREBSPAR</a:t>
            </a:r>
          </a:p>
        </p:txBody>
      </p:sp>
      <p:sp>
        <p:nvSpPr>
          <p:cNvPr id="12" name="Rectangle 11">
            <a:extLst>
              <a:ext uri="{FF2B5EF4-FFF2-40B4-BE49-F238E27FC236}">
                <a16:creationId xmlns:a16="http://schemas.microsoft.com/office/drawing/2014/main" id="{663E89A1-984A-4500-9453-4203AD1B83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9937"/>
            <a:ext cx="12192000" cy="64008"/>
          </a:xfrm>
          <a:prstGeom prst="rect">
            <a:avLst/>
          </a:prstGeom>
          <a:solidFill>
            <a:schemeClr val="tx2">
              <a:lumMod val="50000"/>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 name="Pladsholder til indhold 2">
            <a:extLst>
              <a:ext uri="{FF2B5EF4-FFF2-40B4-BE49-F238E27FC236}">
                <a16:creationId xmlns:a16="http://schemas.microsoft.com/office/drawing/2014/main" id="{8F7B0A57-1322-4805-A7C6-0DD188358138}"/>
              </a:ext>
            </a:extLst>
          </p:cNvPr>
          <p:cNvSpPr>
            <a:spLocks noGrp="1"/>
          </p:cNvSpPr>
          <p:nvPr>
            <p:ph idx="1"/>
          </p:nvPr>
        </p:nvSpPr>
        <p:spPr>
          <a:xfrm>
            <a:off x="5801851" y="1458180"/>
            <a:ext cx="5337242" cy="3941640"/>
          </a:xfrm>
        </p:spPr>
        <p:txBody>
          <a:bodyPr anchor="ctr">
            <a:normAutofit/>
          </a:bodyPr>
          <a:lstStyle/>
          <a:p>
            <a:pPr marL="0" indent="0">
              <a:buNone/>
            </a:pPr>
            <a:r>
              <a:rPr lang="da-DK" sz="2000"/>
              <a:t>I bogen ”Vidensmønstre” introduceres 8 begrebspar. </a:t>
            </a:r>
          </a:p>
          <a:p>
            <a:pPr marL="0" indent="0">
              <a:buNone/>
            </a:pPr>
            <a:r>
              <a:rPr lang="da-DK" sz="2000"/>
              <a:t>Begreberne er gode, når der skal reflekteres over hvordan den form for viden, man har fået, hænger sammen med de metodiske og teoretiske tilgange man har haft til sit emne.</a:t>
            </a:r>
          </a:p>
          <a:p>
            <a:pPr marL="0" indent="0">
              <a:buNone/>
            </a:pPr>
            <a:r>
              <a:rPr lang="da-DK" sz="2000"/>
              <a:t>Ikke alle begrebspar er relevante, så vælg to ellers maksimalt tre par ud og anvend dem i forbindelse med opgaven.</a:t>
            </a:r>
          </a:p>
        </p:txBody>
      </p:sp>
      <p:sp>
        <p:nvSpPr>
          <p:cNvPr id="14" name="Rectangle 13">
            <a:extLst>
              <a:ext uri="{FF2B5EF4-FFF2-40B4-BE49-F238E27FC236}">
                <a16:creationId xmlns:a16="http://schemas.microsoft.com/office/drawing/2014/main" id="{B3FD642B-C569-4ABB-AE20-EFA6BC995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54055"/>
            <a:ext cx="12192000" cy="64008"/>
          </a:xfrm>
          <a:prstGeom prst="rect">
            <a:avLst/>
          </a:prstGeom>
          <a:solidFill>
            <a:schemeClr val="tx2">
              <a:lumMod val="50000"/>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6" name="Rectangle 15">
            <a:extLst>
              <a:ext uri="{FF2B5EF4-FFF2-40B4-BE49-F238E27FC236}">
                <a16:creationId xmlns:a16="http://schemas.microsoft.com/office/drawing/2014/main" id="{AA92FED3-1F18-4138-B4E4-627D78B00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64601"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6371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9E6688D-1DED-48EA-8368-FCD09C0B7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ekstfelt 2">
            <a:extLst>
              <a:ext uri="{FF2B5EF4-FFF2-40B4-BE49-F238E27FC236}">
                <a16:creationId xmlns:a16="http://schemas.microsoft.com/office/drawing/2014/main" id="{7D9A294D-50FF-4A2C-90A3-38E8B35B9502}"/>
              </a:ext>
            </a:extLst>
          </p:cNvPr>
          <p:cNvSpPr txBox="1"/>
          <p:nvPr/>
        </p:nvSpPr>
        <p:spPr>
          <a:xfrm>
            <a:off x="1245376" y="431212"/>
            <a:ext cx="5586448" cy="5409743"/>
          </a:xfrm>
          <a:prstGeom prst="rect">
            <a:avLst/>
          </a:prstGeom>
        </p:spPr>
        <p:txBody>
          <a:bodyPr vert="horz" lIns="91440" tIns="45720" rIns="91440" bIns="45720" rtlCol="0" anchor="ctr">
            <a:normAutofit/>
          </a:bodyPr>
          <a:lstStyle/>
          <a:p>
            <a:pPr fontAlgn="base">
              <a:lnSpc>
                <a:spcPct val="90000"/>
              </a:lnSpc>
              <a:spcAft>
                <a:spcPts val="600"/>
              </a:spcAft>
            </a:pPr>
            <a:r>
              <a:rPr lang="en-US" sz="2000" b="1" i="0" dirty="0">
                <a:effectLst/>
              </a:rPr>
              <a:t>De </a:t>
            </a:r>
            <a:r>
              <a:rPr lang="en-US" sz="2000" b="1" i="0" dirty="0" err="1">
                <a:effectLst/>
              </a:rPr>
              <a:t>næste</a:t>
            </a:r>
            <a:r>
              <a:rPr lang="en-US" sz="2000" b="1" i="0" dirty="0">
                <a:effectLst/>
              </a:rPr>
              <a:t> to </a:t>
            </a:r>
            <a:r>
              <a:rPr lang="en-US" sz="2000" b="1" i="0" dirty="0" err="1">
                <a:effectLst/>
              </a:rPr>
              <a:t>begrebspar</a:t>
            </a:r>
            <a:r>
              <a:rPr lang="en-US" sz="2000" b="1" i="0" dirty="0">
                <a:effectLst/>
              </a:rPr>
              <a:t> er </a:t>
            </a:r>
            <a:r>
              <a:rPr lang="en-US" sz="2000" b="1" i="0" dirty="0" err="1">
                <a:effectLst/>
              </a:rPr>
              <a:t>aktuelle</a:t>
            </a:r>
            <a:r>
              <a:rPr lang="en-US" sz="2000" b="1" i="0" dirty="0">
                <a:effectLst/>
              </a:rPr>
              <a:t> for </a:t>
            </a:r>
            <a:r>
              <a:rPr lang="en-US" sz="2000" b="1" i="0" dirty="0" err="1">
                <a:effectLst/>
              </a:rPr>
              <a:t>jer</a:t>
            </a:r>
            <a:r>
              <a:rPr lang="en-US" sz="2000" b="1" i="0" dirty="0">
                <a:effectLst/>
              </a:rPr>
              <a:t>, </a:t>
            </a:r>
            <a:r>
              <a:rPr lang="en-US" sz="2000" b="1" dirty="0" err="1"/>
              <a:t>når</a:t>
            </a:r>
            <a:r>
              <a:rPr lang="en-US" sz="2000" b="1" i="0" dirty="0">
                <a:effectLst/>
              </a:rPr>
              <a:t> I </a:t>
            </a:r>
            <a:r>
              <a:rPr lang="en-US" sz="2000" b="1" i="0" dirty="0" err="1">
                <a:effectLst/>
              </a:rPr>
              <a:t>skal</a:t>
            </a:r>
            <a:r>
              <a:rPr lang="en-US" sz="2000" b="1" i="0" dirty="0">
                <a:effectLst/>
              </a:rPr>
              <a:t> </a:t>
            </a:r>
            <a:r>
              <a:rPr lang="en-US" sz="2000" b="1" i="0" dirty="0" err="1">
                <a:effectLst/>
              </a:rPr>
              <a:t>arbejde</a:t>
            </a:r>
            <a:r>
              <a:rPr lang="en-US" sz="2000" b="1" i="0" dirty="0">
                <a:effectLst/>
              </a:rPr>
              <a:t> med </a:t>
            </a:r>
            <a:r>
              <a:rPr lang="en-US" sz="2000" b="1" i="0" dirty="0" err="1">
                <a:effectLst/>
              </a:rPr>
              <a:t>matematik</a:t>
            </a:r>
            <a:r>
              <a:rPr lang="en-US" sz="2000" b="1" i="0" dirty="0">
                <a:effectLst/>
              </a:rPr>
              <a:t> </a:t>
            </a:r>
            <a:r>
              <a:rPr lang="en-US" sz="2000" b="1" i="0" dirty="0" err="1">
                <a:effectLst/>
              </a:rPr>
              <a:t>og</a:t>
            </a:r>
            <a:r>
              <a:rPr lang="en-US" sz="2000" b="1" i="0" dirty="0">
                <a:effectLst/>
              </a:rPr>
              <a:t> </a:t>
            </a:r>
            <a:r>
              <a:rPr lang="en-US" sz="2000" b="1" i="0" dirty="0" err="1">
                <a:effectLst/>
              </a:rPr>
              <a:t>samfundsfag</a:t>
            </a:r>
            <a:endParaRPr lang="en-US" sz="2000" b="1" i="0" dirty="0">
              <a:effectLst/>
            </a:endParaRPr>
          </a:p>
          <a:p>
            <a:pPr indent="-228600" fontAlgn="base">
              <a:lnSpc>
                <a:spcPct val="90000"/>
              </a:lnSpc>
              <a:spcAft>
                <a:spcPts val="600"/>
              </a:spcAft>
              <a:buFont typeface="Arial" panose="020B0604020202020204" pitchFamily="34" charset="0"/>
              <a:buChar char="•"/>
            </a:pPr>
            <a:endParaRPr lang="en-US" sz="2000" b="0" i="0" dirty="0">
              <a:effectLst/>
            </a:endParaRPr>
          </a:p>
          <a:p>
            <a:pPr fontAlgn="base">
              <a:lnSpc>
                <a:spcPct val="90000"/>
              </a:lnSpc>
              <a:spcAft>
                <a:spcPts val="600"/>
              </a:spcAft>
            </a:pPr>
            <a:r>
              <a:rPr lang="en-US" sz="2000" b="0" i="0" dirty="0">
                <a:effectLst/>
              </a:rPr>
              <a:t>I </a:t>
            </a:r>
            <a:r>
              <a:rPr lang="en-US" sz="2000" b="0" i="0" dirty="0" err="1">
                <a:effectLst/>
              </a:rPr>
              <a:t>videoen</a:t>
            </a:r>
            <a:r>
              <a:rPr lang="en-US" sz="2000" b="0" i="0" dirty="0">
                <a:effectLst/>
              </a:rPr>
              <a:t> vises det, </a:t>
            </a:r>
            <a:r>
              <a:rPr lang="en-US" sz="2000" b="0" i="0" dirty="0" err="1">
                <a:effectLst/>
              </a:rPr>
              <a:t>hvordan</a:t>
            </a:r>
            <a:r>
              <a:rPr lang="en-US" sz="2000" b="0" i="0" dirty="0">
                <a:effectLst/>
              </a:rPr>
              <a:t> man </a:t>
            </a:r>
            <a:r>
              <a:rPr lang="en-US" sz="2000" b="0" i="0" dirty="0" err="1">
                <a:effectLst/>
              </a:rPr>
              <a:t>kan</a:t>
            </a:r>
            <a:r>
              <a:rPr lang="en-US" sz="2000" b="0" i="0" dirty="0">
                <a:effectLst/>
              </a:rPr>
              <a:t> </a:t>
            </a:r>
            <a:r>
              <a:rPr lang="en-US" sz="2000" b="0" i="0" dirty="0" err="1">
                <a:effectLst/>
              </a:rPr>
              <a:t>anvende</a:t>
            </a:r>
            <a:r>
              <a:rPr lang="en-US" sz="2000" b="0" i="0" dirty="0">
                <a:effectLst/>
              </a:rPr>
              <a:t> to </a:t>
            </a:r>
            <a:r>
              <a:rPr lang="en-US" sz="2000" b="0" i="0" dirty="0" err="1">
                <a:effectLst/>
              </a:rPr>
              <a:t>af</a:t>
            </a:r>
            <a:r>
              <a:rPr lang="en-US" sz="2000" b="0" i="0" dirty="0">
                <a:effectLst/>
              </a:rPr>
              <a:t> </a:t>
            </a:r>
            <a:r>
              <a:rPr lang="en-US" sz="2000" b="0" i="0" dirty="0" err="1">
                <a:effectLst/>
              </a:rPr>
              <a:t>begrebsparrene</a:t>
            </a:r>
            <a:r>
              <a:rPr lang="en-US" sz="2000" b="0" i="0" dirty="0">
                <a:effectLst/>
              </a:rPr>
              <a:t> </a:t>
            </a:r>
            <a:r>
              <a:rPr lang="en-US" sz="2000" b="0" i="0" dirty="0" err="1">
                <a:effectLst/>
              </a:rPr>
              <a:t>fra</a:t>
            </a:r>
            <a:r>
              <a:rPr lang="en-US" sz="2000" b="0" i="0" dirty="0">
                <a:effectLst/>
              </a:rPr>
              <a:t> </a:t>
            </a:r>
            <a:r>
              <a:rPr lang="en-US" sz="2000" b="0" i="0" dirty="0" err="1">
                <a:effectLst/>
              </a:rPr>
              <a:t>Vidensmønstre</a:t>
            </a:r>
            <a:r>
              <a:rPr lang="en-US" sz="2000" b="0" i="0" dirty="0">
                <a:effectLst/>
              </a:rPr>
              <a:t> </a:t>
            </a:r>
            <a:r>
              <a:rPr lang="en-US" sz="2000" b="0" i="0" dirty="0" err="1">
                <a:effectLst/>
              </a:rPr>
              <a:t>på</a:t>
            </a:r>
            <a:r>
              <a:rPr lang="en-US" sz="2000" b="0" i="0" dirty="0">
                <a:effectLst/>
              </a:rPr>
              <a:t> </a:t>
            </a:r>
            <a:r>
              <a:rPr lang="en-US" sz="2000" b="0" i="0" dirty="0" err="1">
                <a:effectLst/>
              </a:rPr>
              <a:t>en</a:t>
            </a:r>
            <a:r>
              <a:rPr lang="en-US" sz="2000" b="0" i="0" dirty="0">
                <a:effectLst/>
              </a:rPr>
              <a:t> </a:t>
            </a:r>
            <a:r>
              <a:rPr lang="en-US" sz="2000" b="0" i="0" dirty="0" err="1">
                <a:effectLst/>
              </a:rPr>
              <a:t>konkret</a:t>
            </a:r>
            <a:r>
              <a:rPr lang="en-US" sz="2000" b="0" i="0" dirty="0">
                <a:effectLst/>
              </a:rPr>
              <a:t> </a:t>
            </a:r>
            <a:r>
              <a:rPr lang="en-US" sz="2000" b="0" i="0" dirty="0" err="1">
                <a:effectLst/>
              </a:rPr>
              <a:t>opgave</a:t>
            </a:r>
            <a:r>
              <a:rPr lang="en-US" sz="2000" b="0" i="0" dirty="0">
                <a:effectLst/>
              </a:rPr>
              <a:t> </a:t>
            </a:r>
            <a:r>
              <a:rPr lang="en-US" sz="2000" b="0" i="0" dirty="0" err="1">
                <a:effectLst/>
              </a:rPr>
              <a:t>og</a:t>
            </a:r>
            <a:r>
              <a:rPr lang="en-US" sz="2000" b="0" i="0" dirty="0">
                <a:effectLst/>
              </a:rPr>
              <a:t> </a:t>
            </a:r>
            <a:r>
              <a:rPr lang="en-US" sz="2000" b="0" i="0" dirty="0" err="1">
                <a:effectLst/>
              </a:rPr>
              <a:t>efterfølgende</a:t>
            </a:r>
            <a:r>
              <a:rPr lang="en-US" sz="2000" b="0" i="0" dirty="0">
                <a:effectLst/>
              </a:rPr>
              <a:t> er de to </a:t>
            </a:r>
            <a:r>
              <a:rPr lang="en-US" sz="2000" b="0" i="0" dirty="0" err="1">
                <a:effectLst/>
              </a:rPr>
              <a:t>begrebspar</a:t>
            </a:r>
            <a:r>
              <a:rPr lang="en-US" sz="2000" b="0" i="0" dirty="0">
                <a:effectLst/>
              </a:rPr>
              <a:t> </a:t>
            </a:r>
            <a:r>
              <a:rPr lang="en-US" sz="2000" b="0" i="0" dirty="0" err="1">
                <a:effectLst/>
              </a:rPr>
              <a:t>præsenteret</a:t>
            </a:r>
            <a:r>
              <a:rPr lang="en-US" sz="2000" b="0" i="0" dirty="0">
                <a:effectLst/>
              </a:rPr>
              <a:t> (</a:t>
            </a:r>
            <a:r>
              <a:rPr lang="en-US" sz="2000" b="0" i="0" dirty="0" err="1">
                <a:effectLst/>
              </a:rPr>
              <a:t>afsnit</a:t>
            </a:r>
            <a:r>
              <a:rPr lang="en-US" sz="2000" b="0" i="0" dirty="0">
                <a:effectLst/>
              </a:rPr>
              <a:t> </a:t>
            </a:r>
            <a:r>
              <a:rPr lang="en-US" sz="2000" b="0" i="0" dirty="0" err="1">
                <a:effectLst/>
              </a:rPr>
              <a:t>taget</a:t>
            </a:r>
            <a:r>
              <a:rPr lang="en-US" sz="2000" b="0" i="0" dirty="0">
                <a:effectLst/>
              </a:rPr>
              <a:t> </a:t>
            </a:r>
            <a:r>
              <a:rPr lang="en-US" sz="2000" b="0" i="0" dirty="0" err="1">
                <a:effectLst/>
              </a:rPr>
              <a:t>fra</a:t>
            </a:r>
            <a:r>
              <a:rPr lang="en-US" sz="2000" b="0" i="0" dirty="0">
                <a:effectLst/>
              </a:rPr>
              <a:t> </a:t>
            </a:r>
            <a:r>
              <a:rPr lang="en-US" sz="2000" b="0" i="0" dirty="0" err="1">
                <a:effectLst/>
              </a:rPr>
              <a:t>Vidensmønstre</a:t>
            </a:r>
            <a:r>
              <a:rPr lang="en-US" sz="2000" b="0" i="0" dirty="0">
                <a:effectLst/>
              </a:rPr>
              <a:t>)</a:t>
            </a:r>
          </a:p>
          <a:p>
            <a:pPr fontAlgn="base">
              <a:lnSpc>
                <a:spcPct val="90000"/>
              </a:lnSpc>
              <a:spcAft>
                <a:spcPts val="600"/>
              </a:spcAft>
            </a:pPr>
            <a:endParaRPr lang="en-US" sz="2000" b="0" i="0" dirty="0">
              <a:effectLst/>
            </a:endParaRPr>
          </a:p>
          <a:p>
            <a:pPr indent="-228600" fontAlgn="base">
              <a:lnSpc>
                <a:spcPct val="90000"/>
              </a:lnSpc>
              <a:spcAft>
                <a:spcPts val="600"/>
              </a:spcAft>
              <a:buFont typeface="Arial" panose="020B0604020202020204" pitchFamily="34" charset="0"/>
              <a:buChar char="•"/>
            </a:pPr>
            <a:r>
              <a:rPr lang="en-US" sz="2000" b="0" i="0" u="sng" strike="noStrike" dirty="0">
                <a:effectLst/>
                <a:hlinkClick r:id="rId2"/>
              </a:rPr>
              <a:t>Basal </a:t>
            </a:r>
            <a:r>
              <a:rPr lang="en-US" sz="2000" b="0" i="0" u="sng" strike="noStrike" dirty="0" err="1">
                <a:effectLst/>
                <a:hlinkClick r:id="rId2"/>
              </a:rPr>
              <a:t>videnskabsteori</a:t>
            </a:r>
            <a:r>
              <a:rPr lang="en-US" sz="2000" b="0" i="0" u="sng" strike="noStrike" dirty="0">
                <a:effectLst/>
                <a:hlinkClick r:id="rId2"/>
              </a:rPr>
              <a:t> </a:t>
            </a:r>
            <a:r>
              <a:rPr lang="en-US" sz="2000" b="0" i="0" u="sng" strike="noStrike" dirty="0" err="1">
                <a:effectLst/>
                <a:hlinkClick r:id="rId2"/>
              </a:rPr>
              <a:t>i</a:t>
            </a:r>
            <a:r>
              <a:rPr lang="en-US" sz="2000" b="0" i="0" u="sng" strike="noStrike" dirty="0">
                <a:effectLst/>
                <a:hlinkClick r:id="rId2"/>
              </a:rPr>
              <a:t> </a:t>
            </a:r>
            <a:r>
              <a:rPr lang="en-US" sz="2000" b="0" i="0" u="sng" strike="noStrike" dirty="0" err="1">
                <a:effectLst/>
                <a:hlinkClick r:id="rId2"/>
              </a:rPr>
              <a:t>samfundsfag</a:t>
            </a:r>
            <a:r>
              <a:rPr lang="en-US" sz="2000" b="0" i="0" u="sng" strike="noStrike" dirty="0">
                <a:effectLst/>
                <a:hlinkClick r:id="rId2"/>
              </a:rPr>
              <a:t> </a:t>
            </a:r>
            <a:r>
              <a:rPr lang="en-US" sz="2000" b="0" i="0" u="sng" strike="noStrike" dirty="0" err="1">
                <a:effectLst/>
                <a:hlinkClick r:id="rId2"/>
              </a:rPr>
              <a:t>og</a:t>
            </a:r>
            <a:r>
              <a:rPr lang="en-US" sz="2000" b="0" i="0" u="sng" strike="noStrike" dirty="0">
                <a:effectLst/>
                <a:hlinkClick r:id="rId2"/>
              </a:rPr>
              <a:t> </a:t>
            </a:r>
            <a:r>
              <a:rPr lang="en-US" sz="2000" b="0" i="0" u="sng" strike="noStrike" dirty="0" err="1">
                <a:effectLst/>
                <a:hlinkClick r:id="rId2"/>
              </a:rPr>
              <a:t>matematik</a:t>
            </a:r>
            <a:r>
              <a:rPr lang="en-US" sz="2000" b="0" i="0" dirty="0">
                <a:effectLst/>
              </a:rPr>
              <a:t> (5 min) </a:t>
            </a:r>
          </a:p>
          <a:p>
            <a:pPr fontAlgn="base">
              <a:lnSpc>
                <a:spcPct val="90000"/>
              </a:lnSpc>
              <a:spcAft>
                <a:spcPts val="600"/>
              </a:spcAft>
            </a:pPr>
            <a:r>
              <a:rPr lang="en-US" sz="2000" b="0" i="0" dirty="0">
                <a:effectLst/>
              </a:rPr>
              <a:t>Emne: </a:t>
            </a:r>
            <a:r>
              <a:rPr lang="en-US" sz="2000" b="0" i="0" dirty="0" err="1">
                <a:effectLst/>
              </a:rPr>
              <a:t>Økonomisk</a:t>
            </a:r>
            <a:r>
              <a:rPr lang="en-US" sz="2000" b="0" i="0" dirty="0">
                <a:effectLst/>
              </a:rPr>
              <a:t> </a:t>
            </a:r>
            <a:r>
              <a:rPr lang="en-US" sz="2000" b="0" i="0" dirty="0" err="1">
                <a:effectLst/>
              </a:rPr>
              <a:t>ulighed</a:t>
            </a:r>
            <a:r>
              <a:rPr lang="en-US" sz="2000" b="0" i="0" dirty="0">
                <a:effectLst/>
              </a:rPr>
              <a:t> </a:t>
            </a:r>
            <a:r>
              <a:rPr lang="en-US" sz="2000" b="0" i="0" dirty="0" err="1">
                <a:effectLst/>
              </a:rPr>
              <a:t>i</a:t>
            </a:r>
            <a:r>
              <a:rPr lang="en-US" sz="2000" b="0" i="0" dirty="0">
                <a:effectLst/>
              </a:rPr>
              <a:t> </a:t>
            </a:r>
            <a:r>
              <a:rPr lang="en-US" sz="2000" b="0" i="0" dirty="0" err="1">
                <a:effectLst/>
              </a:rPr>
              <a:t>Danmark</a:t>
            </a:r>
            <a:r>
              <a:rPr lang="en-US" sz="2000" b="0" i="0" dirty="0">
                <a:effectLst/>
              </a:rPr>
              <a:t> </a:t>
            </a:r>
          </a:p>
          <a:p>
            <a:pPr indent="-228600" fontAlgn="base">
              <a:lnSpc>
                <a:spcPct val="90000"/>
              </a:lnSpc>
              <a:spcAft>
                <a:spcPts val="600"/>
              </a:spcAft>
              <a:buFont typeface="Arial" panose="020B0604020202020204" pitchFamily="34" charset="0"/>
              <a:buChar char="•"/>
            </a:pPr>
            <a:endParaRPr lang="en-US" sz="2000" b="0" i="0" dirty="0">
              <a:effectLst/>
            </a:endParaRPr>
          </a:p>
          <a:p>
            <a:pPr fontAlgn="base">
              <a:lnSpc>
                <a:spcPct val="90000"/>
              </a:lnSpc>
              <a:spcAft>
                <a:spcPts val="600"/>
              </a:spcAft>
            </a:pPr>
            <a:r>
              <a:rPr lang="en-US" sz="2000" b="0" i="0" dirty="0" err="1">
                <a:effectLst/>
              </a:rPr>
              <a:t>Begrebspar</a:t>
            </a:r>
            <a:r>
              <a:rPr lang="en-US" sz="2000" b="0" i="0" dirty="0">
                <a:effectLst/>
              </a:rPr>
              <a:t>:  </a:t>
            </a:r>
          </a:p>
          <a:p>
            <a:pPr indent="-228600" fontAlgn="base">
              <a:lnSpc>
                <a:spcPct val="90000"/>
              </a:lnSpc>
              <a:spcAft>
                <a:spcPts val="600"/>
              </a:spcAft>
              <a:buFont typeface="Arial" panose="020B0604020202020204" pitchFamily="34" charset="0"/>
              <a:buChar char="•"/>
            </a:pPr>
            <a:r>
              <a:rPr lang="en-US" sz="2000" b="0" i="0" dirty="0" err="1">
                <a:effectLst/>
              </a:rPr>
              <a:t>Empirisk</a:t>
            </a:r>
            <a:r>
              <a:rPr lang="en-US" sz="2000" b="0" i="0" dirty="0">
                <a:effectLst/>
              </a:rPr>
              <a:t> </a:t>
            </a:r>
            <a:r>
              <a:rPr lang="en-US" sz="2000" b="0" i="0" dirty="0" err="1">
                <a:effectLst/>
              </a:rPr>
              <a:t>og</a:t>
            </a:r>
            <a:r>
              <a:rPr lang="en-US" sz="2000" b="0" i="0" dirty="0">
                <a:effectLst/>
              </a:rPr>
              <a:t> </a:t>
            </a:r>
            <a:r>
              <a:rPr lang="en-US" sz="2000" b="0" i="0" dirty="0" err="1">
                <a:effectLst/>
              </a:rPr>
              <a:t>formel</a:t>
            </a:r>
            <a:r>
              <a:rPr lang="en-US" sz="2000" b="0" i="0" dirty="0">
                <a:effectLst/>
              </a:rPr>
              <a:t> </a:t>
            </a:r>
          </a:p>
          <a:p>
            <a:pPr indent="-228600" fontAlgn="base">
              <a:lnSpc>
                <a:spcPct val="90000"/>
              </a:lnSpc>
              <a:spcAft>
                <a:spcPts val="600"/>
              </a:spcAft>
              <a:buFont typeface="Arial" panose="020B0604020202020204" pitchFamily="34" charset="0"/>
              <a:buChar char="•"/>
            </a:pPr>
            <a:r>
              <a:rPr lang="en-US" sz="2000" b="0" i="0" dirty="0" err="1">
                <a:effectLst/>
              </a:rPr>
              <a:t>Faktuel</a:t>
            </a:r>
            <a:r>
              <a:rPr lang="en-US" sz="2000" b="0" i="0" dirty="0">
                <a:effectLst/>
              </a:rPr>
              <a:t> </a:t>
            </a:r>
            <a:r>
              <a:rPr lang="en-US" sz="2000" b="0" i="0" dirty="0" err="1">
                <a:effectLst/>
              </a:rPr>
              <a:t>og</a:t>
            </a:r>
            <a:r>
              <a:rPr lang="en-US" sz="2000" b="0" i="0" dirty="0">
                <a:effectLst/>
              </a:rPr>
              <a:t> </a:t>
            </a:r>
            <a:r>
              <a:rPr lang="en-US" sz="2000" b="0" i="0" dirty="0" err="1">
                <a:effectLst/>
              </a:rPr>
              <a:t>normativ</a:t>
            </a:r>
            <a:r>
              <a:rPr lang="en-US" sz="2000" b="0" i="0" dirty="0">
                <a:effectLst/>
              </a:rPr>
              <a:t> </a:t>
            </a:r>
          </a:p>
        </p:txBody>
      </p:sp>
      <p:pic>
        <p:nvPicPr>
          <p:cNvPr id="5" name="Picture 4" descr="Komplekse matematiske formler på en tavle">
            <a:extLst>
              <a:ext uri="{FF2B5EF4-FFF2-40B4-BE49-F238E27FC236}">
                <a16:creationId xmlns:a16="http://schemas.microsoft.com/office/drawing/2014/main" id="{D7393F11-6D10-25AF-FD80-FBD41007072A}"/>
              </a:ext>
            </a:extLst>
          </p:cNvPr>
          <p:cNvPicPr>
            <a:picLocks noChangeAspect="1"/>
          </p:cNvPicPr>
          <p:nvPr/>
        </p:nvPicPr>
        <p:blipFill rotWithShape="1">
          <a:blip r:embed="rId3"/>
          <a:srcRect l="18774" r="4850" b="-2"/>
          <a:stretch/>
        </p:blipFill>
        <p:spPr>
          <a:xfrm>
            <a:off x="7913716" y="2768743"/>
            <a:ext cx="4278284" cy="4089258"/>
          </a:xfrm>
          <a:prstGeom prst="rect">
            <a:avLst/>
          </a:prstGeom>
        </p:spPr>
      </p:pic>
      <p:grpSp>
        <p:nvGrpSpPr>
          <p:cNvPr id="11" name="Group 10">
            <a:extLst>
              <a:ext uri="{FF2B5EF4-FFF2-40B4-BE49-F238E27FC236}">
                <a16:creationId xmlns:a16="http://schemas.microsoft.com/office/drawing/2014/main" id="{16BD38F4-5888-4B5B-836C-A316C52232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881712" y="-2"/>
            <a:ext cx="4310288" cy="6858002"/>
            <a:chOff x="0" y="-2"/>
            <a:chExt cx="4310288" cy="6858002"/>
          </a:xfrm>
        </p:grpSpPr>
        <p:sp>
          <p:nvSpPr>
            <p:cNvPr id="12" name="Rectangle 11">
              <a:extLst>
                <a:ext uri="{FF2B5EF4-FFF2-40B4-BE49-F238E27FC236}">
                  <a16:creationId xmlns:a16="http://schemas.microsoft.com/office/drawing/2014/main" id="{BA3D150B-ADB5-401D-8304-C7845A1095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768743"/>
              <a:ext cx="4310288"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3" name="Rectangle 12">
              <a:extLst>
                <a:ext uri="{FF2B5EF4-FFF2-40B4-BE49-F238E27FC236}">
                  <a16:creationId xmlns:a16="http://schemas.microsoft.com/office/drawing/2014/main" id="{ACD3AB31-A71C-4414-BA05-CF667CBA3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849283"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Tree>
    <p:extLst>
      <p:ext uri="{BB962C8B-B14F-4D97-AF65-F5344CB8AC3E}">
        <p14:creationId xmlns:p14="http://schemas.microsoft.com/office/powerpoint/2010/main" val="1867626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856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kstfelt 4">
            <a:extLst>
              <a:ext uri="{FF2B5EF4-FFF2-40B4-BE49-F238E27FC236}">
                <a16:creationId xmlns:a16="http://schemas.microsoft.com/office/drawing/2014/main" id="{15A38A52-9CF4-4A6F-8474-96934CD3E68A}"/>
              </a:ext>
            </a:extLst>
          </p:cNvPr>
          <p:cNvSpPr txBox="1"/>
          <p:nvPr/>
        </p:nvSpPr>
        <p:spPr>
          <a:xfrm>
            <a:off x="637380" y="2072667"/>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marL="0" marR="0" lvl="0" indent="0" algn="ctr" fontAlgn="base">
              <a:lnSpc>
                <a:spcPct val="90000"/>
              </a:lnSpc>
              <a:spcBef>
                <a:spcPct val="0"/>
              </a:spcBef>
              <a:spcAft>
                <a:spcPts val="600"/>
              </a:spcAft>
              <a:buClrTx/>
              <a:buSzTx/>
              <a:tabLst/>
            </a:pPr>
            <a:r>
              <a:rPr kumimoji="0" lang="en-US" altLang="da-DK" sz="2600" b="1" i="0" u="none" strike="noStrike" kern="1200" cap="none" normalizeH="0" baseline="0" dirty="0" err="1">
                <a:ln>
                  <a:noFill/>
                </a:ln>
                <a:solidFill>
                  <a:srgbClr val="FFFFFF"/>
                </a:solidFill>
                <a:effectLst/>
                <a:latin typeface="+mj-lt"/>
                <a:ea typeface="+mj-ea"/>
                <a:cs typeface="+mj-cs"/>
              </a:rPr>
              <a:t>Empirisk</a:t>
            </a:r>
            <a:r>
              <a:rPr kumimoji="0" lang="en-US" altLang="da-DK" sz="2600" b="1" i="0" u="none" strike="noStrike" kern="1200" cap="none" normalizeH="0" baseline="0" dirty="0">
                <a:ln>
                  <a:noFill/>
                </a:ln>
                <a:solidFill>
                  <a:srgbClr val="FFFFFF"/>
                </a:solidFill>
                <a:effectLst/>
                <a:latin typeface="+mj-lt"/>
                <a:ea typeface="+mj-ea"/>
                <a:cs typeface="+mj-cs"/>
              </a:rPr>
              <a:t> </a:t>
            </a:r>
            <a:r>
              <a:rPr kumimoji="0" lang="en-US" altLang="da-DK" sz="2600" b="1" i="0" u="none" strike="noStrike" kern="1200" cap="none" normalizeH="0" baseline="0" dirty="0" err="1">
                <a:ln>
                  <a:noFill/>
                </a:ln>
                <a:solidFill>
                  <a:srgbClr val="FFFFFF"/>
                </a:solidFill>
                <a:effectLst/>
                <a:latin typeface="+mj-lt"/>
                <a:ea typeface="+mj-ea"/>
                <a:cs typeface="+mj-cs"/>
              </a:rPr>
              <a:t>og</a:t>
            </a:r>
            <a:r>
              <a:rPr lang="en-US" altLang="da-DK" sz="2600" b="1" dirty="0">
                <a:solidFill>
                  <a:srgbClr val="FFFFFF"/>
                </a:solidFill>
                <a:latin typeface="+mj-lt"/>
                <a:ea typeface="+mj-ea"/>
                <a:cs typeface="+mj-cs"/>
              </a:rPr>
              <a:t> </a:t>
            </a:r>
            <a:r>
              <a:rPr kumimoji="0" lang="en-US" altLang="da-DK" sz="2600" b="1" i="0" u="none" strike="noStrike" kern="1200" cap="none" normalizeH="0" baseline="0" dirty="0">
                <a:ln>
                  <a:noFill/>
                </a:ln>
                <a:solidFill>
                  <a:srgbClr val="FFFFFF"/>
                </a:solidFill>
                <a:effectLst/>
                <a:latin typeface="+mj-lt"/>
                <a:ea typeface="+mj-ea"/>
                <a:cs typeface="+mj-cs"/>
              </a:rPr>
              <a:t>Formel</a:t>
            </a:r>
            <a:r>
              <a:rPr kumimoji="0" lang="en-US" altLang="da-DK" sz="2600" b="0" i="0" u="none" strike="noStrike" kern="1200" cap="none" normalizeH="0" baseline="0" dirty="0">
                <a:ln>
                  <a:noFill/>
                </a:ln>
                <a:solidFill>
                  <a:srgbClr val="FFFFFF"/>
                </a:solidFill>
                <a:effectLst/>
                <a:latin typeface="+mj-lt"/>
                <a:ea typeface="+mj-ea"/>
                <a:cs typeface="+mj-cs"/>
              </a:rPr>
              <a:t>          </a:t>
            </a:r>
          </a:p>
        </p:txBody>
      </p:sp>
      <p:pic>
        <p:nvPicPr>
          <p:cNvPr id="1026" name="Picture 2">
            <a:extLst>
              <a:ext uri="{FF2B5EF4-FFF2-40B4-BE49-F238E27FC236}">
                <a16:creationId xmlns:a16="http://schemas.microsoft.com/office/drawing/2014/main" id="{D2FFD54E-BD7F-4D7C-8220-9FFEE48BB73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38600" y="1283162"/>
            <a:ext cx="7188199" cy="4288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9832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C3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D101B9B3-AFD6-4E3F-AC80-957AC848AF8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95946" y="643467"/>
            <a:ext cx="8200107"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766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856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kstfelt 4">
            <a:extLst>
              <a:ext uri="{FF2B5EF4-FFF2-40B4-BE49-F238E27FC236}">
                <a16:creationId xmlns:a16="http://schemas.microsoft.com/office/drawing/2014/main" id="{15A38A52-9CF4-4A6F-8474-96934CD3E68A}"/>
              </a:ext>
            </a:extLst>
          </p:cNvPr>
          <p:cNvSpPr txBox="1"/>
          <p:nvPr/>
        </p:nvSpPr>
        <p:spPr>
          <a:xfrm>
            <a:off x="637380" y="2072667"/>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marL="0" marR="0" lvl="0" indent="0" algn="ctr" fontAlgn="base">
              <a:lnSpc>
                <a:spcPct val="90000"/>
              </a:lnSpc>
              <a:spcBef>
                <a:spcPct val="0"/>
              </a:spcBef>
              <a:spcAft>
                <a:spcPts val="600"/>
              </a:spcAft>
              <a:buClrTx/>
              <a:buSzTx/>
              <a:tabLst/>
            </a:pPr>
            <a:r>
              <a:rPr kumimoji="0" lang="en-US" altLang="da-DK" sz="2600" b="1" i="0" u="none" strike="noStrike" kern="1200" cap="none" normalizeH="0" baseline="0" dirty="0" err="1">
                <a:ln>
                  <a:noFill/>
                </a:ln>
                <a:solidFill>
                  <a:srgbClr val="FFFFFF"/>
                </a:solidFill>
                <a:effectLst/>
                <a:latin typeface="+mj-lt"/>
                <a:ea typeface="+mj-ea"/>
                <a:cs typeface="+mj-cs"/>
              </a:rPr>
              <a:t>Faktuel</a:t>
            </a:r>
            <a:r>
              <a:rPr kumimoji="0" lang="en-US" altLang="da-DK" sz="2600" b="1" i="0" u="none" strike="noStrike" kern="1200" cap="none" normalizeH="0" baseline="0" dirty="0">
                <a:ln>
                  <a:noFill/>
                </a:ln>
                <a:solidFill>
                  <a:srgbClr val="FFFFFF"/>
                </a:solidFill>
                <a:effectLst/>
                <a:latin typeface="+mj-lt"/>
                <a:ea typeface="+mj-ea"/>
                <a:cs typeface="+mj-cs"/>
              </a:rPr>
              <a:t> </a:t>
            </a:r>
            <a:r>
              <a:rPr kumimoji="0" lang="en-US" altLang="da-DK" sz="2600" b="1" i="0" u="none" strike="noStrike" kern="1200" cap="none" normalizeH="0" baseline="0" dirty="0" err="1">
                <a:ln>
                  <a:noFill/>
                </a:ln>
                <a:solidFill>
                  <a:srgbClr val="FFFFFF"/>
                </a:solidFill>
                <a:effectLst/>
                <a:latin typeface="+mj-lt"/>
                <a:ea typeface="+mj-ea"/>
                <a:cs typeface="+mj-cs"/>
              </a:rPr>
              <a:t>og</a:t>
            </a:r>
            <a:r>
              <a:rPr kumimoji="0" lang="en-US" altLang="da-DK" sz="2600" b="1" i="0" u="none" strike="noStrike" kern="1200" cap="none" normalizeH="0" baseline="0" dirty="0">
                <a:ln>
                  <a:noFill/>
                </a:ln>
                <a:solidFill>
                  <a:srgbClr val="FFFFFF"/>
                </a:solidFill>
                <a:effectLst/>
                <a:latin typeface="+mj-lt"/>
                <a:ea typeface="+mj-ea"/>
                <a:cs typeface="+mj-cs"/>
              </a:rPr>
              <a:t> </a:t>
            </a:r>
            <a:r>
              <a:rPr kumimoji="0" lang="en-US" altLang="da-DK" sz="2600" b="1" i="0" u="none" strike="noStrike" kern="1200" cap="none" normalizeH="0" baseline="0" dirty="0" err="1">
                <a:ln>
                  <a:noFill/>
                </a:ln>
                <a:solidFill>
                  <a:srgbClr val="FFFFFF"/>
                </a:solidFill>
                <a:effectLst/>
                <a:latin typeface="+mj-lt"/>
                <a:ea typeface="+mj-ea"/>
                <a:cs typeface="+mj-cs"/>
              </a:rPr>
              <a:t>Normativ</a:t>
            </a:r>
            <a:r>
              <a:rPr kumimoji="0" lang="en-US" altLang="da-DK" sz="2600" b="1" i="0" u="none" strike="noStrike" kern="1200" cap="none" normalizeH="0" baseline="0" dirty="0">
                <a:ln>
                  <a:noFill/>
                </a:ln>
                <a:solidFill>
                  <a:srgbClr val="FFFFFF"/>
                </a:solidFill>
                <a:effectLst/>
                <a:latin typeface="+mj-lt"/>
                <a:ea typeface="+mj-ea"/>
                <a:cs typeface="+mj-cs"/>
              </a:rPr>
              <a:t> </a:t>
            </a:r>
            <a:endParaRPr kumimoji="0" lang="en-US" altLang="da-DK" sz="2600" b="0" i="0" u="none" strike="noStrike" kern="1200" cap="none" normalizeH="0" baseline="0" dirty="0">
              <a:ln>
                <a:noFill/>
              </a:ln>
              <a:solidFill>
                <a:srgbClr val="FFFFFF"/>
              </a:solidFill>
              <a:effectLst/>
              <a:latin typeface="+mj-lt"/>
              <a:ea typeface="+mj-ea"/>
              <a:cs typeface="+mj-cs"/>
            </a:endParaRPr>
          </a:p>
        </p:txBody>
      </p:sp>
      <p:pic>
        <p:nvPicPr>
          <p:cNvPr id="2" name="Picture 2">
            <a:extLst>
              <a:ext uri="{FF2B5EF4-FFF2-40B4-BE49-F238E27FC236}">
                <a16:creationId xmlns:a16="http://schemas.microsoft.com/office/drawing/2014/main" id="{153BE9FC-C591-F9EC-B3DD-ACB8812055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7957" y="1015634"/>
            <a:ext cx="5736563" cy="5285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534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D4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4DCAAC81-F8A9-42BD-B0F6-C7E1AC1F730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29152" y="643467"/>
            <a:ext cx="10733696"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270283"/>
      </p:ext>
    </p:extLst>
  </p:cSld>
  <p:clrMapOvr>
    <a:masterClrMapping/>
  </p:clrMapOvr>
</p:sld>
</file>

<file path=ppt/theme/theme1.xml><?xml version="1.0" encoding="utf-8"?>
<a:theme xmlns:a="http://schemas.openxmlformats.org/drawingml/2006/main" name="Office-tema">
  <a:themeElements>
    <a:clrScheme name="Varm blå">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24935</TotalTime>
  <Words>1320</Words>
  <Application>Microsoft Office PowerPoint</Application>
  <PresentationFormat>Widescreen</PresentationFormat>
  <Paragraphs>125</Paragraphs>
  <Slides>21</Slides>
  <Notes>7</Notes>
  <HiddenSlides>1</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21</vt:i4>
      </vt:variant>
    </vt:vector>
  </HeadingPairs>
  <TitlesOfParts>
    <vt:vector size="28" baseType="lpstr">
      <vt:lpstr>Arial</vt:lpstr>
      <vt:lpstr>Arial</vt:lpstr>
      <vt:lpstr>Calibri</vt:lpstr>
      <vt:lpstr>Calibri Light</vt:lpstr>
      <vt:lpstr>Roboto</vt:lpstr>
      <vt:lpstr>Times New Roman</vt:lpstr>
      <vt:lpstr>Office-tema</vt:lpstr>
      <vt:lpstr>SOLO-taksonomien:</vt:lpstr>
      <vt:lpstr>SOLO-taksonomiens spørgeord</vt:lpstr>
      <vt:lpstr>SOLO-taksonomien - et eksempel </vt:lpstr>
      <vt:lpstr>Blooms taksonomi</vt:lpstr>
      <vt:lpstr>PowerPoint-præsentation</vt:lpstr>
      <vt:lpstr>Taksonomi</vt:lpstr>
      <vt:lpstr>Den Videnskabelige Basismodel</vt:lpstr>
      <vt:lpstr>2. Hvordan gå til det?</vt:lpstr>
      <vt:lpstr>3. Hvorfor gøre det sådan?</vt:lpstr>
      <vt:lpstr>4. Hvad kan gå galt?</vt:lpstr>
      <vt:lpstr>Tjekliste til køreplanen</vt:lpstr>
      <vt:lpstr>Matematisk metode</vt:lpstr>
      <vt:lpstr>Matematisk metode II</vt:lpstr>
      <vt:lpstr>Matematisk i SRP  sammenhæng</vt:lpstr>
      <vt:lpstr>Matematisk viden</vt:lpstr>
      <vt:lpstr>BEGREBSPAR</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Naturvidenskab</dc:title>
  <dc:creator>Malene Sloth-Brodersen</dc:creator>
  <cp:lastModifiedBy>Elisabeth Pugh Rosenkvist</cp:lastModifiedBy>
  <cp:revision>25</cp:revision>
  <dcterms:created xsi:type="dcterms:W3CDTF">2020-03-10T14:21:29Z</dcterms:created>
  <dcterms:modified xsi:type="dcterms:W3CDTF">2024-10-25T07:18:49Z</dcterms:modified>
</cp:coreProperties>
</file>