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68" r:id="rId14"/>
    <p:sldId id="271" r:id="rId15"/>
    <p:sldId id="272" r:id="rId16"/>
    <p:sldId id="273" r:id="rId17"/>
    <p:sldId id="270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9791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960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4758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512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587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09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3206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2223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6811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499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305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BFDE23-F17E-4905-B193-8870421272F1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01BCA689-382A-4380-BCD0-9C6CEF0630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906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Græsk kunst og skulptur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18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919" y="1136900"/>
            <a:ext cx="2947482" cy="4601183"/>
          </a:xfrm>
        </p:spPr>
        <p:txBody>
          <a:bodyPr/>
          <a:lstStyle/>
          <a:p>
            <a:r>
              <a:rPr lang="da-DK" dirty="0"/>
              <a:t>Antikkens tidsperioder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600" dirty="0">
                <a:solidFill>
                  <a:schemeClr val="tx1"/>
                </a:solidFill>
              </a:rPr>
              <a:t>Geometrisk tid</a:t>
            </a:r>
          </a:p>
          <a:p>
            <a:pPr lvl="5"/>
            <a:r>
              <a:rPr lang="da-DK" dirty="0">
                <a:solidFill>
                  <a:schemeClr val="tx1"/>
                </a:solidFill>
              </a:rPr>
              <a:t>1100-750</a:t>
            </a:r>
          </a:p>
          <a:p>
            <a:r>
              <a:rPr lang="da-DK" sz="1600" dirty="0">
                <a:solidFill>
                  <a:schemeClr val="tx1"/>
                </a:solidFill>
              </a:rPr>
              <a:t>Arkaisk tid</a:t>
            </a:r>
          </a:p>
          <a:p>
            <a:pPr lvl="5"/>
            <a:r>
              <a:rPr lang="da-DK" dirty="0">
                <a:solidFill>
                  <a:schemeClr val="tx1"/>
                </a:solidFill>
              </a:rPr>
              <a:t>720-480</a:t>
            </a:r>
          </a:p>
          <a:p>
            <a:r>
              <a:rPr lang="da-DK" sz="1600" dirty="0">
                <a:solidFill>
                  <a:schemeClr val="tx1"/>
                </a:solidFill>
              </a:rPr>
              <a:t>Klassisk tid</a:t>
            </a:r>
          </a:p>
          <a:p>
            <a:pPr lvl="5"/>
            <a:r>
              <a:rPr lang="da-DK" dirty="0">
                <a:solidFill>
                  <a:schemeClr val="tx1"/>
                </a:solidFill>
              </a:rPr>
              <a:t>480-323</a:t>
            </a:r>
          </a:p>
          <a:p>
            <a:r>
              <a:rPr lang="da-DK" sz="1600" dirty="0">
                <a:solidFill>
                  <a:schemeClr val="tx1"/>
                </a:solidFill>
              </a:rPr>
              <a:t>Hellenistisk tid</a:t>
            </a:r>
          </a:p>
          <a:p>
            <a:pPr lvl="5"/>
            <a:r>
              <a:rPr lang="da-DK" dirty="0">
                <a:solidFill>
                  <a:schemeClr val="tx1"/>
                </a:solidFill>
              </a:rPr>
              <a:t>323-31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1358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931" y="1194561"/>
            <a:ext cx="2852047" cy="533092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Geometrisk tid</a:t>
            </a:r>
            <a:br>
              <a:rPr lang="da-DK" dirty="0"/>
            </a:br>
            <a:r>
              <a:rPr lang="da-DK" dirty="0"/>
              <a:t>1100-750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495196" y="1826351"/>
            <a:ext cx="5332920" cy="305322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Er opkaldt efter kunstens geometriske mønstre og symboler</a:t>
            </a:r>
          </a:p>
          <a:p>
            <a:r>
              <a:rPr lang="da-DK" dirty="0">
                <a:solidFill>
                  <a:schemeClr val="tx1"/>
                </a:solidFill>
              </a:rPr>
              <a:t>”De mørke århundreder” = ingen skriftlige kilder eller overleveringer</a:t>
            </a:r>
          </a:p>
          <a:p>
            <a:r>
              <a:rPr lang="da-DK" dirty="0">
                <a:solidFill>
                  <a:schemeClr val="tx1"/>
                </a:solidFill>
              </a:rPr>
              <a:t>Kendetegnet ved angsten for det tomme rum</a:t>
            </a:r>
          </a:p>
          <a:p>
            <a:r>
              <a:rPr lang="da-DK" dirty="0">
                <a:solidFill>
                  <a:schemeClr val="tx1"/>
                </a:solidFill>
              </a:rPr>
              <a:t>Funktion: Gravmonumenter, begravelser </a:t>
            </a:r>
          </a:p>
        </p:txBody>
      </p:sp>
    </p:spTree>
    <p:extLst>
      <p:ext uri="{BB962C8B-B14F-4D97-AF65-F5344CB8AC3E}">
        <p14:creationId xmlns:p14="http://schemas.microsoft.com/office/powerpoint/2010/main" val="4139734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Billedresultat for magna graec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930" y="3677948"/>
            <a:ext cx="5606070" cy="318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Arkaisk tid</a:t>
            </a:r>
            <a:br>
              <a:rPr lang="da-DK" dirty="0"/>
            </a:br>
            <a:r>
              <a:rPr lang="da-DK" dirty="0"/>
              <a:t>720-450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785179" y="573578"/>
            <a:ext cx="5324608" cy="3677948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Magna </a:t>
            </a:r>
            <a:r>
              <a:rPr lang="da-DK" dirty="0" err="1">
                <a:solidFill>
                  <a:schemeClr val="tx1"/>
                </a:solidFill>
              </a:rPr>
              <a:t>Graecia</a:t>
            </a:r>
            <a:r>
              <a:rPr lang="da-DK" dirty="0">
                <a:solidFill>
                  <a:schemeClr val="tx1"/>
                </a:solidFill>
              </a:rPr>
              <a:t> = Storgrækenland, breder sig over middelhavsområdet </a:t>
            </a:r>
          </a:p>
          <a:p>
            <a:r>
              <a:rPr lang="da-DK" dirty="0" err="1">
                <a:solidFill>
                  <a:schemeClr val="tx1"/>
                </a:solidFill>
              </a:rPr>
              <a:t>Polis</a:t>
            </a:r>
            <a:r>
              <a:rPr lang="da-DK" dirty="0">
                <a:solidFill>
                  <a:schemeClr val="tx1"/>
                </a:solidFill>
              </a:rPr>
              <a:t> = bystatskultur</a:t>
            </a:r>
          </a:p>
          <a:p>
            <a:r>
              <a:rPr lang="da-DK" dirty="0">
                <a:solidFill>
                  <a:schemeClr val="tx1"/>
                </a:solidFill>
              </a:rPr>
              <a:t>Aristokrati og eneherskere</a:t>
            </a:r>
          </a:p>
          <a:p>
            <a:r>
              <a:rPr lang="da-DK" dirty="0">
                <a:solidFill>
                  <a:schemeClr val="tx1"/>
                </a:solidFill>
              </a:rPr>
              <a:t>Akropolis = gravhøj, placeret midt i byen</a:t>
            </a:r>
          </a:p>
          <a:p>
            <a:r>
              <a:rPr lang="da-DK" dirty="0">
                <a:solidFill>
                  <a:schemeClr val="tx1"/>
                </a:solidFill>
              </a:rPr>
              <a:t>Udenom byen ligger landbrugsområder</a:t>
            </a:r>
          </a:p>
          <a:p>
            <a:r>
              <a:rPr lang="da-DK" dirty="0">
                <a:solidFill>
                  <a:schemeClr val="tx1"/>
                </a:solidFill>
              </a:rPr>
              <a:t>Eksempler på bystater: Athen, Sparta, </a:t>
            </a:r>
            <a:r>
              <a:rPr lang="da-DK" dirty="0" err="1">
                <a:solidFill>
                  <a:schemeClr val="tx1"/>
                </a:solidFill>
              </a:rPr>
              <a:t>Theben</a:t>
            </a:r>
            <a:endParaRPr lang="da-DK" dirty="0">
              <a:solidFill>
                <a:schemeClr val="tx1"/>
              </a:solidFill>
            </a:endParaRPr>
          </a:p>
          <a:p>
            <a:endParaRPr lang="da-DK" dirty="0"/>
          </a:p>
        </p:txBody>
      </p:sp>
      <p:pic>
        <p:nvPicPr>
          <p:cNvPr id="3074" name="Picture 2" descr="Billedresultat for akropol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566" y="1804872"/>
            <a:ext cx="2497434" cy="187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388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Arkaisk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69268" y="864108"/>
            <a:ext cx="5632179" cy="510443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Inspiration fra Ægypten</a:t>
            </a:r>
          </a:p>
          <a:p>
            <a:r>
              <a:rPr lang="da-DK" dirty="0">
                <a:solidFill>
                  <a:schemeClr val="tx1"/>
                </a:solidFill>
              </a:rPr>
              <a:t>Frontale</a:t>
            </a:r>
          </a:p>
          <a:p>
            <a:r>
              <a:rPr lang="da-DK" dirty="0">
                <a:solidFill>
                  <a:schemeClr val="tx1"/>
                </a:solidFill>
              </a:rPr>
              <a:t>Statiske</a:t>
            </a:r>
          </a:p>
          <a:p>
            <a:r>
              <a:rPr lang="da-DK" dirty="0">
                <a:solidFill>
                  <a:schemeClr val="tx1"/>
                </a:solidFill>
              </a:rPr>
              <a:t>Vægten på begge ben</a:t>
            </a:r>
          </a:p>
          <a:p>
            <a:r>
              <a:rPr lang="da-DK" dirty="0">
                <a:solidFill>
                  <a:schemeClr val="tx1"/>
                </a:solidFill>
              </a:rPr>
              <a:t>Arme langs siden</a:t>
            </a:r>
          </a:p>
          <a:p>
            <a:r>
              <a:rPr lang="da-DK" dirty="0">
                <a:solidFill>
                  <a:schemeClr val="tx1"/>
                </a:solidFill>
              </a:rPr>
              <a:t>Ingen bevægelse</a:t>
            </a:r>
          </a:p>
          <a:p>
            <a:r>
              <a:rPr lang="da-DK" dirty="0">
                <a:solidFill>
                  <a:schemeClr val="tx1"/>
                </a:solidFill>
              </a:rPr>
              <a:t>Stiliserede = følger en bestemt ‘skabelon’, urealistisk</a:t>
            </a:r>
          </a:p>
          <a:p>
            <a:r>
              <a:rPr lang="da-DK" dirty="0">
                <a:solidFill>
                  <a:schemeClr val="tx1"/>
                </a:solidFill>
              </a:rPr>
              <a:t>Symmetriske</a:t>
            </a:r>
          </a:p>
        </p:txBody>
      </p:sp>
      <p:pic>
        <p:nvPicPr>
          <p:cNvPr id="2050" name="Picture 2" descr="Billedresultat for mentuemhe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6" r="16503"/>
          <a:stretch/>
        </p:blipFill>
        <p:spPr bwMode="auto">
          <a:xfrm>
            <a:off x="9133161" y="1249385"/>
            <a:ext cx="1394575" cy="437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3.googleusercontent.com/qDP0RET4atBw1XrzE4NilZXqYOjXsUBwk62_tpfQevfUZBSlUGKgsXF0Y3hL7OEeR1yA-EZ7LIvmq44vkppKG27_9jMXAhRuXFP6Ah_wFCERHDQuf_9u3UcH62SJB9qHKqgLSRT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9"/>
          <a:stretch/>
        </p:blipFill>
        <p:spPr bwMode="auto">
          <a:xfrm>
            <a:off x="10527736" y="1257490"/>
            <a:ext cx="1401363" cy="437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961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Arkaisk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Fremstillingsteknik: Rundskulptursteknik</a:t>
            </a:r>
          </a:p>
          <a:p>
            <a:r>
              <a:rPr lang="da-DK" dirty="0">
                <a:solidFill>
                  <a:schemeClr val="tx1"/>
                </a:solidFill>
              </a:rPr>
              <a:t>Materiale: Oftest marmor</a:t>
            </a:r>
          </a:p>
          <a:p>
            <a:r>
              <a:rPr lang="da-DK" dirty="0">
                <a:solidFill>
                  <a:schemeClr val="tx1"/>
                </a:solidFill>
              </a:rPr>
              <a:t>Stillingsmotiv: Frontalt</a:t>
            </a:r>
          </a:p>
          <a:p>
            <a:r>
              <a:rPr lang="da-DK" dirty="0">
                <a:solidFill>
                  <a:schemeClr val="tx1"/>
                </a:solidFill>
              </a:rPr>
              <a:t>Funktion: Fremstilling af guder, offergaver eller mindesmærker for afdøde</a:t>
            </a:r>
          </a:p>
          <a:p>
            <a:r>
              <a:rPr lang="da-DK" dirty="0">
                <a:solidFill>
                  <a:schemeClr val="tx1"/>
                </a:solidFill>
              </a:rPr>
              <a:t>Bemalet</a:t>
            </a:r>
          </a:p>
        </p:txBody>
      </p:sp>
      <p:pic>
        <p:nvPicPr>
          <p:cNvPr id="5122" name="Picture 2" descr="Billedresultat for rundskulptur tekn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398" y="3962894"/>
            <a:ext cx="3943602" cy="289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671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Arkaisk </a:t>
            </a:r>
            <a:r>
              <a:rPr lang="da-DK" dirty="0" err="1"/>
              <a:t>kouros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3869268" y="864108"/>
            <a:ext cx="6413576" cy="5079492"/>
          </a:xfrm>
        </p:spPr>
        <p:txBody>
          <a:bodyPr/>
          <a:lstStyle/>
          <a:p>
            <a:r>
              <a:rPr lang="da-DK" dirty="0" err="1">
                <a:solidFill>
                  <a:schemeClr val="tx1"/>
                </a:solidFill>
              </a:rPr>
              <a:t>Kouros</a:t>
            </a:r>
            <a:r>
              <a:rPr lang="da-DK" dirty="0">
                <a:solidFill>
                  <a:schemeClr val="tx1"/>
                </a:solidFill>
              </a:rPr>
              <a:t> (pl. </a:t>
            </a:r>
            <a:r>
              <a:rPr lang="da-DK" dirty="0" err="1">
                <a:solidFill>
                  <a:schemeClr val="tx1"/>
                </a:solidFill>
              </a:rPr>
              <a:t>kouroi</a:t>
            </a:r>
            <a:r>
              <a:rPr lang="da-DK" dirty="0">
                <a:solidFill>
                  <a:schemeClr val="tx1"/>
                </a:solidFill>
              </a:rPr>
              <a:t>) = ung mand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Positur: Stilstående, et ben foran, arme langs siden, hænder knyttet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Idealet: Sundhed, styrke og </a:t>
            </a:r>
            <a:r>
              <a:rPr lang="da-DK" dirty="0" err="1">
                <a:solidFill>
                  <a:schemeClr val="tx1"/>
                </a:solidFill>
              </a:rPr>
              <a:t>kalokagathia</a:t>
            </a:r>
            <a:r>
              <a:rPr lang="da-DK" dirty="0">
                <a:solidFill>
                  <a:schemeClr val="tx1"/>
                </a:solidFill>
              </a:rPr>
              <a:t> = smuk og god både i det indre og ydre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Stiliseret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Krop: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Heroisk nøgenhed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Kraftig, forenklet muskulatur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Symmetrisk, frontal og statisk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Ansigt: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Perlelokker eller kort med spiralkrøller/hjelmhår 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Mandelformet øjne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Arkaisk smil</a:t>
            </a:r>
          </a:p>
          <a:p>
            <a:endParaRPr lang="da-DK" dirty="0"/>
          </a:p>
        </p:txBody>
      </p:sp>
      <p:pic>
        <p:nvPicPr>
          <p:cNvPr id="6" name="Picture 4" descr="https://lh3.googleusercontent.com/qDP0RET4atBw1XrzE4NilZXqYOjXsUBwk62_tpfQevfUZBSlUGKgsXF0Y3hL7OEeR1yA-EZ7LIvmq44vkppKG27_9jMXAhRuXFP6Ah_wFCERHDQuf_9u3UcH62SJB9qHKqgLSRT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9"/>
          <a:stretch/>
        </p:blipFill>
        <p:spPr bwMode="auto">
          <a:xfrm>
            <a:off x="10527736" y="1257490"/>
            <a:ext cx="1401363" cy="437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Lige forbindelse 10"/>
          <p:cNvCxnSpPr/>
          <p:nvPr/>
        </p:nvCxnSpPr>
        <p:spPr>
          <a:xfrm flipH="1">
            <a:off x="11238807" y="980071"/>
            <a:ext cx="24939" cy="4788131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forbindelse 12"/>
          <p:cNvCxnSpPr/>
          <p:nvPr/>
        </p:nvCxnSpPr>
        <p:spPr>
          <a:xfrm>
            <a:off x="10282844" y="2751513"/>
            <a:ext cx="1770611" cy="8312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/>
          <p:cNvCxnSpPr/>
          <p:nvPr/>
        </p:nvCxnSpPr>
        <p:spPr>
          <a:xfrm>
            <a:off x="10282844" y="3981796"/>
            <a:ext cx="1762298" cy="2493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Billedresultat for kleobis og bit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07"/>
          <a:stretch/>
        </p:blipFill>
        <p:spPr bwMode="auto">
          <a:xfrm>
            <a:off x="8597790" y="4596938"/>
            <a:ext cx="1743075" cy="224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llipse 16"/>
          <p:cNvSpPr/>
          <p:nvPr/>
        </p:nvSpPr>
        <p:spPr>
          <a:xfrm>
            <a:off x="9002376" y="4879571"/>
            <a:ext cx="1022465" cy="390698"/>
          </a:xfrm>
          <a:prstGeom prst="ellipse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Ellipse 17"/>
          <p:cNvSpPr/>
          <p:nvPr/>
        </p:nvSpPr>
        <p:spPr>
          <a:xfrm>
            <a:off x="9263587" y="5443496"/>
            <a:ext cx="500042" cy="371624"/>
          </a:xfrm>
          <a:prstGeom prst="ellipse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20" name="Lige pilforbindelse 19"/>
          <p:cNvCxnSpPr/>
          <p:nvPr/>
        </p:nvCxnSpPr>
        <p:spPr>
          <a:xfrm>
            <a:off x="5968538" y="4596938"/>
            <a:ext cx="2876204" cy="1537855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437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Arkaisk </a:t>
            </a:r>
            <a:r>
              <a:rPr lang="da-DK" dirty="0" err="1"/>
              <a:t>kore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Kore (pl. </a:t>
            </a:r>
            <a:r>
              <a:rPr lang="da-DK" dirty="0" err="1">
                <a:solidFill>
                  <a:schemeClr val="tx1"/>
                </a:solidFill>
              </a:rPr>
              <a:t>kourai</a:t>
            </a:r>
            <a:r>
              <a:rPr lang="da-DK" dirty="0">
                <a:solidFill>
                  <a:schemeClr val="tx1"/>
                </a:solidFill>
              </a:rPr>
              <a:t>) = ung kvinde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Positur: Stilstående, den ene arm/hånd er løftet og holder enten hendes klæde, er lagt over brystet eller holder en offerskål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Stiliseret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Henved slutningen af arkaisk tid kommer der mange detaljer ved håret og tøjet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Krop: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Påklædt med </a:t>
            </a:r>
            <a:r>
              <a:rPr lang="da-DK" dirty="0" err="1">
                <a:solidFill>
                  <a:schemeClr val="tx1"/>
                </a:solidFill>
              </a:rPr>
              <a:t>chiton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himation</a:t>
            </a:r>
            <a:r>
              <a:rPr lang="da-DK" dirty="0">
                <a:solidFill>
                  <a:schemeClr val="tx1"/>
                </a:solidFill>
              </a:rPr>
              <a:t> eller </a:t>
            </a:r>
            <a:r>
              <a:rPr lang="da-DK" dirty="0" err="1">
                <a:solidFill>
                  <a:schemeClr val="tx1"/>
                </a:solidFill>
              </a:rPr>
              <a:t>peplos</a:t>
            </a:r>
            <a:endParaRPr lang="da-DK" dirty="0">
              <a:solidFill>
                <a:schemeClr val="tx1"/>
              </a:solidFill>
            </a:endParaRPr>
          </a:p>
          <a:p>
            <a:pPr lvl="2"/>
            <a:r>
              <a:rPr lang="da-DK" dirty="0">
                <a:solidFill>
                  <a:schemeClr val="tx1"/>
                </a:solidFill>
              </a:rPr>
              <a:t>Konturer af bryster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Symmetrisk, frontal og statisk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Ansigt: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Perlelokker, langt hår, måske opsat foran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Mandelformet øjne</a:t>
            </a:r>
          </a:p>
          <a:p>
            <a:pPr lvl="2"/>
            <a:r>
              <a:rPr lang="da-DK" dirty="0">
                <a:solidFill>
                  <a:schemeClr val="tx1"/>
                </a:solidFill>
              </a:rPr>
              <a:t>Arkaisk smil</a:t>
            </a:r>
          </a:p>
          <a:p>
            <a:pPr lvl="2"/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  <p:pic>
        <p:nvPicPr>
          <p:cNvPr id="6146" name="Picture 2" descr="Billedresultat for peplos chit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478" y="1775085"/>
            <a:ext cx="2091522" cy="322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Lige pilforbindelse 4"/>
          <p:cNvCxnSpPr/>
          <p:nvPr/>
        </p:nvCxnSpPr>
        <p:spPr>
          <a:xfrm flipV="1">
            <a:off x="6658495" y="2493819"/>
            <a:ext cx="3358341" cy="548639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>
            <a:off x="7306887" y="3241755"/>
            <a:ext cx="2793591" cy="147551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/>
          <p:cNvCxnSpPr/>
          <p:nvPr/>
        </p:nvCxnSpPr>
        <p:spPr>
          <a:xfrm>
            <a:off x="8703682" y="3171098"/>
            <a:ext cx="1653976" cy="420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955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Klassisk tid 480-323 </a:t>
            </a:r>
            <a:r>
              <a:rPr lang="da-DK" dirty="0" err="1"/>
              <a:t>f.kr.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Klassisk tid inddeles i tre underperioder: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Tidlig klassisk tid 480-450 </a:t>
            </a:r>
            <a:r>
              <a:rPr lang="da-DK" dirty="0" err="1">
                <a:solidFill>
                  <a:schemeClr val="tx1"/>
                </a:solidFill>
              </a:rPr>
              <a:t>f.kr.</a:t>
            </a:r>
            <a:endParaRPr lang="da-DK" dirty="0">
              <a:solidFill>
                <a:schemeClr val="tx1"/>
              </a:solidFill>
            </a:endParaRPr>
          </a:p>
          <a:p>
            <a:pPr lvl="1"/>
            <a:r>
              <a:rPr lang="da-DK" dirty="0">
                <a:solidFill>
                  <a:schemeClr val="tx1"/>
                </a:solidFill>
              </a:rPr>
              <a:t>Højklassisk tid 450-400 </a:t>
            </a:r>
            <a:r>
              <a:rPr lang="da-DK" dirty="0" err="1">
                <a:solidFill>
                  <a:schemeClr val="tx1"/>
                </a:solidFill>
              </a:rPr>
              <a:t>f.kr.</a:t>
            </a:r>
            <a:endParaRPr lang="da-DK" dirty="0">
              <a:solidFill>
                <a:schemeClr val="tx1"/>
              </a:solidFill>
            </a:endParaRPr>
          </a:p>
          <a:p>
            <a:pPr lvl="1"/>
            <a:r>
              <a:rPr lang="da-DK" dirty="0">
                <a:solidFill>
                  <a:schemeClr val="tx1"/>
                </a:solidFill>
              </a:rPr>
              <a:t>Senklassisk tid 400-323 </a:t>
            </a:r>
            <a:r>
              <a:rPr lang="da-DK" dirty="0" err="1">
                <a:solidFill>
                  <a:schemeClr val="tx1"/>
                </a:solidFill>
              </a:rPr>
              <a:t>f.kr.</a:t>
            </a:r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Sejren i perserkrigene i 480 </a:t>
            </a:r>
            <a:r>
              <a:rPr lang="da-DK" dirty="0" err="1">
                <a:solidFill>
                  <a:schemeClr val="tx1"/>
                </a:solidFill>
              </a:rPr>
              <a:t>f.kr.</a:t>
            </a:r>
            <a:r>
              <a:rPr lang="da-DK" dirty="0">
                <a:solidFill>
                  <a:schemeClr val="tx1"/>
                </a:solidFill>
              </a:rPr>
              <a:t> bliver starten til en periode med fred, rigdom og opblomstring. </a:t>
            </a:r>
          </a:p>
          <a:p>
            <a:r>
              <a:rPr lang="da-DK" dirty="0">
                <a:solidFill>
                  <a:schemeClr val="tx1"/>
                </a:solidFill>
              </a:rPr>
              <a:t>Demokrati i Athen.</a:t>
            </a:r>
          </a:p>
          <a:p>
            <a:r>
              <a:rPr lang="da-DK" dirty="0">
                <a:solidFill>
                  <a:schemeClr val="tx1"/>
                </a:solidFill>
              </a:rPr>
              <a:t>Athen er ødelagt og skal genopbygges = nye muligheder for kunsten.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Picture 2" descr="Billedresultat for akropol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749" y="4532811"/>
            <a:ext cx="3100251" cy="232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340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Tidlig klassisk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049913" y="1233649"/>
            <a:ext cx="6011858" cy="4547370"/>
          </a:xfrm>
        </p:spPr>
        <p:txBody>
          <a:bodyPr>
            <a:normAutofit fontScale="92500" lnSpcReduction="10000"/>
          </a:bodyPr>
          <a:lstStyle/>
          <a:p>
            <a:r>
              <a:rPr lang="da-DK" dirty="0">
                <a:solidFill>
                  <a:schemeClr val="tx1"/>
                </a:solidFill>
              </a:rPr>
              <a:t>Fremstillingsteknik: Rundskulptursteknik og bronzestøbning.</a:t>
            </a:r>
          </a:p>
          <a:p>
            <a:r>
              <a:rPr lang="da-DK" dirty="0">
                <a:solidFill>
                  <a:schemeClr val="tx1"/>
                </a:solidFill>
              </a:rPr>
              <a:t>Bronze er dyrt, men efter krigen skal sejr og rigdom dokumenteres.</a:t>
            </a:r>
          </a:p>
          <a:p>
            <a:r>
              <a:rPr lang="da-DK" dirty="0">
                <a:solidFill>
                  <a:schemeClr val="tx1"/>
                </a:solidFill>
              </a:rPr>
              <a:t>Mange bronzeskulpturer er støbt om og findes derfor kun i marmorkopier.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Marmorkopier kendes på, at der er en støtte ved foden, så skulpturen ikke vælter, ofte en træstub.  </a:t>
            </a:r>
          </a:p>
          <a:p>
            <a:r>
              <a:rPr lang="da-DK" dirty="0">
                <a:solidFill>
                  <a:schemeClr val="tx1"/>
                </a:solidFill>
              </a:rPr>
              <a:t>Mere bevægelse i skulpturen, frontaliteten opløses, hovedet drejes, skulpturens blik ser væk fra beskueren. </a:t>
            </a:r>
          </a:p>
          <a:p>
            <a:r>
              <a:rPr lang="da-DK" dirty="0">
                <a:solidFill>
                  <a:schemeClr val="tx1"/>
                </a:solidFill>
              </a:rPr>
              <a:t>Materiale: Bronze eller marmor</a:t>
            </a:r>
          </a:p>
          <a:p>
            <a:r>
              <a:rPr lang="da-DK" dirty="0">
                <a:solidFill>
                  <a:schemeClr val="tx1"/>
                </a:solidFill>
              </a:rPr>
              <a:t>Stillingsmotiv: Svag kontrapost eller frit stillingsmotiv hen mod højklassisk tid.</a:t>
            </a:r>
          </a:p>
          <a:p>
            <a:r>
              <a:rPr lang="da-DK" dirty="0">
                <a:solidFill>
                  <a:schemeClr val="tx1"/>
                </a:solidFill>
              </a:rPr>
              <a:t>Funktion: Fremstilling af guder, af sportssituationer, af kendte eller lign., mindesmærker eller offergaver.</a:t>
            </a:r>
          </a:p>
          <a:p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marmorkop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5" r="8019"/>
          <a:stretch/>
        </p:blipFill>
        <p:spPr bwMode="auto">
          <a:xfrm>
            <a:off x="10528663" y="2399493"/>
            <a:ext cx="1663337" cy="445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Lige pilforbindelse 4"/>
          <p:cNvCxnSpPr/>
          <p:nvPr/>
        </p:nvCxnSpPr>
        <p:spPr>
          <a:xfrm>
            <a:off x="8412480" y="3148149"/>
            <a:ext cx="3122023" cy="26778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Image result for zeus bronze stat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660" y="4230054"/>
            <a:ext cx="2045136" cy="262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750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Tidlig klassisk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422469" y="864108"/>
            <a:ext cx="6426925" cy="5654258"/>
          </a:xfrm>
        </p:spPr>
        <p:txBody>
          <a:bodyPr>
            <a:normAutofit fontScale="92500" lnSpcReduction="10000"/>
          </a:bodyPr>
          <a:lstStyle/>
          <a:p>
            <a:r>
              <a:rPr lang="da-DK" dirty="0">
                <a:solidFill>
                  <a:schemeClr val="tx1"/>
                </a:solidFill>
              </a:rPr>
              <a:t>Positur: Delvis symmetri, mere naturalistisk, bevægelse.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Svag kontrapost = skulpturens vægt på det ene ben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S-kurve op gennem kroppen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Afslappet kropspositur.   </a:t>
            </a:r>
          </a:p>
          <a:p>
            <a:r>
              <a:rPr lang="da-DK" dirty="0">
                <a:solidFill>
                  <a:schemeClr val="tx1"/>
                </a:solidFill>
              </a:rPr>
              <a:t>Krop: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Heroisk nøgenhed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Let markeret muskulatur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Atletisk kropsbygning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Delvis symmetrisk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Kvinden bærer </a:t>
            </a:r>
            <a:r>
              <a:rPr lang="da-DK" dirty="0" err="1">
                <a:solidFill>
                  <a:schemeClr val="tx1"/>
                </a:solidFill>
              </a:rPr>
              <a:t>peplos</a:t>
            </a:r>
            <a:r>
              <a:rPr lang="da-DK" dirty="0">
                <a:solidFill>
                  <a:schemeClr val="tx1"/>
                </a:solidFill>
              </a:rPr>
              <a:t> med lodrette stiliserede folder og viser ingen former.</a:t>
            </a:r>
          </a:p>
          <a:p>
            <a:r>
              <a:rPr lang="da-DK" dirty="0">
                <a:solidFill>
                  <a:schemeClr val="tx1"/>
                </a:solidFill>
              </a:rPr>
              <a:t>Ansigt: Markeret hage, fyldige læber, tunge øjenlåg, ovalt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Kort hjelmlignende hår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Blikket er rettet væk fra beskueren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Hulrum ved øjnene til at ilægge sten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Udtryksløst og neutral uanset stillingen viser ophøjet ro = </a:t>
            </a:r>
            <a:r>
              <a:rPr lang="da-DK" dirty="0" err="1">
                <a:solidFill>
                  <a:schemeClr val="tx1"/>
                </a:solidFill>
              </a:rPr>
              <a:t>sofrosyne</a:t>
            </a:r>
            <a:endParaRPr lang="da-DK" dirty="0">
              <a:solidFill>
                <a:schemeClr val="tx1"/>
              </a:solidFill>
            </a:endParaRPr>
          </a:p>
          <a:p>
            <a:pPr lvl="1"/>
            <a:r>
              <a:rPr lang="da-DK" dirty="0">
                <a:solidFill>
                  <a:schemeClr val="tx1"/>
                </a:solidFill>
              </a:rPr>
              <a:t>Kvinden har langt hår; opsat, samlet i nakken eller hængende løst.</a:t>
            </a:r>
          </a:p>
          <a:p>
            <a:pPr lvl="1"/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71666"/>
          <a:stretch/>
        </p:blipFill>
        <p:spPr>
          <a:xfrm>
            <a:off x="10058400" y="330362"/>
            <a:ext cx="2133600" cy="6527638"/>
          </a:xfrm>
          <a:prstGeom prst="rect">
            <a:avLst/>
          </a:prstGeom>
        </p:spPr>
      </p:pic>
      <p:cxnSp>
        <p:nvCxnSpPr>
          <p:cNvPr id="8" name="Lige forbindelse 7"/>
          <p:cNvCxnSpPr/>
          <p:nvPr/>
        </p:nvCxnSpPr>
        <p:spPr>
          <a:xfrm flipV="1">
            <a:off x="10698480" y="3108960"/>
            <a:ext cx="940526" cy="1306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/>
          <p:nvPr/>
        </p:nvCxnSpPr>
        <p:spPr>
          <a:xfrm>
            <a:off x="10398034" y="1724297"/>
            <a:ext cx="1502229" cy="653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/>
          <p:cNvCxnSpPr/>
          <p:nvPr/>
        </p:nvCxnSpPr>
        <p:spPr>
          <a:xfrm flipH="1">
            <a:off x="11064240" y="522514"/>
            <a:ext cx="78378" cy="126709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/>
          <p:cNvCxnSpPr/>
          <p:nvPr/>
        </p:nvCxnSpPr>
        <p:spPr>
          <a:xfrm>
            <a:off x="11064240" y="1724297"/>
            <a:ext cx="182880" cy="15152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Lige forbindelse 28"/>
          <p:cNvCxnSpPr/>
          <p:nvPr/>
        </p:nvCxnSpPr>
        <p:spPr>
          <a:xfrm flipH="1">
            <a:off x="11142618" y="3108960"/>
            <a:ext cx="104503" cy="2207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625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Højklassisk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Fremstillingsteknik: Rundskulptursteknik og bronzestøbning.</a:t>
            </a:r>
          </a:p>
          <a:p>
            <a:r>
              <a:rPr lang="da-DK" dirty="0">
                <a:solidFill>
                  <a:schemeClr val="tx1"/>
                </a:solidFill>
              </a:rPr>
              <a:t>Materiale: Bronze eller marmor</a:t>
            </a:r>
          </a:p>
          <a:p>
            <a:r>
              <a:rPr lang="da-DK" dirty="0">
                <a:solidFill>
                  <a:schemeClr val="tx1"/>
                </a:solidFill>
              </a:rPr>
              <a:t>Stillingsmotiv: Veludviklet kontrapost eller frit stillingsmotiv.</a:t>
            </a:r>
          </a:p>
          <a:p>
            <a:r>
              <a:rPr lang="da-DK" dirty="0">
                <a:solidFill>
                  <a:schemeClr val="tx1"/>
                </a:solidFill>
              </a:rPr>
              <a:t>Funktion: Fremstilling af guder, af sportssituationer, af kendte eller lign., mindesmærker eller offergaver.</a:t>
            </a:r>
          </a:p>
          <a:p>
            <a:r>
              <a:rPr lang="da-DK" dirty="0">
                <a:solidFill>
                  <a:schemeClr val="tx1"/>
                </a:solidFill>
              </a:rPr>
              <a:t>I højklassisk tid udvikles skulpturerne fra den tidlige klassiske tid; stillingsmotiverne bliver mere avanceret, muskulaturen mere markeret og raffineret som følge af at skulptørerne bliver teknisk bedre til at benytte lys og skygge.</a:t>
            </a:r>
          </a:p>
        </p:txBody>
      </p:sp>
    </p:spTree>
    <p:extLst>
      <p:ext uri="{BB962C8B-B14F-4D97-AF65-F5344CB8AC3E}">
        <p14:creationId xmlns:p14="http://schemas.microsoft.com/office/powerpoint/2010/main" val="1031925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Højklassisk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69268" y="864108"/>
            <a:ext cx="6058503" cy="512064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Positur: Bevægelse og brud med symmetrien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Veludviklet kontrapost eller frit stillingsmotiv </a:t>
            </a:r>
          </a:p>
          <a:p>
            <a:r>
              <a:rPr lang="da-DK" dirty="0">
                <a:solidFill>
                  <a:schemeClr val="tx1"/>
                </a:solidFill>
              </a:rPr>
              <a:t>Krop: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Naturalistisk og mere anatomisk korrekt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Gode proportioner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Atletisk og muskuløs krop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Heroisk nøgenhed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Kvinderne bærer </a:t>
            </a:r>
            <a:r>
              <a:rPr lang="da-DK" dirty="0" err="1">
                <a:solidFill>
                  <a:schemeClr val="tx1"/>
                </a:solidFill>
              </a:rPr>
              <a:t>peplos</a:t>
            </a:r>
            <a:r>
              <a:rPr lang="da-DK" dirty="0">
                <a:solidFill>
                  <a:schemeClr val="tx1"/>
                </a:solidFill>
              </a:rPr>
              <a:t> eller </a:t>
            </a:r>
            <a:r>
              <a:rPr lang="da-DK" dirty="0" err="1">
                <a:solidFill>
                  <a:schemeClr val="tx1"/>
                </a:solidFill>
              </a:rPr>
              <a:t>chiton</a:t>
            </a:r>
            <a:r>
              <a:rPr lang="da-DK" dirty="0">
                <a:solidFill>
                  <a:schemeClr val="tx1"/>
                </a:solidFill>
              </a:rPr>
              <a:t>, som falder naturligt og smyger sig om kroppen i </a:t>
            </a:r>
            <a:r>
              <a:rPr lang="da-DK" dirty="0" err="1">
                <a:solidFill>
                  <a:schemeClr val="tx1"/>
                </a:solidFill>
              </a:rPr>
              <a:t>wetlook</a:t>
            </a:r>
            <a:r>
              <a:rPr lang="da-DK" dirty="0">
                <a:solidFill>
                  <a:schemeClr val="tx1"/>
                </a:solidFill>
              </a:rPr>
              <a:t> hen mod senklassisk tid</a:t>
            </a:r>
          </a:p>
          <a:p>
            <a:r>
              <a:rPr lang="da-DK" dirty="0">
                <a:solidFill>
                  <a:schemeClr val="tx1"/>
                </a:solidFill>
              </a:rPr>
              <a:t>Ansigt: Ovalt, tunge øjenlåg, markeret hage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Let drejet og naturtro (bl.a. rynker, skæg)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Hjelmhår</a:t>
            </a:r>
          </a:p>
          <a:p>
            <a:pPr lvl="1"/>
            <a:r>
              <a:rPr lang="da-DK" dirty="0" err="1">
                <a:solidFill>
                  <a:schemeClr val="tx1"/>
                </a:solidFill>
              </a:rPr>
              <a:t>Udtryktsløst</a:t>
            </a:r>
            <a:r>
              <a:rPr lang="da-DK" dirty="0">
                <a:solidFill>
                  <a:schemeClr val="tx1"/>
                </a:solidFill>
              </a:rPr>
              <a:t>, neutral og ophøjet = </a:t>
            </a:r>
            <a:r>
              <a:rPr lang="da-DK" dirty="0" err="1">
                <a:solidFill>
                  <a:schemeClr val="tx1"/>
                </a:solidFill>
              </a:rPr>
              <a:t>sofrosyne</a:t>
            </a:r>
            <a:endParaRPr lang="da-DK" dirty="0">
              <a:solidFill>
                <a:schemeClr val="tx1"/>
              </a:solidFill>
            </a:endParaRPr>
          </a:p>
          <a:p>
            <a:pPr lvl="1"/>
            <a:r>
              <a:rPr lang="da-DK" dirty="0">
                <a:solidFill>
                  <a:schemeClr val="tx1"/>
                </a:solidFill>
              </a:rPr>
              <a:t>Kvindernes ansigt – se tidlig klassisk tid.</a:t>
            </a:r>
          </a:p>
          <a:p>
            <a:pPr lvl="1"/>
            <a:endParaRPr lang="da-DK" dirty="0"/>
          </a:p>
        </p:txBody>
      </p:sp>
      <p:pic>
        <p:nvPicPr>
          <p:cNvPr id="2050" name="Picture 2" descr="http://oldtidskundskab.wdfiles.com/local--files/hojklassisk-skulptur/dorypho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076" y="979715"/>
            <a:ext cx="2281924" cy="55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380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Senklassisk skulptur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69268" y="864108"/>
            <a:ext cx="6032378" cy="4860912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I senklassisk tid begynder en større interesse for individets karakter og særlige personlighedstræk </a:t>
            </a:r>
          </a:p>
          <a:p>
            <a:r>
              <a:rPr lang="da-DK" dirty="0">
                <a:solidFill>
                  <a:schemeClr val="tx1"/>
                </a:solidFill>
              </a:rPr>
              <a:t>Man eksperimenterer med fremstilling af kvindekroppen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Afrodite portrætteres nøgen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Tøjet klæber til kroppen og man begynder at se kvindens former</a:t>
            </a:r>
          </a:p>
          <a:p>
            <a:r>
              <a:rPr lang="da-DK" dirty="0">
                <a:solidFill>
                  <a:schemeClr val="tx1"/>
                </a:solidFill>
              </a:rPr>
              <a:t>Muskulaturen og kroppen bliver blødere, slankere og mere naturalistisk.</a:t>
            </a:r>
          </a:p>
          <a:p>
            <a:r>
              <a:rPr lang="da-DK" dirty="0">
                <a:solidFill>
                  <a:schemeClr val="tx1"/>
                </a:solidFill>
              </a:rPr>
              <a:t>Ansigtet begynder at udtrykke følelser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3074" name="Picture 2" descr="Image result for afrodite af kni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515" y="1645921"/>
            <a:ext cx="2510485" cy="521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455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Senklassisk</a:t>
            </a:r>
            <a:br>
              <a:rPr lang="da-DK" dirty="0"/>
            </a:br>
            <a:r>
              <a:rPr lang="da-DK" dirty="0"/>
              <a:t>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Fremstillingsteknik: Rundskulptursteknik og bronzestøbning.</a:t>
            </a:r>
          </a:p>
          <a:p>
            <a:r>
              <a:rPr lang="da-DK" dirty="0">
                <a:solidFill>
                  <a:schemeClr val="tx1"/>
                </a:solidFill>
              </a:rPr>
              <a:t>Materiale: Bronze eller marmor</a:t>
            </a:r>
          </a:p>
          <a:p>
            <a:r>
              <a:rPr lang="da-DK" dirty="0">
                <a:solidFill>
                  <a:schemeClr val="tx1"/>
                </a:solidFill>
              </a:rPr>
              <a:t>Stillingsmotiv: Overdreven kontrapost med armene i bevægelse eller frit stillingsmotiv.</a:t>
            </a:r>
          </a:p>
          <a:p>
            <a:r>
              <a:rPr lang="da-DK" dirty="0">
                <a:solidFill>
                  <a:schemeClr val="tx1"/>
                </a:solidFill>
              </a:rPr>
              <a:t>Funktion: Fremstilling af guder, af sportssituationer, af kendte eller lign., mindesmærker eller offergaver.</a:t>
            </a:r>
          </a:p>
          <a:p>
            <a:r>
              <a:rPr lang="da-DK" dirty="0">
                <a:solidFill>
                  <a:schemeClr val="tx1"/>
                </a:solidFill>
              </a:rPr>
              <a:t>I senklassisk tid bliver skulpturerne naturalistiske og bevæger sig væk fra det ophøjet idealiseret udtryk uden følelser.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9804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Senklassisk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Positur: Masser af bevægelse og brud med symmetrien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Overdreven kontrapost med armene i bevægelse eller frit stillingsmotiv</a:t>
            </a:r>
            <a:endParaRPr lang="da-DK" dirty="0"/>
          </a:p>
          <a:p>
            <a:r>
              <a:rPr lang="da-DK" dirty="0">
                <a:solidFill>
                  <a:schemeClr val="tx1"/>
                </a:solidFill>
              </a:rPr>
              <a:t>Kroppen: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Naturalistisk med flere rundinger og forskelligartet udseende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Det firkantede præg forsvinder og skulpturen fremstår tredimensionel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De ser ud, som de bør se ud</a:t>
            </a:r>
          </a:p>
          <a:p>
            <a:r>
              <a:rPr lang="da-DK" dirty="0">
                <a:solidFill>
                  <a:schemeClr val="tx1"/>
                </a:solidFill>
              </a:rPr>
              <a:t>Ansigtet: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Udtrykker følelser og personlighed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Hår og øjne hugges dybere</a:t>
            </a:r>
          </a:p>
        </p:txBody>
      </p:sp>
      <p:pic>
        <p:nvPicPr>
          <p:cNvPr id="4098" name="Picture 2" descr="Image result for euripid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90" r="30103"/>
          <a:stretch/>
        </p:blipFill>
        <p:spPr bwMode="auto">
          <a:xfrm>
            <a:off x="9389114" y="3579223"/>
            <a:ext cx="2802886" cy="327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981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Tidlig, høj- eller senklassisk skulptur?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Udviklingen gennem den klassiske tid går fra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Fra svag kontrapost til overdreven kontrapost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Fra idealisme til naturalisme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Fra udtryksløse ansigter til følelsesladet ansigter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Fra idealiseret </a:t>
            </a:r>
            <a:r>
              <a:rPr lang="da-DK" dirty="0" err="1">
                <a:solidFill>
                  <a:schemeClr val="tx1"/>
                </a:solidFill>
              </a:rPr>
              <a:t>peplos</a:t>
            </a:r>
            <a:r>
              <a:rPr lang="da-DK" dirty="0">
                <a:solidFill>
                  <a:schemeClr val="tx1"/>
                </a:solidFill>
              </a:rPr>
              <a:t> uden synlige kvindeformer til </a:t>
            </a:r>
            <a:r>
              <a:rPr lang="da-DK" dirty="0" err="1">
                <a:solidFill>
                  <a:schemeClr val="tx1"/>
                </a:solidFill>
              </a:rPr>
              <a:t>wetlook</a:t>
            </a:r>
            <a:r>
              <a:rPr lang="da-DK" dirty="0">
                <a:solidFill>
                  <a:schemeClr val="tx1"/>
                </a:solidFill>
              </a:rPr>
              <a:t> med synlige former under tøjet og nøgenhed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Er du i tvivl, kan du placere en skulptur i overgangen mellem den ene og den anden tid; bare du husker, at argumentere for din begrundelse.</a:t>
            </a:r>
          </a:p>
        </p:txBody>
      </p:sp>
    </p:spTree>
    <p:extLst>
      <p:ext uri="{BB962C8B-B14F-4D97-AF65-F5344CB8AC3E}">
        <p14:creationId xmlns:p14="http://schemas.microsoft.com/office/powerpoint/2010/main" val="4246449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Tidlig, høj- eller senklassisk tid?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71666"/>
          <a:stretch/>
        </p:blipFill>
        <p:spPr>
          <a:xfrm>
            <a:off x="3605349" y="160609"/>
            <a:ext cx="2133600" cy="6527638"/>
          </a:xfrm>
          <a:prstGeom prst="rect">
            <a:avLst/>
          </a:prstGeom>
        </p:spPr>
      </p:pic>
      <p:pic>
        <p:nvPicPr>
          <p:cNvPr id="5" name="Picture 2" descr="http://oldtidskundskab.wdfiles.com/local--files/hojklassisk-skulptur/doryphor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16" y="1123837"/>
            <a:ext cx="2281924" cy="55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afrodite af knid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750" y="0"/>
            <a:ext cx="2510485" cy="521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euripide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90" r="30103"/>
          <a:stretch/>
        </p:blipFill>
        <p:spPr bwMode="auto">
          <a:xfrm>
            <a:off x="9389114" y="3579223"/>
            <a:ext cx="2802886" cy="327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536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63"/>
                    </a14:imgEffect>
                    <a14:imgEffect>
                      <a14:saturation sat="317000"/>
                    </a14:imgEffect>
                    <a14:imgEffect>
                      <a14:brightnessContrast bright="25000" contrast="-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9500" y="4586782"/>
            <a:ext cx="4762500" cy="2276475"/>
          </a:xfrm>
          <a:prstGeom prst="rect">
            <a:avLst/>
          </a:prstGeom>
          <a:effectLst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tid</a:t>
            </a:r>
            <a:br>
              <a:rPr lang="da-DK" dirty="0"/>
            </a:br>
            <a:r>
              <a:rPr lang="da-DK" dirty="0"/>
              <a:t>323-31 </a:t>
            </a:r>
            <a:r>
              <a:rPr lang="da-DK" dirty="0" err="1"/>
              <a:t>f.kr.</a:t>
            </a:r>
            <a:r>
              <a:rPr lang="da-DK" dirty="0"/>
              <a:t>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I slutningen af den klassiske tid erobrer Filip af Makedonien en række græske bystater</a:t>
            </a:r>
          </a:p>
          <a:p>
            <a:r>
              <a:rPr lang="da-DK" dirty="0">
                <a:solidFill>
                  <a:schemeClr val="tx1"/>
                </a:solidFill>
              </a:rPr>
              <a:t>Filips søn, Alexander den Store, udvider det græske rige til et nyt, hellenistisk imperium </a:t>
            </a:r>
          </a:p>
          <a:p>
            <a:r>
              <a:rPr lang="da-DK" dirty="0">
                <a:solidFill>
                  <a:schemeClr val="tx1"/>
                </a:solidFill>
              </a:rPr>
              <a:t>Helle kommer fra Hellas = Grækenland</a:t>
            </a:r>
          </a:p>
          <a:p>
            <a:r>
              <a:rPr lang="da-DK" dirty="0">
                <a:solidFill>
                  <a:schemeClr val="tx1"/>
                </a:solidFill>
              </a:rPr>
              <a:t>Hellenistisk tid er derfor præget af græsk kunst og kultur i et stort område, der dækker Ægypten og store dele af Mellemøsten helt til Indien.</a:t>
            </a:r>
          </a:p>
          <a:p>
            <a:r>
              <a:rPr lang="da-DK" dirty="0">
                <a:solidFill>
                  <a:schemeClr val="tx1"/>
                </a:solidFill>
              </a:rPr>
              <a:t>I perioden begynder romerne også at ekspandere og overtager én efter én græske områder</a:t>
            </a:r>
          </a:p>
          <a:p>
            <a:r>
              <a:rPr lang="da-DK" dirty="0">
                <a:solidFill>
                  <a:schemeClr val="tx1"/>
                </a:solidFill>
              </a:rPr>
              <a:t>I 31 bliver Octavian udnævnt til kejser Augustus og vinder sig hele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chemeClr val="tx1"/>
                </a:solidFill>
              </a:rPr>
              <a:t>det tidligere græske område</a:t>
            </a:r>
          </a:p>
          <a:p>
            <a:r>
              <a:rPr lang="da-DK" dirty="0">
                <a:solidFill>
                  <a:schemeClr val="tx1"/>
                </a:solidFill>
              </a:rPr>
              <a:t>Magten og kulturcenteret befinder sig nu i Rom </a:t>
            </a:r>
          </a:p>
        </p:txBody>
      </p:sp>
    </p:spTree>
    <p:extLst>
      <p:ext uri="{BB962C8B-B14F-4D97-AF65-F5344CB8AC3E}">
        <p14:creationId xmlns:p14="http://schemas.microsoft.com/office/powerpoint/2010/main" val="806292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Skulpturerne er dynamiske og i bevægelse</a:t>
            </a:r>
          </a:p>
          <a:p>
            <a:r>
              <a:rPr lang="da-DK" dirty="0">
                <a:solidFill>
                  <a:schemeClr val="tx1"/>
                </a:solidFill>
              </a:rPr>
              <a:t>Bevægelsernes indflydelse udtrykkes på de afbillede kroppe</a:t>
            </a:r>
          </a:p>
          <a:p>
            <a:r>
              <a:rPr lang="da-DK" dirty="0">
                <a:solidFill>
                  <a:schemeClr val="tx1"/>
                </a:solidFill>
              </a:rPr>
              <a:t>Skulpturgrupper</a:t>
            </a:r>
          </a:p>
          <a:p>
            <a:r>
              <a:rPr lang="da-DK" dirty="0">
                <a:solidFill>
                  <a:schemeClr val="tx1"/>
                </a:solidFill>
              </a:rPr>
              <a:t>Kompliceret kompositioner vidner om skulptørernes ekspertise</a:t>
            </a:r>
          </a:p>
          <a:p>
            <a:r>
              <a:rPr lang="da-DK" dirty="0">
                <a:solidFill>
                  <a:schemeClr val="tx1"/>
                </a:solidFill>
              </a:rPr>
              <a:t>Fremstillingsteknik og materiale: Rundskulptur (marmor), </a:t>
            </a:r>
            <a:r>
              <a:rPr lang="da-DK" dirty="0" err="1">
                <a:solidFill>
                  <a:schemeClr val="tx1"/>
                </a:solidFill>
              </a:rPr>
              <a:t>cire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perdue</a:t>
            </a:r>
            <a:r>
              <a:rPr lang="da-DK" dirty="0">
                <a:solidFill>
                  <a:schemeClr val="tx1"/>
                </a:solidFill>
              </a:rPr>
              <a:t> (bronze)</a:t>
            </a:r>
          </a:p>
          <a:p>
            <a:r>
              <a:rPr lang="da-DK" dirty="0">
                <a:solidFill>
                  <a:schemeClr val="tx1"/>
                </a:solidFill>
              </a:rPr>
              <a:t>Stillingsmotiv: Frit og ofte en skulpturgruppe, der fortæller en historie</a:t>
            </a:r>
          </a:p>
          <a:p>
            <a:r>
              <a:rPr lang="da-DK" dirty="0">
                <a:solidFill>
                  <a:schemeClr val="tx1"/>
                </a:solidFill>
              </a:rPr>
              <a:t>Funktion: Fremstilling af guder, af myter og fortællinger eller lign., som mindesmærker eller offergaver.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86478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skulptur: </a:t>
            </a:r>
            <a:r>
              <a:rPr lang="da-DK" dirty="0" err="1"/>
              <a:t>Barok-stil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Hellenistisk </a:t>
            </a:r>
            <a:r>
              <a:rPr lang="da-DK" dirty="0" err="1">
                <a:solidFill>
                  <a:schemeClr val="tx1"/>
                </a:solidFill>
              </a:rPr>
              <a:t>barok-stil</a:t>
            </a:r>
            <a:r>
              <a:rPr lang="da-DK" dirty="0">
                <a:solidFill>
                  <a:schemeClr val="tx1"/>
                </a:solidFill>
              </a:rPr>
              <a:t>: Skulpturer der udtrykker sig i et voldsomt og udtryksfuldt formsprog med stor detaljerigdom</a:t>
            </a:r>
          </a:p>
          <a:p>
            <a:r>
              <a:rPr lang="da-DK" dirty="0">
                <a:solidFill>
                  <a:schemeClr val="tx1"/>
                </a:solidFill>
              </a:rPr>
              <a:t>Positur: Dramatiske og fortællende, alt er tilladt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Skulpturgruppe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Dynamik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Lidende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Teatralsk </a:t>
            </a:r>
          </a:p>
          <a:p>
            <a:r>
              <a:rPr lang="da-DK" dirty="0">
                <a:solidFill>
                  <a:schemeClr val="tx1"/>
                </a:solidFill>
              </a:rPr>
              <a:t>Kroppen: Voldsomme udtryk med svulmende muskler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Overdreven </a:t>
            </a:r>
            <a:r>
              <a:rPr lang="da-DK" dirty="0" err="1">
                <a:solidFill>
                  <a:schemeClr val="tx1"/>
                </a:solidFill>
              </a:rPr>
              <a:t>muskuløsitet</a:t>
            </a:r>
            <a:endParaRPr lang="da-DK" dirty="0">
              <a:solidFill>
                <a:schemeClr val="tx1"/>
              </a:solidFill>
            </a:endParaRPr>
          </a:p>
          <a:p>
            <a:pPr lvl="1"/>
            <a:r>
              <a:rPr lang="da-DK" dirty="0">
                <a:solidFill>
                  <a:schemeClr val="tx1"/>
                </a:solidFill>
              </a:rPr>
              <a:t>Menneskelig realisme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Hos kvinderne er der dybe, dramatiske folder i klædedragten</a:t>
            </a:r>
          </a:p>
          <a:p>
            <a:r>
              <a:rPr lang="da-DK" dirty="0">
                <a:solidFill>
                  <a:schemeClr val="tx1"/>
                </a:solidFill>
              </a:rPr>
              <a:t>Ansigt: Udtryksfulde ansigtstræk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Forvredne og dramatiske udtryk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Stærke følelser i form af glæde, smerte eller afmagt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6384" y="4665532"/>
            <a:ext cx="2665615" cy="219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0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skulptur: </a:t>
            </a:r>
            <a:r>
              <a:rPr lang="da-DK" dirty="0" err="1"/>
              <a:t>Rokoko-stil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Hellenistisk </a:t>
            </a:r>
            <a:r>
              <a:rPr lang="da-DK" dirty="0" err="1">
                <a:solidFill>
                  <a:schemeClr val="tx1"/>
                </a:solidFill>
              </a:rPr>
              <a:t>rokoko-stil</a:t>
            </a:r>
            <a:r>
              <a:rPr lang="da-DK" dirty="0">
                <a:solidFill>
                  <a:schemeClr val="tx1"/>
                </a:solidFill>
              </a:rPr>
              <a:t>: Skulpturer der udtrykker sig i et let og muntert  udtryk med stor detaljerigdom</a:t>
            </a:r>
          </a:p>
          <a:p>
            <a:r>
              <a:rPr lang="da-DK" dirty="0">
                <a:solidFill>
                  <a:schemeClr val="tx1"/>
                </a:solidFill>
              </a:rPr>
              <a:t>Positur: Ofte med humoristiske og pikante undertoner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Skulpturgrupper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Dynamik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Flirtende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Den buttede dreng/nøgne </a:t>
            </a:r>
            <a:r>
              <a:rPr lang="da-DK" dirty="0" err="1">
                <a:solidFill>
                  <a:schemeClr val="tx1"/>
                </a:solidFill>
              </a:rPr>
              <a:t>amor</a:t>
            </a:r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Kroppen: Pikante udtryk med store muskler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Ofte med nøgne kvinder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Muskuløse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Realistiske og udtryksfulde kroppe</a:t>
            </a:r>
          </a:p>
          <a:p>
            <a:r>
              <a:rPr lang="da-DK" dirty="0">
                <a:solidFill>
                  <a:schemeClr val="tx1"/>
                </a:solidFill>
              </a:rPr>
              <a:t>Ansigtet: Udtryksfulde med lette følelser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Legende og smilende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Flirtende udtryk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Individuelle træk    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495" y="1979833"/>
            <a:ext cx="3247505" cy="487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18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skulptur: Det realistisk portræt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Det realistisk protræt: Skulpturer der portrætteres i alle aldre og i hverdagssituationer</a:t>
            </a:r>
          </a:p>
          <a:p>
            <a:r>
              <a:rPr lang="da-DK" dirty="0">
                <a:solidFill>
                  <a:schemeClr val="tx1"/>
                </a:solidFill>
              </a:rPr>
              <a:t>Positur: Udtryksfulde og individualiseret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Hverdagssituationer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Ingen dramatik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Realisme</a:t>
            </a:r>
          </a:p>
          <a:p>
            <a:r>
              <a:rPr lang="da-DK" dirty="0">
                <a:solidFill>
                  <a:schemeClr val="tx1"/>
                </a:solidFill>
              </a:rPr>
              <a:t>Kroppen: Individualiseret og realistisk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Alle aldre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Rynker, forfaldne kroppe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Mennesket, som det ser ud i alle tider ved alle situationer</a:t>
            </a:r>
          </a:p>
          <a:p>
            <a:r>
              <a:rPr lang="da-DK" dirty="0">
                <a:solidFill>
                  <a:schemeClr val="tx1"/>
                </a:solidFill>
              </a:rPr>
              <a:t>Ansigtet: Udtrykket afhænger af hverdagssituationen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Alle aldre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Rynker 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Individuelle ansigter med særpræg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6932" y="3798916"/>
            <a:ext cx="2195068" cy="305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37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skulptur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69268" y="864108"/>
            <a:ext cx="5940938" cy="512064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Alt er tilladt</a:t>
            </a:r>
          </a:p>
          <a:p>
            <a:r>
              <a:rPr lang="da-DK" dirty="0">
                <a:solidFill>
                  <a:schemeClr val="tx1"/>
                </a:solidFill>
              </a:rPr>
              <a:t>Fra idealisme til naturalisme til realisme i hellenistisk tid</a:t>
            </a:r>
          </a:p>
          <a:p>
            <a:r>
              <a:rPr lang="da-DK" dirty="0">
                <a:solidFill>
                  <a:schemeClr val="tx1"/>
                </a:solidFill>
              </a:rPr>
              <a:t>Man er sjældent i tvivl ved hellenistiske skulpturer</a:t>
            </a:r>
          </a:p>
          <a:p>
            <a:r>
              <a:rPr lang="da-DK" dirty="0">
                <a:solidFill>
                  <a:schemeClr val="tx1"/>
                </a:solidFill>
              </a:rPr>
              <a:t>Spørgsmålet er, om det er hellenistisk barok, rokoko eller det realistisk portræt?</a:t>
            </a:r>
          </a:p>
          <a:p>
            <a:r>
              <a:rPr lang="da-DK" dirty="0">
                <a:solidFill>
                  <a:schemeClr val="tx1"/>
                </a:solidFill>
              </a:rPr>
              <a:t>Man skal altid huske at forsøge, at fortolke den historie, som skulpturen fortæller. Hvad laver skulpturen, hvilken hverdagssituation osv.?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250" y="3797543"/>
            <a:ext cx="2194750" cy="30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23233"/>
      </p:ext>
    </p:extLst>
  </p:cSld>
  <p:clrMapOvr>
    <a:masterClrMapping/>
  </p:clrMapOvr>
</p:sld>
</file>

<file path=ppt/theme/theme1.xml><?xml version="1.0" encoding="utf-8"?>
<a:theme xmlns:a="http://schemas.openxmlformats.org/drawingml/2006/main" name="Ramme">
  <a:themeElements>
    <a:clrScheme name="Ram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Ram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am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TM03457475[[fn=Ramme]]</Template>
  <TotalTime>558</TotalTime>
  <Words>1432</Words>
  <Application>Microsoft Office PowerPoint</Application>
  <PresentationFormat>Widescreen</PresentationFormat>
  <Paragraphs>214</Paragraphs>
  <Slides>24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27" baseType="lpstr">
      <vt:lpstr>Corbel</vt:lpstr>
      <vt:lpstr>Wingdings 2</vt:lpstr>
      <vt:lpstr>Ramme</vt:lpstr>
      <vt:lpstr>Græsk kunst og skulptur</vt:lpstr>
      <vt:lpstr>Antikkens tidsperioder</vt:lpstr>
      <vt:lpstr>Geometrisk tid 1100-750 </vt:lpstr>
      <vt:lpstr>Arkaisk tid 720-450 </vt:lpstr>
      <vt:lpstr>Arkaisk skulptur</vt:lpstr>
      <vt:lpstr>Arkaisk skulptur</vt:lpstr>
      <vt:lpstr>Arkaisk kouros</vt:lpstr>
      <vt:lpstr>Arkaisk kore</vt:lpstr>
      <vt:lpstr>Klassisk tid 480-323 f.kr.</vt:lpstr>
      <vt:lpstr>Tidlig klassisk skulptur</vt:lpstr>
      <vt:lpstr>Tidlig klassisk skulptur</vt:lpstr>
      <vt:lpstr>Højklassisk skulptur</vt:lpstr>
      <vt:lpstr>Højklassisk skulptur</vt:lpstr>
      <vt:lpstr>Senklassisk skulptur </vt:lpstr>
      <vt:lpstr>Senklassisk skulptur</vt:lpstr>
      <vt:lpstr>Senklassisk skulptur</vt:lpstr>
      <vt:lpstr>Tidlig, høj- eller senklassisk skulptur?</vt:lpstr>
      <vt:lpstr>Tidlig, høj- eller senklassisk tid?</vt:lpstr>
      <vt:lpstr>Hellenistisk tid 323-31 f.kr. </vt:lpstr>
      <vt:lpstr>Hellenistisk skulptur</vt:lpstr>
      <vt:lpstr>Hellenistisk skulptur: Barok-stil</vt:lpstr>
      <vt:lpstr>Hellenistisk skulptur: Rokoko-stil</vt:lpstr>
      <vt:lpstr>Hellenistisk skulptur: Det realistisk portræt</vt:lpstr>
      <vt:lpstr>Hellenistisk skulptur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MetteSørensen</dc:creator>
  <cp:lastModifiedBy>Mette Sørensen</cp:lastModifiedBy>
  <cp:revision>49</cp:revision>
  <dcterms:created xsi:type="dcterms:W3CDTF">2017-03-28T11:56:57Z</dcterms:created>
  <dcterms:modified xsi:type="dcterms:W3CDTF">2024-04-09T09:04:40Z</dcterms:modified>
</cp:coreProperties>
</file>