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smtClean="0"/>
              <a:t>Klik for at redigere i master</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Content Placeholder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smtClean="0"/>
              <a:t>Klik for at redigere i master</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9796027F-7875-4030-9381-8BD8C4F21935}"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smtClean="0"/>
              <a:t>Klik for at redigere i master</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10/22/2017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10/22/2017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da-DK" smtClean="0"/>
              <a:t>Klik for at redigere i master</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7" name="Date Placeholder 4"/>
          <p:cNvSpPr>
            <a:spLocks noGrp="1"/>
          </p:cNvSpPr>
          <p:nvPr>
            <p:ph type="dt" sz="half" idx="10"/>
          </p:nvPr>
        </p:nvSpPr>
        <p:spPr/>
        <p:txBody>
          <a:bodyPr/>
          <a:lstStyle/>
          <a:p>
            <a:fld id="{4509A250-FF31-4206-8172-F9D3106AACB1}" type="datetimeFigureOut">
              <a:rPr lang="en-US" dirty="0"/>
              <a:t>10/22/2017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smtClean="0"/>
              <a:t>Klik for at redigere i master</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Date Placeholder 4"/>
          <p:cNvSpPr>
            <a:spLocks noGrp="1"/>
          </p:cNvSpPr>
          <p:nvPr>
            <p:ph type="dt" sz="half" idx="10"/>
          </p:nvPr>
        </p:nvSpPr>
        <p:spPr/>
        <p:txBody>
          <a:bodyPr/>
          <a:lstStyle/>
          <a:p>
            <a:fld id="{4509A250-FF31-4206-8172-F9D3106AACB1}" type="datetimeFigureOut">
              <a:rPr lang="en-US" dirty="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smtClean="0"/>
              <a:t>Klik for at redigere i master</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Date Placeholder 4"/>
          <p:cNvSpPr>
            <a:spLocks noGrp="1"/>
          </p:cNvSpPr>
          <p:nvPr>
            <p:ph type="dt" sz="half" idx="10"/>
          </p:nvPr>
        </p:nvSpPr>
        <p:spPr/>
        <p:txBody>
          <a:bodyPr/>
          <a:lstStyle/>
          <a:p>
            <a:fld id="{4509A250-FF31-4206-8172-F9D3106AACB1}" type="datetimeFigureOut">
              <a:rPr lang="en-US" dirty="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smtClean="0"/>
              <a:t>Klik for at redigere i master</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4" name="Date Placeholder 3"/>
          <p:cNvSpPr>
            <a:spLocks noGrp="1"/>
          </p:cNvSpPr>
          <p:nvPr>
            <p:ph type="dt" sz="half" idx="10"/>
          </p:nvPr>
        </p:nvSpPr>
        <p:spPr/>
        <p:txBody>
          <a:bodyPr/>
          <a:lstStyle/>
          <a:p>
            <a:fld id="{4509A250-FF31-4206-8172-F9D3106AACB1}"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smtClean="0"/>
              <a:t>Klik for at redigere i master</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4" name="Date Placeholder 3"/>
          <p:cNvSpPr>
            <a:spLocks noGrp="1"/>
          </p:cNvSpPr>
          <p:nvPr>
            <p:ph type="dt" sz="half" idx="10"/>
          </p:nvPr>
        </p:nvSpPr>
        <p:spPr/>
        <p:txBody>
          <a:bodyPr/>
          <a:lstStyle/>
          <a:p>
            <a:fld id="{4509A250-FF31-4206-8172-F9D3106AACB1}"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da-DK" smtClean="0"/>
              <a:t>Klik for at redigere i master</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4509A250-FF31-4206-8172-F9D3106AACB1}"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smtClean="0"/>
              <a:t>Klik for at redigere i master</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10/22/2017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smtClean="0"/>
              <a:t>Klik for at redigere i master</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10/22/2017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Vertical Text Placeholder 2"/>
          <p:cNvSpPr>
            <a:spLocks noGrp="1"/>
          </p:cNvSpPr>
          <p:nvPr>
            <p:ph type="body" orient="vert" idx="1"/>
          </p:nvPr>
        </p:nvSpPr>
        <p:spPr/>
        <p:txBody>
          <a:bodyPr vert="eaVert" anchor="t" anchorCtr="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smtClean="0"/>
              <a:t>Klik for at redigere i master</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smtClean="0"/>
              <a:t>Klik for at redigere i master</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10/22/2017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err="1" smtClean="0"/>
              <a:t>Devising</a:t>
            </a:r>
            <a:endParaRPr lang="da-DK" dirty="0"/>
          </a:p>
        </p:txBody>
      </p:sp>
      <p:sp>
        <p:nvSpPr>
          <p:cNvPr id="3" name="Undertitel 2"/>
          <p:cNvSpPr>
            <a:spLocks noGrp="1"/>
          </p:cNvSpPr>
          <p:nvPr>
            <p:ph type="subTitle" idx="1"/>
          </p:nvPr>
        </p:nvSpPr>
        <p:spPr/>
        <p:txBody>
          <a:bodyPr/>
          <a:lstStyle/>
          <a:p>
            <a:r>
              <a:rPr lang="da-DK" dirty="0" smtClean="0"/>
              <a:t>”</a:t>
            </a:r>
            <a:r>
              <a:rPr lang="da-DK" dirty="0" err="1" smtClean="0"/>
              <a:t>Devising</a:t>
            </a:r>
            <a:r>
              <a:rPr lang="da-DK" dirty="0" smtClean="0"/>
              <a:t> og konceptuel </a:t>
            </a:r>
            <a:r>
              <a:rPr lang="da-DK" dirty="0" err="1" smtClean="0"/>
              <a:t>devising</a:t>
            </a:r>
            <a:r>
              <a:rPr lang="da-DK" dirty="0" smtClean="0"/>
              <a:t>” Torunn </a:t>
            </a:r>
            <a:r>
              <a:rPr lang="da-DK" dirty="0" err="1" smtClean="0"/>
              <a:t>Kjølner</a:t>
            </a:r>
            <a:endParaRPr lang="da-DK" dirty="0"/>
          </a:p>
        </p:txBody>
      </p:sp>
    </p:spTree>
    <p:extLst>
      <p:ext uri="{BB962C8B-B14F-4D97-AF65-F5344CB8AC3E}">
        <p14:creationId xmlns:p14="http://schemas.microsoft.com/office/powerpoint/2010/main" val="2256461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Devising</a:t>
            </a:r>
            <a:endParaRPr lang="da-DK" dirty="0"/>
          </a:p>
        </p:txBody>
      </p:sp>
      <p:sp>
        <p:nvSpPr>
          <p:cNvPr id="3" name="Pladsholder til indhold 2"/>
          <p:cNvSpPr>
            <a:spLocks noGrp="1"/>
          </p:cNvSpPr>
          <p:nvPr>
            <p:ph idx="1"/>
          </p:nvPr>
        </p:nvSpPr>
        <p:spPr>
          <a:xfrm>
            <a:off x="1103312" y="1493950"/>
            <a:ext cx="5767819" cy="4754450"/>
          </a:xfrm>
        </p:spPr>
        <p:txBody>
          <a:bodyPr>
            <a:normAutofit fontScale="92500" lnSpcReduction="20000"/>
          </a:bodyPr>
          <a:lstStyle/>
          <a:p>
            <a:r>
              <a:rPr lang="da-DK" dirty="0" smtClean="0"/>
              <a:t>Vigtigt spørgsmål:</a:t>
            </a:r>
          </a:p>
          <a:p>
            <a:pPr marL="0" indent="0">
              <a:buNone/>
            </a:pPr>
            <a:r>
              <a:rPr lang="da-DK" dirty="0" smtClean="0"/>
              <a:t>”Er der metoder, der gør det muligt at tænke uden om traditionelle roller og alligevel skabe professionel teaterkunst”?</a:t>
            </a:r>
          </a:p>
          <a:p>
            <a:pPr marL="0" indent="0">
              <a:buNone/>
            </a:pPr>
            <a:endParaRPr lang="da-DK" dirty="0"/>
          </a:p>
          <a:p>
            <a:pPr marL="0" indent="0">
              <a:buNone/>
            </a:pPr>
            <a:r>
              <a:rPr lang="da-DK" dirty="0" smtClean="0"/>
              <a:t>Svaret er JA! </a:t>
            </a:r>
          </a:p>
          <a:p>
            <a:pPr marL="0" indent="0">
              <a:buNone/>
            </a:pPr>
            <a:r>
              <a:rPr lang="da-DK" dirty="0" smtClean="0"/>
              <a:t>Svaret er DEVISING!</a:t>
            </a:r>
          </a:p>
          <a:p>
            <a:pPr marL="0" indent="0">
              <a:buNone/>
            </a:pPr>
            <a:endParaRPr lang="da-DK" dirty="0"/>
          </a:p>
          <a:p>
            <a:pPr marL="0" indent="0">
              <a:buNone/>
            </a:pPr>
            <a:r>
              <a:rPr lang="da-DK" dirty="0" smtClean="0"/>
              <a:t>Men </a:t>
            </a:r>
            <a:r>
              <a:rPr lang="da-DK" dirty="0" err="1" smtClean="0"/>
              <a:t>devising</a:t>
            </a:r>
            <a:r>
              <a:rPr lang="da-DK" dirty="0" smtClean="0"/>
              <a:t> er ikke én metode. </a:t>
            </a:r>
            <a:endParaRPr lang="da-DK" dirty="0"/>
          </a:p>
          <a:p>
            <a:pPr marL="0" indent="0">
              <a:buNone/>
            </a:pPr>
            <a:r>
              <a:rPr lang="da-DK" dirty="0" err="1" smtClean="0"/>
              <a:t>Devising</a:t>
            </a:r>
            <a:r>
              <a:rPr lang="da-DK" dirty="0" smtClean="0"/>
              <a:t> er en samlebetegnelse for en række produktionsstrategier, der indledes af materialegenerering og komposition. </a:t>
            </a:r>
          </a:p>
          <a:p>
            <a:pPr marL="0" indent="0">
              <a:buNone/>
            </a:pPr>
            <a:r>
              <a:rPr lang="da-DK" dirty="0" smtClean="0"/>
              <a:t>To devise: At planlægge, opfinde, tilrettelægge, eller skabe noget af noget; materialer eller rammebetingelser</a:t>
            </a:r>
            <a:endParaRPr lang="da-DK" dirty="0"/>
          </a:p>
        </p:txBody>
      </p:sp>
      <p:pic>
        <p:nvPicPr>
          <p:cNvPr id="4" name="Billede 3"/>
          <p:cNvPicPr>
            <a:picLocks noChangeAspect="1"/>
          </p:cNvPicPr>
          <p:nvPr/>
        </p:nvPicPr>
        <p:blipFill>
          <a:blip r:embed="rId2"/>
          <a:stretch>
            <a:fillRect/>
          </a:stretch>
        </p:blipFill>
        <p:spPr>
          <a:xfrm>
            <a:off x="6742343" y="2588655"/>
            <a:ext cx="5225529" cy="3919147"/>
          </a:xfrm>
          <a:prstGeom prst="rect">
            <a:avLst/>
          </a:prstGeom>
        </p:spPr>
      </p:pic>
    </p:spTree>
    <p:extLst>
      <p:ext uri="{BB962C8B-B14F-4D97-AF65-F5344CB8AC3E}">
        <p14:creationId xmlns:p14="http://schemas.microsoft.com/office/powerpoint/2010/main" val="4085123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Devising</a:t>
            </a:r>
            <a:endParaRPr lang="da-DK" dirty="0"/>
          </a:p>
        </p:txBody>
      </p:sp>
      <p:sp>
        <p:nvSpPr>
          <p:cNvPr id="3" name="Pladsholder til indhold 2"/>
          <p:cNvSpPr>
            <a:spLocks noGrp="1"/>
          </p:cNvSpPr>
          <p:nvPr>
            <p:ph idx="1"/>
          </p:nvPr>
        </p:nvSpPr>
        <p:spPr>
          <a:xfrm>
            <a:off x="1135364" y="2065797"/>
            <a:ext cx="8946541" cy="4195481"/>
          </a:xfrm>
        </p:spPr>
        <p:txBody>
          <a:bodyPr/>
          <a:lstStyle/>
          <a:p>
            <a:r>
              <a:rPr lang="da-DK" b="1" dirty="0" err="1" smtClean="0"/>
              <a:t>Kollaborativ</a:t>
            </a:r>
            <a:r>
              <a:rPr lang="da-DK" b="1" dirty="0" smtClean="0"/>
              <a:t> </a:t>
            </a:r>
            <a:r>
              <a:rPr lang="da-DK" b="1" dirty="0" err="1" smtClean="0"/>
              <a:t>devising</a:t>
            </a:r>
            <a:r>
              <a:rPr lang="da-DK" b="1" dirty="0" smtClean="0"/>
              <a:t>: </a:t>
            </a:r>
          </a:p>
          <a:p>
            <a:pPr marL="0" indent="0">
              <a:buNone/>
            </a:pPr>
            <a:r>
              <a:rPr lang="da-DK" dirty="0" smtClean="0"/>
              <a:t>alle medvirkende er involveret fra start til slut. Alle medvirkende har en eller anden form for kreativ aktie (medejerskab) i forestillingens tilblivelse. Rollerne skabes undervejs. Gennem individuel respons og bud er skuespillerne med til at skabe forestillingens materiale såvel i (skue)spil som med billeder, tekster, research, medieinput, installationer m.v. Der er fortsat en hierarkisk rollefordeling med en instruktør på toppen</a:t>
            </a:r>
          </a:p>
          <a:p>
            <a:pPr marL="0" indent="0">
              <a:buNone/>
            </a:pPr>
            <a:endParaRPr lang="da-DK" dirty="0"/>
          </a:p>
          <a:p>
            <a:r>
              <a:rPr lang="da-DK" b="1" dirty="0" smtClean="0"/>
              <a:t>Radikal </a:t>
            </a:r>
            <a:r>
              <a:rPr lang="da-DK" b="1" dirty="0" err="1" smtClean="0"/>
              <a:t>kollaborativ</a:t>
            </a:r>
            <a:r>
              <a:rPr lang="da-DK" b="1" dirty="0" smtClean="0"/>
              <a:t> </a:t>
            </a:r>
            <a:r>
              <a:rPr lang="da-DK" b="1" dirty="0" err="1" smtClean="0"/>
              <a:t>devising</a:t>
            </a:r>
            <a:r>
              <a:rPr lang="da-DK" dirty="0" smtClean="0"/>
              <a:t>:</a:t>
            </a:r>
          </a:p>
          <a:p>
            <a:pPr marL="0" indent="0">
              <a:buNone/>
            </a:pPr>
            <a:r>
              <a:rPr lang="da-DK" dirty="0" smtClean="0"/>
              <a:t>Magthierarkiet opløses totalt! Kollektivtanken.</a:t>
            </a:r>
          </a:p>
          <a:p>
            <a:endParaRPr lang="da-DK" dirty="0"/>
          </a:p>
          <a:p>
            <a:endParaRPr lang="da-DK" dirty="0"/>
          </a:p>
        </p:txBody>
      </p:sp>
      <p:pic>
        <p:nvPicPr>
          <p:cNvPr id="4" name="Billede 3"/>
          <p:cNvPicPr>
            <a:picLocks noChangeAspect="1"/>
          </p:cNvPicPr>
          <p:nvPr/>
        </p:nvPicPr>
        <p:blipFill>
          <a:blip r:embed="rId2"/>
          <a:stretch>
            <a:fillRect/>
          </a:stretch>
        </p:blipFill>
        <p:spPr>
          <a:xfrm>
            <a:off x="7784742" y="4486308"/>
            <a:ext cx="3548666" cy="2371691"/>
          </a:xfrm>
          <a:prstGeom prst="rect">
            <a:avLst/>
          </a:prstGeom>
        </p:spPr>
      </p:pic>
    </p:spTree>
    <p:extLst>
      <p:ext uri="{BB962C8B-B14F-4D97-AF65-F5344CB8AC3E}">
        <p14:creationId xmlns:p14="http://schemas.microsoft.com/office/powerpoint/2010/main" val="1819305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Devising</a:t>
            </a:r>
            <a:r>
              <a:rPr lang="da-DK" dirty="0" smtClean="0"/>
              <a:t> i Danmark</a:t>
            </a:r>
            <a:endParaRPr lang="da-DK" dirty="0"/>
          </a:p>
        </p:txBody>
      </p:sp>
      <p:sp>
        <p:nvSpPr>
          <p:cNvPr id="3" name="Pladsholder til indhold 2"/>
          <p:cNvSpPr>
            <a:spLocks noGrp="1"/>
          </p:cNvSpPr>
          <p:nvPr>
            <p:ph idx="1"/>
          </p:nvPr>
        </p:nvSpPr>
        <p:spPr>
          <a:xfrm>
            <a:off x="679315" y="2104434"/>
            <a:ext cx="6237646" cy="4195481"/>
          </a:xfrm>
        </p:spPr>
        <p:txBody>
          <a:bodyPr/>
          <a:lstStyle/>
          <a:p>
            <a:r>
              <a:rPr lang="da-DK" dirty="0" smtClean="0"/>
              <a:t>Odin Teatret:</a:t>
            </a:r>
          </a:p>
          <a:p>
            <a:r>
              <a:rPr lang="da-DK" dirty="0" smtClean="0"/>
              <a:t>Kirsten </a:t>
            </a:r>
            <a:r>
              <a:rPr lang="da-DK" dirty="0" err="1" smtClean="0"/>
              <a:t>Dehlholm</a:t>
            </a:r>
            <a:r>
              <a:rPr lang="da-DK" dirty="0" smtClean="0"/>
              <a:t> (Site </a:t>
            </a:r>
            <a:r>
              <a:rPr lang="da-DK" dirty="0" err="1" smtClean="0"/>
              <a:t>Specific</a:t>
            </a:r>
            <a:r>
              <a:rPr lang="da-DK" dirty="0" smtClean="0"/>
              <a:t>)</a:t>
            </a:r>
          </a:p>
          <a:p>
            <a:r>
              <a:rPr lang="da-DK" dirty="0" smtClean="0"/>
              <a:t>Rolf </a:t>
            </a:r>
            <a:r>
              <a:rPr lang="da-DK" dirty="0" err="1" smtClean="0"/>
              <a:t>Heim</a:t>
            </a:r>
            <a:endParaRPr lang="da-DK" dirty="0" smtClean="0"/>
          </a:p>
          <a:p>
            <a:r>
              <a:rPr lang="da-DK" dirty="0" smtClean="0"/>
              <a:t>Hans Rønne</a:t>
            </a:r>
          </a:p>
          <a:p>
            <a:r>
              <a:rPr lang="da-DK" dirty="0" smtClean="0"/>
              <a:t>+ de fleste børne- og ungdomsteatertrupper, som skaber forestillinger fra bunden.</a:t>
            </a:r>
          </a:p>
          <a:p>
            <a:endParaRPr lang="da-DK" dirty="0"/>
          </a:p>
          <a:p>
            <a:pPr marL="0" indent="0">
              <a:buNone/>
            </a:pPr>
            <a:r>
              <a:rPr lang="da-DK" dirty="0" smtClean="0"/>
              <a:t>Forestillinger </a:t>
            </a:r>
            <a:r>
              <a:rPr lang="da-DK" dirty="0" err="1" smtClean="0"/>
              <a:t>indtænker</a:t>
            </a:r>
            <a:r>
              <a:rPr lang="da-DK" dirty="0" smtClean="0"/>
              <a:t> betragteren (publikum) i værket.  </a:t>
            </a:r>
            <a:endParaRPr lang="da-DK" dirty="0"/>
          </a:p>
        </p:txBody>
      </p:sp>
      <p:pic>
        <p:nvPicPr>
          <p:cNvPr id="4" name="Billede 3"/>
          <p:cNvPicPr>
            <a:picLocks noChangeAspect="1"/>
          </p:cNvPicPr>
          <p:nvPr/>
        </p:nvPicPr>
        <p:blipFill>
          <a:blip r:embed="rId2"/>
          <a:stretch>
            <a:fillRect/>
          </a:stretch>
        </p:blipFill>
        <p:spPr>
          <a:xfrm>
            <a:off x="6916961" y="2684499"/>
            <a:ext cx="4583873" cy="3346402"/>
          </a:xfrm>
          <a:prstGeom prst="rect">
            <a:avLst/>
          </a:prstGeom>
        </p:spPr>
      </p:pic>
    </p:spTree>
    <p:extLst>
      <p:ext uri="{BB962C8B-B14F-4D97-AF65-F5344CB8AC3E}">
        <p14:creationId xmlns:p14="http://schemas.microsoft.com/office/powerpoint/2010/main" val="2471163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Metoden </a:t>
            </a:r>
            <a:r>
              <a:rPr lang="da-DK" i="1" dirty="0" smtClean="0"/>
              <a:t>Konceptuel </a:t>
            </a:r>
            <a:r>
              <a:rPr lang="da-DK" i="1" dirty="0" err="1" smtClean="0"/>
              <a:t>devising</a:t>
            </a:r>
            <a:endParaRPr lang="da-DK" dirty="0"/>
          </a:p>
        </p:txBody>
      </p:sp>
      <p:sp>
        <p:nvSpPr>
          <p:cNvPr id="3" name="Pladsholder til indhold 2"/>
          <p:cNvSpPr>
            <a:spLocks noGrp="1"/>
          </p:cNvSpPr>
          <p:nvPr>
            <p:ph idx="1"/>
          </p:nvPr>
        </p:nvSpPr>
        <p:spPr/>
        <p:txBody>
          <a:bodyPr>
            <a:normAutofit fontScale="92500" lnSpcReduction="20000"/>
          </a:bodyPr>
          <a:lstStyle/>
          <a:p>
            <a:r>
              <a:rPr lang="da-DK" b="1" dirty="0" smtClean="0"/>
              <a:t>Metoden tænker teater som visuel kunst mere end dramatisk kunst</a:t>
            </a:r>
            <a:r>
              <a:rPr lang="da-DK" dirty="0" smtClean="0"/>
              <a:t>.</a:t>
            </a:r>
          </a:p>
          <a:p>
            <a:pPr marL="0" indent="0">
              <a:buNone/>
            </a:pPr>
            <a:r>
              <a:rPr lang="da-DK" sz="2200" b="1" dirty="0" smtClean="0">
                <a:latin typeface="Calibri" panose="020F0502020204030204" pitchFamily="34" charset="0"/>
                <a:ea typeface="Times New Roman" panose="02020603050405020304" pitchFamily="18" charset="0"/>
              </a:rPr>
              <a:t>Materialeproduktionsfase:</a:t>
            </a:r>
          </a:p>
          <a:p>
            <a:pPr marL="0" indent="0">
              <a:buNone/>
            </a:pPr>
            <a:r>
              <a:rPr lang="da-DK" b="1" u="sng" dirty="0" smtClean="0">
                <a:latin typeface="Calibri" panose="020F0502020204030204" pitchFamily="34" charset="0"/>
                <a:ea typeface="Times New Roman" panose="02020603050405020304" pitchFamily="18" charset="0"/>
              </a:rPr>
              <a:t> </a:t>
            </a:r>
            <a:r>
              <a:rPr lang="da-DK" b="1" u="sng" dirty="0">
                <a:latin typeface="Calibri" panose="020F0502020204030204" pitchFamily="34" charset="0"/>
                <a:ea typeface="Times New Roman" panose="02020603050405020304" pitchFamily="18" charset="0"/>
              </a:rPr>
              <a:t>En idé og et koncept</a:t>
            </a:r>
            <a:r>
              <a:rPr lang="da-DK" dirty="0">
                <a:latin typeface="Calibri" panose="020F0502020204030204" pitchFamily="34" charset="0"/>
                <a:ea typeface="Times New Roman" panose="02020603050405020304" pitchFamily="18" charset="0"/>
              </a:rPr>
              <a:t>: Enhver </a:t>
            </a:r>
            <a:r>
              <a:rPr lang="da-DK" dirty="0" err="1">
                <a:latin typeface="Calibri" panose="020F0502020204030204" pitchFamily="34" charset="0"/>
                <a:ea typeface="Times New Roman" panose="02020603050405020304" pitchFamily="18" charset="0"/>
              </a:rPr>
              <a:t>devisingproces</a:t>
            </a:r>
            <a:r>
              <a:rPr lang="da-DK" dirty="0">
                <a:latin typeface="Calibri" panose="020F0502020204030204" pitchFamily="34" charset="0"/>
                <a:ea typeface="Times New Roman" panose="02020603050405020304" pitchFamily="18" charset="0"/>
              </a:rPr>
              <a:t> må tage udgangspunkt i en idé for slutproduktet. Det kan være, at man ønsker at skabe en forestilling der vedrører menneskers forhold til mad, eller at man vil benytte et digt som udgangspunkt for en teaterforestilling, eller alt muligt andet.</a:t>
            </a:r>
            <a:endParaRPr lang="da-DK" dirty="0">
              <a:latin typeface="Times New Roman" panose="02020603050405020304" pitchFamily="18" charset="0"/>
              <a:ea typeface="Times New Roman" panose="02020603050405020304" pitchFamily="18" charset="0"/>
            </a:endParaRPr>
          </a:p>
          <a:p>
            <a:pPr marL="0" indent="0">
              <a:buNone/>
            </a:pPr>
            <a:r>
              <a:rPr lang="da-DK" u="sng" dirty="0" smtClean="0">
                <a:latin typeface="Calibri" panose="020F0502020204030204" pitchFamily="34" charset="0"/>
                <a:ea typeface="Times New Roman" panose="02020603050405020304" pitchFamily="18" charset="0"/>
              </a:rPr>
              <a:t>En </a:t>
            </a:r>
            <a:r>
              <a:rPr lang="da-DK" u="sng" dirty="0">
                <a:latin typeface="Calibri" panose="020F0502020204030204" pitchFamily="34" charset="0"/>
                <a:ea typeface="Times New Roman" panose="02020603050405020304" pitchFamily="18" charset="0"/>
              </a:rPr>
              <a:t>strategi</a:t>
            </a:r>
            <a:r>
              <a:rPr lang="da-DK" dirty="0">
                <a:latin typeface="Calibri" panose="020F0502020204030204" pitchFamily="34" charset="0"/>
                <a:ea typeface="Times New Roman" panose="02020603050405020304" pitchFamily="18" charset="0"/>
              </a:rPr>
              <a:t>: Der skal aftales rammer for hvordan forestillingen skabes. Rammerne skal ses som de begrænsninger, der styrker kreativiteten. Den tid der er til rådighed er altid en begrænsning, men andre begrænsninger kunne f.eks. være regler om inddragelse af forskellige elementer (f.eks.: ”I forestillingen skal indgå en rekvisit der starter med p”).</a:t>
            </a:r>
            <a:endParaRPr lang="da-DK" dirty="0">
              <a:latin typeface="Times New Roman" panose="02020603050405020304" pitchFamily="18" charset="0"/>
              <a:ea typeface="Times New Roman" panose="02020603050405020304" pitchFamily="18" charset="0"/>
            </a:endParaRPr>
          </a:p>
          <a:p>
            <a:pPr marL="0" indent="0">
              <a:buNone/>
            </a:pPr>
            <a:r>
              <a:rPr lang="da-DK" u="sng" dirty="0" smtClean="0">
                <a:latin typeface="Calibri" panose="020F0502020204030204" pitchFamily="34" charset="0"/>
                <a:ea typeface="Times New Roman" panose="02020603050405020304" pitchFamily="18" charset="0"/>
              </a:rPr>
              <a:t>Materiale-genererin</a:t>
            </a:r>
            <a:r>
              <a:rPr lang="da-DK" dirty="0" smtClean="0">
                <a:latin typeface="Calibri" panose="020F0502020204030204" pitchFamily="34" charset="0"/>
                <a:ea typeface="Times New Roman" panose="02020603050405020304" pitchFamily="18" charset="0"/>
              </a:rPr>
              <a:t>g</a:t>
            </a:r>
            <a:r>
              <a:rPr lang="da-DK" dirty="0">
                <a:latin typeface="Calibri" panose="020F0502020204030204" pitchFamily="34" charset="0"/>
                <a:ea typeface="Times New Roman" panose="02020603050405020304" pitchFamily="18" charset="0"/>
              </a:rPr>
              <a:t>: Der skal skabes nok scenisk materiale til at sammensætte en forestilling. Materiale-genereringen sker ofte gennem improvisation, inden for de på forhånd fastlagte rammer. Nogle dele af denne fase kan dog også foregå anderledes, f.eks. gennem forskellige skriveøvelser, indsamling af rekvisitter o.l.</a:t>
            </a:r>
            <a:endParaRPr lang="da-DK" dirty="0">
              <a:latin typeface="Times New Roman" panose="02020603050405020304" pitchFamily="18" charset="0"/>
              <a:ea typeface="Times New Roman" panose="02020603050405020304" pitchFamily="18" charset="0"/>
            </a:endParaRPr>
          </a:p>
          <a:p>
            <a:endParaRPr lang="da-DK" dirty="0"/>
          </a:p>
        </p:txBody>
      </p:sp>
    </p:spTree>
    <p:extLst>
      <p:ext uri="{BB962C8B-B14F-4D97-AF65-F5344CB8AC3E}">
        <p14:creationId xmlns:p14="http://schemas.microsoft.com/office/powerpoint/2010/main" val="4166527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p:cNvPicPr>
            <a:picLocks noChangeAspect="1"/>
          </p:cNvPicPr>
          <p:nvPr/>
        </p:nvPicPr>
        <p:blipFill>
          <a:blip r:embed="rId2"/>
          <a:stretch>
            <a:fillRect/>
          </a:stretch>
        </p:blipFill>
        <p:spPr>
          <a:xfrm>
            <a:off x="5087154" y="18056"/>
            <a:ext cx="4185635" cy="2315458"/>
          </a:xfrm>
          <a:prstGeom prst="rect">
            <a:avLst/>
          </a:prstGeom>
        </p:spPr>
      </p:pic>
      <p:sp>
        <p:nvSpPr>
          <p:cNvPr id="2" name="Titel 1"/>
          <p:cNvSpPr>
            <a:spLocks noGrp="1"/>
          </p:cNvSpPr>
          <p:nvPr>
            <p:ph type="title"/>
          </p:nvPr>
        </p:nvSpPr>
        <p:spPr/>
        <p:txBody>
          <a:bodyPr/>
          <a:lstStyle/>
          <a:p>
            <a:endParaRPr lang="da-DK" dirty="0"/>
          </a:p>
        </p:txBody>
      </p:sp>
      <p:sp>
        <p:nvSpPr>
          <p:cNvPr id="3" name="Pladsholder til indhold 2"/>
          <p:cNvSpPr>
            <a:spLocks noGrp="1"/>
          </p:cNvSpPr>
          <p:nvPr>
            <p:ph idx="1"/>
          </p:nvPr>
        </p:nvSpPr>
        <p:spPr/>
        <p:txBody>
          <a:bodyPr>
            <a:normAutofit lnSpcReduction="10000"/>
          </a:bodyPr>
          <a:lstStyle/>
          <a:p>
            <a:r>
              <a:rPr lang="da-DK" b="1" dirty="0" smtClean="0"/>
              <a:t>Kompositionsfase</a:t>
            </a:r>
          </a:p>
          <a:p>
            <a:pPr marL="0" indent="0">
              <a:buNone/>
            </a:pPr>
            <a:r>
              <a:rPr lang="da-DK" dirty="0" smtClean="0">
                <a:latin typeface="Calibri" panose="020F0502020204030204" pitchFamily="34" charset="0"/>
                <a:ea typeface="Times New Roman" panose="02020603050405020304" pitchFamily="18" charset="0"/>
              </a:rPr>
              <a:t>På </a:t>
            </a:r>
            <a:r>
              <a:rPr lang="da-DK" dirty="0">
                <a:latin typeface="Calibri" panose="020F0502020204030204" pitchFamily="34" charset="0"/>
                <a:ea typeface="Times New Roman" panose="02020603050405020304" pitchFamily="18" charset="0"/>
              </a:rPr>
              <a:t>et tidspunkt må fasen med at udvikle materiale høre op - eller i hvert fald sættes på standby for en stund - så der bliver tid til at reflektere over det, der er skabt. </a:t>
            </a:r>
            <a:r>
              <a:rPr lang="da-DK" dirty="0" smtClean="0">
                <a:latin typeface="Calibri" panose="020F0502020204030204" pitchFamily="34" charset="0"/>
                <a:ea typeface="Times New Roman" panose="02020603050405020304" pitchFamily="18" charset="0"/>
              </a:rPr>
              <a:t>Dette</a:t>
            </a:r>
            <a:endParaRPr lang="da-DK" dirty="0" smtClean="0">
              <a:latin typeface="Times New Roman" panose="02020603050405020304" pitchFamily="18" charset="0"/>
              <a:ea typeface="Times New Roman" panose="02020603050405020304" pitchFamily="18" charset="0"/>
            </a:endParaRPr>
          </a:p>
          <a:p>
            <a:pPr marL="0" indent="0">
              <a:buNone/>
            </a:pPr>
            <a:r>
              <a:rPr lang="da-DK" dirty="0" smtClean="0">
                <a:latin typeface="Calibri" panose="020F0502020204030204" pitchFamily="34" charset="0"/>
                <a:ea typeface="Times New Roman" panose="02020603050405020304" pitchFamily="18" charset="0"/>
              </a:rPr>
              <a:t>Her </a:t>
            </a:r>
            <a:r>
              <a:rPr lang="da-DK" dirty="0">
                <a:latin typeface="Calibri" panose="020F0502020204030204" pitchFamily="34" charset="0"/>
                <a:ea typeface="Times New Roman" panose="02020603050405020304" pitchFamily="18" charset="0"/>
              </a:rPr>
              <a:t>udvælges hvilket af det </a:t>
            </a:r>
            <a:r>
              <a:rPr lang="da-DK" b="1" dirty="0">
                <a:latin typeface="Calibri" panose="020F0502020204030204" pitchFamily="34" charset="0"/>
                <a:ea typeface="Times New Roman" panose="02020603050405020304" pitchFamily="18" charset="0"/>
              </a:rPr>
              <a:t>sceniske</a:t>
            </a:r>
            <a:r>
              <a:rPr lang="da-DK" dirty="0">
                <a:latin typeface="Calibri" panose="020F0502020204030204" pitchFamily="34" charset="0"/>
                <a:ea typeface="Times New Roman" panose="02020603050405020304" pitchFamily="18" charset="0"/>
              </a:rPr>
              <a:t> materiale, der skal med i den endelige forestilling, og hvilket der ikke skal. Det gøres samtidig med, at der tænkes i rækkefølge o.l., ”hvordan kan det skabte materiale sættes sammen på en måde som giver mening</a:t>
            </a:r>
            <a:r>
              <a:rPr lang="da-DK" dirty="0" smtClean="0">
                <a:latin typeface="Calibri" panose="020F0502020204030204" pitchFamily="34" charset="0"/>
                <a:ea typeface="Times New Roman" panose="02020603050405020304" pitchFamily="18" charset="0"/>
              </a:rPr>
              <a:t>?”</a:t>
            </a:r>
          </a:p>
          <a:p>
            <a:r>
              <a:rPr lang="da-DK" b="1" dirty="0" smtClean="0">
                <a:latin typeface="+mn-lt"/>
                <a:ea typeface="Times New Roman" panose="02020603050405020304" pitchFamily="18" charset="0"/>
              </a:rPr>
              <a:t>Iscenesættelsesfase</a:t>
            </a:r>
            <a:endParaRPr lang="da-DK" sz="1800" b="1" dirty="0" smtClean="0">
              <a:latin typeface="+mn-lt"/>
              <a:ea typeface="Times New Roman" panose="02020603050405020304" pitchFamily="18" charset="0"/>
            </a:endParaRPr>
          </a:p>
          <a:p>
            <a:pPr marL="0" lvl="0" indent="0">
              <a:buClr>
                <a:srgbClr val="F5A408"/>
              </a:buClr>
              <a:buNone/>
            </a:pPr>
            <a:r>
              <a:rPr lang="da-DK" dirty="0">
                <a:solidFill>
                  <a:prstClr val="white"/>
                </a:solidFill>
                <a:latin typeface="Calibri" panose="020F0502020204030204" pitchFamily="34" charset="0"/>
                <a:ea typeface="Times New Roman" panose="02020603050405020304" pitchFamily="18" charset="0"/>
              </a:rPr>
              <a:t>På et tidspunkt vil arbejdet være nået så langt, at der er skabt et billede af den samlede forestilling. Måske har man været så grundig med at skrive de enkelte dele ned, at man har fået skabt et manuskript. Herfra begynder den endelige iscenesættelse. </a:t>
            </a:r>
            <a:endParaRPr lang="da-DK" dirty="0">
              <a:solidFill>
                <a:prstClr val="white"/>
              </a:solidFill>
            </a:endParaRPr>
          </a:p>
          <a:p>
            <a:pPr marL="0" indent="0">
              <a:buNone/>
            </a:pPr>
            <a:endParaRPr lang="da-DK" dirty="0">
              <a:latin typeface="Times New Roman" panose="02020603050405020304" pitchFamily="18" charset="0"/>
              <a:ea typeface="Times New Roman" panose="02020603050405020304" pitchFamily="18" charset="0"/>
            </a:endParaRPr>
          </a:p>
          <a:p>
            <a:pPr marL="0" indent="0">
              <a:buNone/>
            </a:pPr>
            <a:endParaRPr lang="da-DK" dirty="0"/>
          </a:p>
        </p:txBody>
      </p:sp>
      <p:sp>
        <p:nvSpPr>
          <p:cNvPr id="4" name="Tekstfelt 3"/>
          <p:cNvSpPr txBox="1"/>
          <p:nvPr/>
        </p:nvSpPr>
        <p:spPr>
          <a:xfrm rot="1345912">
            <a:off x="10038262" y="2857996"/>
            <a:ext cx="1725769" cy="2585323"/>
          </a:xfrm>
          <a:prstGeom prst="rect">
            <a:avLst/>
          </a:prstGeom>
          <a:solidFill>
            <a:schemeClr val="tx2"/>
          </a:solidFill>
        </p:spPr>
        <p:txBody>
          <a:bodyPr wrap="square" rtlCol="0">
            <a:spAutoFit/>
          </a:bodyPr>
          <a:lstStyle/>
          <a:p>
            <a:r>
              <a:rPr lang="da-DK" sz="3200" b="1" dirty="0" err="1" smtClean="0">
                <a:solidFill>
                  <a:schemeClr val="bg1"/>
                </a:solidFill>
              </a:rPr>
              <a:t>Rules</a:t>
            </a:r>
            <a:r>
              <a:rPr lang="da-DK" sz="3200" b="1" dirty="0" smtClean="0">
                <a:solidFill>
                  <a:schemeClr val="bg1"/>
                </a:solidFill>
              </a:rPr>
              <a:t> as Tools</a:t>
            </a:r>
          </a:p>
          <a:p>
            <a:r>
              <a:rPr lang="da-DK" sz="1400" b="1" dirty="0" smtClean="0">
                <a:solidFill>
                  <a:schemeClr val="bg1"/>
                </a:solidFill>
              </a:rPr>
              <a:t>:At skabe rammer, regler og </a:t>
            </a:r>
            <a:r>
              <a:rPr lang="da-DK" sz="1400" b="1" dirty="0" err="1" smtClean="0">
                <a:solidFill>
                  <a:schemeClr val="bg1"/>
                </a:solidFill>
              </a:rPr>
              <a:t>arbejdspricipper</a:t>
            </a:r>
            <a:r>
              <a:rPr lang="da-DK" sz="1400" b="1" dirty="0" smtClean="0">
                <a:solidFill>
                  <a:schemeClr val="bg1"/>
                </a:solidFill>
              </a:rPr>
              <a:t> som skal være styrende for arbejdsprocessen</a:t>
            </a:r>
            <a:endParaRPr lang="da-DK" sz="1200" b="1" dirty="0">
              <a:solidFill>
                <a:schemeClr val="bg1"/>
              </a:solidFill>
            </a:endParaRPr>
          </a:p>
        </p:txBody>
      </p:sp>
    </p:spTree>
    <p:extLst>
      <p:ext uri="{BB962C8B-B14F-4D97-AF65-F5344CB8AC3E}">
        <p14:creationId xmlns:p14="http://schemas.microsoft.com/office/powerpoint/2010/main" val="751330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latin typeface="Calibri" panose="020F0502020204030204" pitchFamily="34" charset="0"/>
              </a:rPr>
              <a:t>At skabe kunst er at skabe orden</a:t>
            </a:r>
            <a:r>
              <a:rPr lang="da-DK" dirty="0"/>
              <a:t/>
            </a:r>
            <a:br>
              <a:rPr lang="da-DK" dirty="0"/>
            </a:br>
            <a:endParaRPr lang="da-DK" dirty="0"/>
          </a:p>
        </p:txBody>
      </p:sp>
      <p:sp>
        <p:nvSpPr>
          <p:cNvPr id="3" name="Pladsholder til indhold 2"/>
          <p:cNvSpPr>
            <a:spLocks noGrp="1"/>
          </p:cNvSpPr>
          <p:nvPr>
            <p:ph idx="1"/>
          </p:nvPr>
        </p:nvSpPr>
        <p:spPr>
          <a:xfrm>
            <a:off x="420732" y="1331258"/>
            <a:ext cx="8946541" cy="4195481"/>
          </a:xfrm>
        </p:spPr>
        <p:txBody>
          <a:bodyPr/>
          <a:lstStyle/>
          <a:p>
            <a:r>
              <a:rPr lang="da-DK" dirty="0" smtClean="0"/>
              <a:t>Grundprincippet i </a:t>
            </a:r>
            <a:r>
              <a:rPr lang="da-DK" dirty="0" err="1" smtClean="0"/>
              <a:t>devising</a:t>
            </a:r>
            <a:r>
              <a:rPr lang="da-DK" dirty="0" smtClean="0"/>
              <a:t> lyder: </a:t>
            </a:r>
            <a:r>
              <a:rPr lang="da-DK" i="1" dirty="0" smtClean="0"/>
              <a:t>”At skabe kunst er at skabe orden”.</a:t>
            </a:r>
          </a:p>
          <a:p>
            <a:r>
              <a:rPr lang="da-DK" dirty="0" smtClean="0"/>
              <a:t>Kaos er altid på lur i kreative processer, men gennem koncepter og arbejdsprincipper (</a:t>
            </a:r>
            <a:r>
              <a:rPr lang="da-DK" dirty="0" err="1" smtClean="0"/>
              <a:t>Rules</a:t>
            </a:r>
            <a:r>
              <a:rPr lang="da-DK" dirty="0" smtClean="0"/>
              <a:t> as Tools) kan der styres mod den kraft og den orden, der gør scenekunst interessant for både (skue)spillerne og publikum.</a:t>
            </a:r>
          </a:p>
          <a:p>
            <a:endParaRPr lang="da-DK" dirty="0"/>
          </a:p>
        </p:txBody>
      </p:sp>
      <p:pic>
        <p:nvPicPr>
          <p:cNvPr id="4" name="Billede 3"/>
          <p:cNvPicPr>
            <a:picLocks noChangeAspect="1"/>
          </p:cNvPicPr>
          <p:nvPr/>
        </p:nvPicPr>
        <p:blipFill>
          <a:blip r:embed="rId2"/>
          <a:stretch>
            <a:fillRect/>
          </a:stretch>
        </p:blipFill>
        <p:spPr>
          <a:xfrm>
            <a:off x="2824698" y="3066982"/>
            <a:ext cx="5550096" cy="3479964"/>
          </a:xfrm>
          <a:prstGeom prst="rect">
            <a:avLst/>
          </a:prstGeom>
        </p:spPr>
      </p:pic>
    </p:spTree>
    <p:extLst>
      <p:ext uri="{BB962C8B-B14F-4D97-AF65-F5344CB8AC3E}">
        <p14:creationId xmlns:p14="http://schemas.microsoft.com/office/powerpoint/2010/main" val="12352126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167</TotalTime>
  <Words>605</Words>
  <Application>Microsoft Office PowerPoint</Application>
  <PresentationFormat>Widescreen</PresentationFormat>
  <Paragraphs>42</Paragraphs>
  <Slides>7</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7</vt:i4>
      </vt:variant>
    </vt:vector>
  </HeadingPairs>
  <TitlesOfParts>
    <vt:vector size="13" baseType="lpstr">
      <vt:lpstr>Arial</vt:lpstr>
      <vt:lpstr>Calibri</vt:lpstr>
      <vt:lpstr>Century Gothic</vt:lpstr>
      <vt:lpstr>Times New Roman</vt:lpstr>
      <vt:lpstr>Wingdings 3</vt:lpstr>
      <vt:lpstr>Ion</vt:lpstr>
      <vt:lpstr>Devising</vt:lpstr>
      <vt:lpstr>Devising</vt:lpstr>
      <vt:lpstr>Devising</vt:lpstr>
      <vt:lpstr>Devising i Danmark</vt:lpstr>
      <vt:lpstr>Metoden Konceptuel devising</vt:lpstr>
      <vt:lpstr>PowerPoint-præsentation</vt:lpstr>
      <vt:lpstr>At skabe kunst er at skabe orden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Devising</dc:title>
  <dc:creator>EG</dc:creator>
  <cp:lastModifiedBy>PB</cp:lastModifiedBy>
  <cp:revision>7</cp:revision>
  <dcterms:created xsi:type="dcterms:W3CDTF">2015-09-15T11:13:25Z</dcterms:created>
  <dcterms:modified xsi:type="dcterms:W3CDTF">2017-10-22T20:44:52Z</dcterms:modified>
</cp:coreProperties>
</file>